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handoutMasterIdLst>
    <p:handoutMasterId r:id="rId20"/>
  </p:handoutMasterIdLst>
  <p:sldIdLst>
    <p:sldId id="257" r:id="rId2"/>
    <p:sldId id="271" r:id="rId3"/>
    <p:sldId id="424" r:id="rId4"/>
    <p:sldId id="413" r:id="rId5"/>
    <p:sldId id="429" r:id="rId6"/>
    <p:sldId id="430" r:id="rId7"/>
    <p:sldId id="417" r:id="rId8"/>
    <p:sldId id="293" r:id="rId9"/>
    <p:sldId id="422" r:id="rId10"/>
    <p:sldId id="425" r:id="rId11"/>
    <p:sldId id="421" r:id="rId12"/>
    <p:sldId id="423" r:id="rId13"/>
    <p:sldId id="263" r:id="rId14"/>
    <p:sldId id="428" r:id="rId15"/>
    <p:sldId id="426" r:id="rId16"/>
    <p:sldId id="427" r:id="rId17"/>
    <p:sldId id="295" r:id="rId1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0"/>
    <p:restoredTop sz="97003"/>
  </p:normalViewPr>
  <p:slideViewPr>
    <p:cSldViewPr snapToGrid="0" snapToObjects="1">
      <p:cViewPr varScale="1">
        <p:scale>
          <a:sx n="150" d="100"/>
          <a:sy n="150" d="100"/>
        </p:scale>
        <p:origin x="19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3D694FD4-CB12-544D-AC4A-FE41611E295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C78844AC-5B90-3A42-AD88-D7720FED5504}"/>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685316B-17FB-E14D-8CF8-C3097A79D0E4}" type="datetimeFigureOut">
              <a:rPr lang="el-GR" smtClean="0"/>
              <a:t>30/3/20</a:t>
            </a:fld>
            <a:endParaRPr lang="el-GR"/>
          </a:p>
        </p:txBody>
      </p:sp>
      <p:sp>
        <p:nvSpPr>
          <p:cNvPr id="4" name="Θέση υποσέλιδου 3">
            <a:extLst>
              <a:ext uri="{FF2B5EF4-FFF2-40B4-BE49-F238E27FC236}">
                <a16:creationId xmlns:a16="http://schemas.microsoft.com/office/drawing/2014/main" id="{179730A4-9FDB-A24B-A923-97D5DCCA53C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B16EE3C5-EC2B-A54E-8FD2-131C58682677}"/>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A9F9632-26EC-2E42-AE3A-2E19D2E8299B}" type="slidenum">
              <a:rPr lang="el-GR" smtClean="0"/>
              <a:t>‹#›</a:t>
            </a:fld>
            <a:endParaRPr lang="el-GR"/>
          </a:p>
        </p:txBody>
      </p:sp>
    </p:spTree>
    <p:extLst>
      <p:ext uri="{BB962C8B-B14F-4D97-AF65-F5344CB8AC3E}">
        <p14:creationId xmlns:p14="http://schemas.microsoft.com/office/powerpoint/2010/main" val="2028092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C5E1648-5731-7042-907A-95404B261067}" type="datetimeFigureOut">
              <a:rPr lang="el-GR" smtClean="0"/>
              <a:t>30/3/20</a:t>
            </a:fld>
            <a:endParaRPr lang="el-GR"/>
          </a:p>
        </p:txBody>
      </p:sp>
      <p:sp>
        <p:nvSpPr>
          <p:cNvPr id="4" name="Θέση εικόνας διαφάνειας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14400" y="3300412"/>
            <a:ext cx="7315200" cy="2700338"/>
          </a:xfrm>
          <a:prstGeom prst="rect">
            <a:avLst/>
          </a:prstGeom>
        </p:spPr>
        <p:txBody>
          <a:bodyPr vert="horz" lIns="91440" tIns="45720" rIns="91440" bIns="45720" rtlCol="0"/>
          <a:lstStyle/>
          <a:p>
            <a:r>
              <a:rPr lang="el-GR"/>
              <a:t>Επεξεργασία στυλ υποδείγματος κειμένου
Δεύτερου επιπέδου
Τρίτου επιπέδου
Τέταρτου επιπέδου
Πέμπτου επιπέδου</a:t>
            </a:r>
          </a:p>
        </p:txBody>
      </p:sp>
      <p:sp>
        <p:nvSpPr>
          <p:cNvPr id="6" name="Θέση υποσέλιδου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7788081-BB04-6C41-9B7C-F1EC2B65D650}" type="slidenum">
              <a:rPr lang="el-GR" smtClean="0"/>
              <a:t>‹#›</a:t>
            </a:fld>
            <a:endParaRPr lang="el-GR"/>
          </a:p>
        </p:txBody>
      </p:sp>
    </p:spTree>
    <p:extLst>
      <p:ext uri="{BB962C8B-B14F-4D97-AF65-F5344CB8AC3E}">
        <p14:creationId xmlns:p14="http://schemas.microsoft.com/office/powerpoint/2010/main" val="217198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3/30/20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3/30/20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3/30/20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3/30/20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3/30/20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creativecommons.org/licenses/?lang=e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mailto:kodimits@gmail.com" TargetMode="External"/><Relationship Id="rId13" Type="http://schemas.openxmlformats.org/officeDocument/2006/relationships/hyperlink" Target="mailto:dimkazakos@sch.gr" TargetMode="External"/><Relationship Id="rId3" Type="http://schemas.openxmlformats.org/officeDocument/2006/relationships/hyperlink" Target="mailto:liovasjim@yahoo.gr" TargetMode="External"/><Relationship Id="rId7" Type="http://schemas.openxmlformats.org/officeDocument/2006/relationships/hyperlink" Target="mailto:cvstathopoulos@gmail.com" TargetMode="External"/><Relationship Id="rId12" Type="http://schemas.openxmlformats.org/officeDocument/2006/relationships/hyperlink" Target="mailto:miliospap@gmail.com" TargetMode="External"/><Relationship Id="rId2" Type="http://schemas.openxmlformats.org/officeDocument/2006/relationships/hyperlink" Target="mailto:nikmavr@sch.gr" TargetMode="External"/><Relationship Id="rId1" Type="http://schemas.openxmlformats.org/officeDocument/2006/relationships/slideLayout" Target="../slideLayouts/slideLayout2.xml"/><Relationship Id="rId6" Type="http://schemas.openxmlformats.org/officeDocument/2006/relationships/hyperlink" Target="mailto:kzaharis@gmail.com" TargetMode="External"/><Relationship Id="rId11" Type="http://schemas.openxmlformats.org/officeDocument/2006/relationships/hyperlink" Target="mailto:nsamaras@sch.gr" TargetMode="External"/><Relationship Id="rId5" Type="http://schemas.openxmlformats.org/officeDocument/2006/relationships/hyperlink" Target="mailto:plinettr@sch.gr" TargetMode="External"/><Relationship Id="rId10" Type="http://schemas.openxmlformats.org/officeDocument/2006/relationships/hyperlink" Target="mailto:ziskar100@yahoo.gr" TargetMode="External"/><Relationship Id="rId4" Type="http://schemas.openxmlformats.org/officeDocument/2006/relationships/hyperlink" Target="mailto:ibouglos@sch.gr" TargetMode="External"/><Relationship Id="rId9" Type="http://schemas.openxmlformats.org/officeDocument/2006/relationships/hyperlink" Target="mailto:gvasilopo@sch.g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pekesthess.sites.sch.gr/" TargetMode="External"/><Relationship Id="rId2" Type="http://schemas.openxmlformats.org/officeDocument/2006/relationships/hyperlink" Target="mailto:pekes@thess.pde.sch.gr"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862A-18EC-9D42-B2AB-7A8F32CA5FAA}"/>
              </a:ext>
            </a:extLst>
          </p:cNvPr>
          <p:cNvSpPr>
            <a:spLocks noGrp="1"/>
          </p:cNvSpPr>
          <p:nvPr>
            <p:ph type="ctrTitle"/>
          </p:nvPr>
        </p:nvSpPr>
        <p:spPr>
          <a:xfrm>
            <a:off x="1968500" y="2067708"/>
            <a:ext cx="8361229" cy="1783464"/>
          </a:xfrm>
        </p:spPr>
        <p:txBody>
          <a:bodyPr/>
          <a:lstStyle/>
          <a:p>
            <a:r>
              <a:rPr lang="el-GR" sz="3600" b="1" cap="none" dirty="0"/>
              <a:t>ΒΑΣΙΚΑ ΣΗΜΕΙΑ ΠΟΥ ΠΡΕΠΕΙ ΝΑ ΠΡΟΣΕΧΘΟΥΝ ΣΤΗΝ ΕΞ ΑΠΟΣΤΑΣΕΩΣ ΕΚΠΑΙΔΕΥΣΗ</a:t>
            </a:r>
            <a:endParaRPr lang="el-GR" sz="3600" cap="none" dirty="0">
              <a:effectLst/>
            </a:endParaRPr>
          </a:p>
        </p:txBody>
      </p:sp>
      <p:sp>
        <p:nvSpPr>
          <p:cNvPr id="12" name="TextBox 11">
            <a:extLst>
              <a:ext uri="{FF2B5EF4-FFF2-40B4-BE49-F238E27FC236}">
                <a16:creationId xmlns:a16="http://schemas.microsoft.com/office/drawing/2014/main" id="{DFD621AE-F106-774F-9B50-8CE93A4A8D47}"/>
              </a:ext>
            </a:extLst>
          </p:cNvPr>
          <p:cNvSpPr txBox="1"/>
          <p:nvPr/>
        </p:nvSpPr>
        <p:spPr>
          <a:xfrm>
            <a:off x="5018271" y="877619"/>
            <a:ext cx="6564130" cy="646331"/>
          </a:xfrm>
          <a:prstGeom prst="rect">
            <a:avLst/>
          </a:prstGeom>
          <a:noFill/>
        </p:spPr>
        <p:txBody>
          <a:bodyPr wrap="square" rtlCol="0">
            <a:spAutoFit/>
          </a:bodyPr>
          <a:lstStyle/>
          <a:p>
            <a:pPr algn="ctr"/>
            <a:r>
              <a:rPr lang="el-GR" dirty="0"/>
              <a:t>Περιφερειακή Διεύθυνση Π/</a:t>
            </a:r>
            <a:r>
              <a:rPr lang="el-GR" dirty="0" err="1"/>
              <a:t>θμιας</a:t>
            </a:r>
            <a:r>
              <a:rPr lang="el-GR" dirty="0"/>
              <a:t> &amp; Δ/</a:t>
            </a:r>
            <a:r>
              <a:rPr lang="el-GR" dirty="0" err="1"/>
              <a:t>θμιας</a:t>
            </a:r>
            <a:r>
              <a:rPr lang="el-GR" dirty="0"/>
              <a:t> </a:t>
            </a:r>
            <a:r>
              <a:rPr lang="el-GR" dirty="0" err="1"/>
              <a:t>Εκπ</a:t>
            </a:r>
            <a:r>
              <a:rPr lang="el-GR" dirty="0"/>
              <a:t>/</a:t>
            </a:r>
            <a:r>
              <a:rPr lang="el-GR" dirty="0" err="1"/>
              <a:t>σης</a:t>
            </a:r>
            <a:r>
              <a:rPr lang="el-GR" dirty="0"/>
              <a:t> Θεσσαλίας</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l-GR" dirty="0"/>
              <a:t>Περιφερειακό Κέντρο Εκπαιδευτικού Σχεδιασμού (ΠΕ.Κ.Ε.Σ.) </a:t>
            </a:r>
          </a:p>
        </p:txBody>
      </p:sp>
      <p:pic>
        <p:nvPicPr>
          <p:cNvPr id="6" name="Εικόνα 2" descr="unnamed-file-3">
            <a:extLst>
              <a:ext uri="{FF2B5EF4-FFF2-40B4-BE49-F238E27FC236}">
                <a16:creationId xmlns:a16="http://schemas.microsoft.com/office/drawing/2014/main" id="{9405E848-F83E-8646-8FBF-EB7DF874B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422" y="167381"/>
            <a:ext cx="622300" cy="62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03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45CF07-3986-854B-BE56-FFAA7AAF3D29}"/>
              </a:ext>
            </a:extLst>
          </p:cNvPr>
          <p:cNvSpPr>
            <a:spLocks noGrp="1"/>
          </p:cNvSpPr>
          <p:nvPr>
            <p:ph type="title"/>
          </p:nvPr>
        </p:nvSpPr>
        <p:spPr>
          <a:xfrm>
            <a:off x="1371600" y="175437"/>
            <a:ext cx="9601200" cy="1485900"/>
          </a:xfrm>
        </p:spPr>
        <p:txBody>
          <a:bodyPr/>
          <a:lstStyle/>
          <a:p>
            <a:r>
              <a:rPr lang="el-GR" dirty="0"/>
              <a:t>Προστασία &amp; Δικαιώματα: Απαραίτητα στοιχεία για συμμετοχή</a:t>
            </a:r>
          </a:p>
        </p:txBody>
      </p:sp>
      <p:sp>
        <p:nvSpPr>
          <p:cNvPr id="3" name="Θέση περιεχομένου 2">
            <a:extLst>
              <a:ext uri="{FF2B5EF4-FFF2-40B4-BE49-F238E27FC236}">
                <a16:creationId xmlns:a16="http://schemas.microsoft.com/office/drawing/2014/main" id="{953EA41C-2D8B-3040-ADCB-8A5774521289}"/>
              </a:ext>
            </a:extLst>
          </p:cNvPr>
          <p:cNvSpPr>
            <a:spLocks noGrp="1"/>
          </p:cNvSpPr>
          <p:nvPr>
            <p:ph idx="1"/>
          </p:nvPr>
        </p:nvSpPr>
        <p:spPr>
          <a:xfrm>
            <a:off x="1371600" y="1754372"/>
            <a:ext cx="9601200" cy="4795284"/>
          </a:xfrm>
        </p:spPr>
        <p:txBody>
          <a:bodyPr>
            <a:normAutofit fontScale="85000" lnSpcReduction="20000"/>
          </a:bodyPr>
          <a:lstStyle/>
          <a:p>
            <a:pPr marL="0" indent="0">
              <a:buNone/>
            </a:pPr>
            <a:r>
              <a:rPr lang="el-GR" b="1" i="1" dirty="0"/>
              <a:t>Ποια προσωπικά δεδομένα μαθητών είναι απαραίτητα για τη συμμετοχή στην πλατφόρμα;</a:t>
            </a:r>
            <a:endParaRPr lang="el-GR" dirty="0"/>
          </a:p>
          <a:p>
            <a:r>
              <a:rPr lang="el-GR" dirty="0"/>
              <a:t>1) </a:t>
            </a:r>
            <a:r>
              <a:rPr lang="en-US" dirty="0"/>
              <a:t>Email (</a:t>
            </a:r>
            <a:r>
              <a:rPr lang="el-GR" dirty="0"/>
              <a:t>ή </a:t>
            </a:r>
            <a:r>
              <a:rPr lang="en-US" dirty="0"/>
              <a:t>messenger </a:t>
            </a:r>
            <a:r>
              <a:rPr lang="el-GR" dirty="0"/>
              <a:t>ή οποιοδήποτε άλλο μέσο επικοινωνίας επιλέξει ο μαθητής): το οποίο ο μαθητής το δίνει μόνο στον Εκπαιδευτικό / Διευθυντή της σχολικής μονάδας προκειμένου να λαμβάνει εκεί τους συνδέσμους (</a:t>
            </a:r>
            <a:r>
              <a:rPr lang="en-US" dirty="0"/>
              <a:t>link) </a:t>
            </a:r>
            <a:r>
              <a:rPr lang="el-GR" dirty="0"/>
              <a:t>για τα μαθήματά του.</a:t>
            </a:r>
          </a:p>
          <a:p>
            <a:r>
              <a:rPr lang="el-GR" dirty="0"/>
              <a:t>2) Ονοματεπώνυμο ή όνομα χρήστη (κατ’ επιλογή του μαθητή) το οποίο δηλώνεται από τον μαθητή κατά την είσοδο στην πλατφόρμα για να μπορεί ο εκπαιδευτικός να τον διακρίνει μέσα στην εικονική τάξη, να του δώσει τον λόγο κτλ.</a:t>
            </a:r>
          </a:p>
          <a:p>
            <a:r>
              <a:rPr lang="el-GR" dirty="0"/>
              <a:t>Συνιστάται στους μαθητές να συνδέονται στην πλατφόρμα μέσω λογισμικού πλοήγησης (</a:t>
            </a:r>
            <a:r>
              <a:rPr lang="en-US" dirty="0"/>
              <a:t>browser) </a:t>
            </a:r>
            <a:r>
              <a:rPr lang="el-GR" dirty="0"/>
              <a:t>και όχι μέσω εφαρμογής.</a:t>
            </a:r>
          </a:p>
          <a:p>
            <a:pPr marL="0" indent="0">
              <a:buNone/>
            </a:pPr>
            <a:r>
              <a:rPr lang="el-GR" b="1" i="1" dirty="0"/>
              <a:t>Γιατί επελέγησαν οι συγκεκριμένοι </a:t>
            </a:r>
            <a:r>
              <a:rPr lang="el-GR" b="1" i="1" dirty="0" err="1"/>
              <a:t>πάροχοι</a:t>
            </a:r>
            <a:r>
              <a:rPr lang="el-GR" b="1" i="1" dirty="0"/>
              <a:t>;</a:t>
            </a:r>
            <a:endParaRPr lang="el-GR" dirty="0"/>
          </a:p>
          <a:p>
            <a:r>
              <a:rPr lang="el-GR" dirty="0"/>
              <a:t>Η επιλογή των εκάστοτε μεθόδων και εργαλείων γίνεται με γνώμονα ιδίως τις ποιοτικές και τεχνικές προδιαγραφές τους, και ειδικότερα την ασφάλεια, την τεχνική δυνατότητα ταυτόχρονης εξυπηρέτησης του μέγιστου αριθμού χρηστών και το φιλικό περιβάλλον εγκατάστασης και χρήσης, καθώς και την εμπειρία από την επιτυχή εφαρμογή τους – για ανάλογο σκοπό και σε αντίστοιχη κλίμακα – σε άλλες χώρες. Επισημαίνεται ότι το όλο εγχείρημα δεν έχει καμία οικονομική επιβάρυνση για το Κράτος. Το Υπουργείο θα συνεχίσει να διερευνά και άλλες μεθόδους και εργαλεία εξ αποστάσεως εκπαίδευσης για τη βέλτιστη παροχή εξ αποστάσεως διδασκαλίας στους μαθητές.</a:t>
            </a:r>
          </a:p>
          <a:p>
            <a:pPr lvl="1"/>
            <a:r>
              <a:rPr lang="el-GR" dirty="0"/>
              <a:t>Προσθέτουμε: δεν υπάρχουν διαφημίσεις και δεν είναι εύκολο να παρεισφρήσουν άλλοι, ξένοι προς το μάθημα</a:t>
            </a:r>
          </a:p>
          <a:p>
            <a:endParaRPr lang="el-GR" dirty="0"/>
          </a:p>
        </p:txBody>
      </p:sp>
    </p:spTree>
    <p:extLst>
      <p:ext uri="{BB962C8B-B14F-4D97-AF65-F5344CB8AC3E}">
        <p14:creationId xmlns:p14="http://schemas.microsoft.com/office/powerpoint/2010/main" val="298609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45CF07-3986-854B-BE56-FFAA7AAF3D29}"/>
              </a:ext>
            </a:extLst>
          </p:cNvPr>
          <p:cNvSpPr>
            <a:spLocks noGrp="1"/>
          </p:cNvSpPr>
          <p:nvPr>
            <p:ph type="title"/>
          </p:nvPr>
        </p:nvSpPr>
        <p:spPr>
          <a:xfrm>
            <a:off x="1456661" y="313660"/>
            <a:ext cx="9601200" cy="1485900"/>
          </a:xfrm>
        </p:spPr>
        <p:txBody>
          <a:bodyPr>
            <a:normAutofit fontScale="90000"/>
          </a:bodyPr>
          <a:lstStyle/>
          <a:p>
            <a:r>
              <a:rPr lang="el-GR" dirty="0"/>
              <a:t>Προστασία &amp; Δικαιώματα: Λίστες ηλεκτρονικών διευθύνσεων &amp; καταγραφή εικόνας</a:t>
            </a:r>
          </a:p>
        </p:txBody>
      </p:sp>
      <p:sp>
        <p:nvSpPr>
          <p:cNvPr id="3" name="Θέση περιεχομένου 2">
            <a:extLst>
              <a:ext uri="{FF2B5EF4-FFF2-40B4-BE49-F238E27FC236}">
                <a16:creationId xmlns:a16="http://schemas.microsoft.com/office/drawing/2014/main" id="{953EA41C-2D8B-3040-ADCB-8A5774521289}"/>
              </a:ext>
            </a:extLst>
          </p:cNvPr>
          <p:cNvSpPr>
            <a:spLocks noGrp="1"/>
          </p:cNvSpPr>
          <p:nvPr>
            <p:ph idx="1"/>
          </p:nvPr>
        </p:nvSpPr>
        <p:spPr/>
        <p:txBody>
          <a:bodyPr>
            <a:normAutofit fontScale="92500" lnSpcReduction="20000"/>
          </a:bodyPr>
          <a:lstStyle/>
          <a:p>
            <a:r>
              <a:rPr lang="el-GR" dirty="0"/>
              <a:t>Προκειμένου να πραγματοποιηθεί η εξ αποστάσεως – σύγχρονη είτε ασύγχρονη – εκπαίδευση, απαιτείται η γνωστοποίηση της ηλεκτρονικής διεύθυνσης των μαθητών/τριών/γονέων (ανάλογα).</a:t>
            </a:r>
          </a:p>
          <a:p>
            <a:r>
              <a:rPr lang="el-GR" dirty="0"/>
              <a:t>Συνάδελφοι, δώστε ιδιαίτερη προσοχή στην προστασία και διαφύλαξη αυτών των ηλεκτρονικών διευθύνσεων καθώς έχουν δοθεί στο σχολείο για συγκεκριμένο λόγο που είναι η παροχή εκπαίδευσης.</a:t>
            </a:r>
          </a:p>
          <a:p>
            <a:r>
              <a:rPr lang="el-GR" dirty="0"/>
              <a:t>Υπενθυμίζεται ότι η καταγραφή της εικόνας ή της συνομιλίας άλλου προσώπου χωρίς τη συγκατάθεσή του είναι παράνομη και επισύρει ποινικές, διοικητικές και αστικές κυρώσεις. Ειδικά για τους ανηλίκους απαιτείται και η συγκατάθεση του γονέα ή κηδεμόνα του. </a:t>
            </a:r>
          </a:p>
          <a:p>
            <a:r>
              <a:rPr lang="el-GR" dirty="0"/>
              <a:t>Ο/Η Διευθυντής/</a:t>
            </a:r>
            <a:r>
              <a:rPr lang="el-GR" dirty="0" err="1"/>
              <a:t>ντρια</a:t>
            </a:r>
            <a:r>
              <a:rPr lang="el-GR" dirty="0"/>
              <a:t> αναλαμβάνει να ενημερώσει όλους τους γονείς/κηδεμόνες και μαθητές σχετικά́ με την επεξεργασία των προσωπικών τους δεδομένων αποκλειστικά́ για τον σκοπό́ της εξ αποστάσεως εκπαίδευσης, κοινοποιώντας τους το κείμενο που έστειλε το ΥΠΑΙΘ για τον λόγο αυτό. </a:t>
            </a:r>
          </a:p>
          <a:p>
            <a:endParaRPr lang="el-GR" dirty="0"/>
          </a:p>
        </p:txBody>
      </p:sp>
    </p:spTree>
    <p:extLst>
      <p:ext uri="{BB962C8B-B14F-4D97-AF65-F5344CB8AC3E}">
        <p14:creationId xmlns:p14="http://schemas.microsoft.com/office/powerpoint/2010/main" val="39184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667B4E-6349-784A-B24F-2D21A0FE12EA}"/>
              </a:ext>
            </a:extLst>
          </p:cNvPr>
          <p:cNvSpPr>
            <a:spLocks noGrp="1"/>
          </p:cNvSpPr>
          <p:nvPr>
            <p:ph type="title"/>
          </p:nvPr>
        </p:nvSpPr>
        <p:spPr/>
        <p:txBody>
          <a:bodyPr/>
          <a:lstStyle/>
          <a:p>
            <a:r>
              <a:rPr lang="el-GR" dirty="0"/>
              <a:t>Πνευματικά δικαιώματα</a:t>
            </a:r>
          </a:p>
        </p:txBody>
      </p:sp>
      <p:sp>
        <p:nvSpPr>
          <p:cNvPr id="3" name="Θέση περιεχομένου 2">
            <a:extLst>
              <a:ext uri="{FF2B5EF4-FFF2-40B4-BE49-F238E27FC236}">
                <a16:creationId xmlns:a16="http://schemas.microsoft.com/office/drawing/2014/main" id="{A6CEF94C-E4CD-4746-9CAA-FA5CE61B3E58}"/>
              </a:ext>
            </a:extLst>
          </p:cNvPr>
          <p:cNvSpPr>
            <a:spLocks noGrp="1"/>
          </p:cNvSpPr>
          <p:nvPr>
            <p:ph idx="1"/>
          </p:nvPr>
        </p:nvSpPr>
        <p:spPr/>
        <p:txBody>
          <a:bodyPr/>
          <a:lstStyle/>
          <a:p>
            <a:r>
              <a:rPr lang="el-GR" dirty="0"/>
              <a:t>Δώστε ιδιαίτερη προσοχή στη χρήση εικόνων, κειμένων, βίντεο και γενικά εφαρμογών καθώς πολλά από όσα από τα παραπάνω κυκλοφορούν στο διαδίκτυο υπόκεινται σε πνευματικά δικαιώματα.</a:t>
            </a:r>
          </a:p>
          <a:p>
            <a:r>
              <a:rPr lang="el-GR" dirty="0"/>
              <a:t>Μελετήστε σχετικά με τη σήμανση των κατηγοριών άδειας (</a:t>
            </a:r>
            <a:r>
              <a:rPr lang="en-US" dirty="0"/>
              <a:t>Creative Commons </a:t>
            </a:r>
            <a:r>
              <a:rPr lang="en-US" dirty="0">
                <a:hlinkClick r:id="rId2"/>
              </a:rPr>
              <a:t>https://creativecommons.org/licenses/?lang=el</a:t>
            </a:r>
            <a:r>
              <a:rPr lang="en-US" dirty="0"/>
              <a:t> ) </a:t>
            </a:r>
            <a:r>
              <a:rPr lang="el-GR" dirty="0"/>
              <a:t>και χρησιμοποιήστε ό,τι κρίνετε για τον σχεδιασμό του μαθήματός σας με βάση την ελευθερία χρήσης. Οι εφαρμογές που είναι αναρτημένες στο εθνικό μας αποθετήριο μπορεί να χρησιμοποιηθούν χωρίς πρόβλημα.</a:t>
            </a:r>
          </a:p>
          <a:p>
            <a:r>
              <a:rPr lang="el-GR" dirty="0"/>
              <a:t>Ό,τι αναρτάται στο διαδίκτυο πρέπει να αντιμετωπίζεται σα να ανακοινώνεται σε μια πλατεία γεμάτη κόσμο. Πρέπει να είμαστε ιδιαίτερα προσεκτικοί/</a:t>
            </a:r>
            <a:r>
              <a:rPr lang="el-GR" dirty="0" err="1"/>
              <a:t>ές</a:t>
            </a:r>
            <a:r>
              <a:rPr lang="el-GR" dirty="0"/>
              <a:t> στον τομέα αυτό. </a:t>
            </a:r>
          </a:p>
          <a:p>
            <a:endParaRPr lang="el-GR" dirty="0"/>
          </a:p>
        </p:txBody>
      </p:sp>
    </p:spTree>
    <p:extLst>
      <p:ext uri="{BB962C8B-B14F-4D97-AF65-F5344CB8AC3E}">
        <p14:creationId xmlns:p14="http://schemas.microsoft.com/office/powerpoint/2010/main" val="424406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FDA0-E3B7-DF47-AAB7-20A14CE87A49}"/>
              </a:ext>
            </a:extLst>
          </p:cNvPr>
          <p:cNvSpPr>
            <a:spLocks noGrp="1"/>
          </p:cNvSpPr>
          <p:nvPr>
            <p:ph type="title"/>
          </p:nvPr>
        </p:nvSpPr>
        <p:spPr>
          <a:xfrm>
            <a:off x="1371600" y="228600"/>
            <a:ext cx="9601200" cy="1485900"/>
          </a:xfrm>
        </p:spPr>
        <p:txBody>
          <a:bodyPr>
            <a:normAutofit fontScale="90000"/>
          </a:bodyPr>
          <a:lstStyle/>
          <a:p>
            <a:r>
              <a:rPr lang="en-US" dirty="0" err="1"/>
              <a:t>eclass</a:t>
            </a:r>
            <a:r>
              <a:rPr lang="en-US" dirty="0"/>
              <a:t>, e-me, open </a:t>
            </a:r>
            <a:r>
              <a:rPr lang="en-US" dirty="0" err="1"/>
              <a:t>eclass</a:t>
            </a:r>
            <a:r>
              <a:rPr lang="en-US" dirty="0"/>
              <a:t>, google class, </a:t>
            </a:r>
            <a:r>
              <a:rPr lang="en-US" dirty="0" err="1"/>
              <a:t>viber</a:t>
            </a:r>
            <a:r>
              <a:rPr lang="en-US" dirty="0"/>
              <a:t>, skype, blog, site, </a:t>
            </a:r>
            <a:r>
              <a:rPr lang="en-US" dirty="0" err="1"/>
              <a:t>moodle</a:t>
            </a:r>
            <a:r>
              <a:rPr lang="en-US" dirty="0"/>
              <a:t> </a:t>
            </a:r>
            <a:r>
              <a:rPr lang="el-GR" dirty="0"/>
              <a:t>αλλά και</a:t>
            </a:r>
            <a:br>
              <a:rPr lang="el-GR" dirty="0"/>
            </a:br>
            <a:r>
              <a:rPr lang="en-US" dirty="0" err="1"/>
              <a:t>webex</a:t>
            </a:r>
            <a:r>
              <a:rPr lang="en-US" dirty="0"/>
              <a:t>, </a:t>
            </a:r>
            <a:r>
              <a:rPr lang="en-US" dirty="0" err="1"/>
              <a:t>e:presence</a:t>
            </a:r>
            <a:r>
              <a:rPr lang="en-US" dirty="0"/>
              <a:t>, zoom, skype…</a:t>
            </a:r>
          </a:p>
        </p:txBody>
      </p:sp>
      <p:sp>
        <p:nvSpPr>
          <p:cNvPr id="3" name="Content Placeholder 2">
            <a:extLst>
              <a:ext uri="{FF2B5EF4-FFF2-40B4-BE49-F238E27FC236}">
                <a16:creationId xmlns:a16="http://schemas.microsoft.com/office/drawing/2014/main" id="{5CE47CCD-31BD-1449-8397-D079DBDE2DE6}"/>
              </a:ext>
            </a:extLst>
          </p:cNvPr>
          <p:cNvSpPr>
            <a:spLocks noGrp="1"/>
          </p:cNvSpPr>
          <p:nvPr>
            <p:ph idx="1"/>
          </p:nvPr>
        </p:nvSpPr>
        <p:spPr>
          <a:xfrm>
            <a:off x="1371600" y="1960033"/>
            <a:ext cx="9601200" cy="4152900"/>
          </a:xfrm>
        </p:spPr>
        <p:txBody>
          <a:bodyPr/>
          <a:lstStyle/>
          <a:p>
            <a:r>
              <a:rPr lang="el-GR" dirty="0"/>
              <a:t>Γίναμε αποδέκτες</a:t>
            </a:r>
            <a:r>
              <a:rPr lang="en-US" dirty="0"/>
              <a:t> </a:t>
            </a:r>
            <a:r>
              <a:rPr lang="el-GR" dirty="0"/>
              <a:t>ερωτημάτων για το ποιο είναι το καλύτερο από τα υπάρχοντα εργαλεία.</a:t>
            </a:r>
          </a:p>
          <a:p>
            <a:r>
              <a:rPr lang="el-GR" dirty="0"/>
              <a:t>Γίναμε αποδέκτες ερωτημάτων για το αν πρέπει να σταματήσει η χρήση κάποιου εργαλείου για να ξεκινήσει η χρήση των προτεινόμενων από το Υ.ΠΑΙ.Θ. </a:t>
            </a:r>
          </a:p>
          <a:p>
            <a:r>
              <a:rPr lang="el-GR" dirty="0"/>
              <a:t>Γίναμε αποδέκτες κρίσεων γονέων που τα παιδιά τους αναζητούν καθημερινά τις δραστηριότητές τους σε διαφορετικές πλατφόρμες.</a:t>
            </a:r>
          </a:p>
          <a:p>
            <a:r>
              <a:rPr lang="el-GR" dirty="0"/>
              <a:t>Προτείνουμε να συνεχίστε να λειτουργείτε στην πλατφόρμα και με </a:t>
            </a:r>
            <a:r>
              <a:rPr lang="el-GR"/>
              <a:t>τα λογισμικά που </a:t>
            </a:r>
            <a:r>
              <a:rPr lang="el-GR" dirty="0"/>
              <a:t>μέχρι τώρα λειτουργούσατε και σταδιακά και καθώς θα έρχεται η σταθερότητα στη λειτουργία του σχολικού δικτύου, να περάσετε στις πλατφόρμες που προτείνονται από το Υ.ΠΑΙ.Θ..</a:t>
            </a:r>
          </a:p>
          <a:p>
            <a:pPr marL="0" indent="0">
              <a:buNone/>
            </a:pPr>
            <a:endParaRPr lang="en-US" dirty="0"/>
          </a:p>
        </p:txBody>
      </p:sp>
    </p:spTree>
    <p:extLst>
      <p:ext uri="{BB962C8B-B14F-4D97-AF65-F5344CB8AC3E}">
        <p14:creationId xmlns:p14="http://schemas.microsoft.com/office/powerpoint/2010/main" val="4151505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FDA0-E3B7-DF47-AAB7-20A14CE87A49}"/>
              </a:ext>
            </a:extLst>
          </p:cNvPr>
          <p:cNvSpPr>
            <a:spLocks noGrp="1"/>
          </p:cNvSpPr>
          <p:nvPr>
            <p:ph type="title"/>
          </p:nvPr>
        </p:nvSpPr>
        <p:spPr>
          <a:xfrm>
            <a:off x="1371600" y="228600"/>
            <a:ext cx="9601200" cy="1485900"/>
          </a:xfrm>
        </p:spPr>
        <p:txBody>
          <a:bodyPr>
            <a:normAutofit fontScale="90000"/>
          </a:bodyPr>
          <a:lstStyle/>
          <a:p>
            <a:r>
              <a:rPr lang="el-GR" dirty="0"/>
              <a:t>Τι προβλέπεται για την υποστήριξη μαθητών/τριών με </a:t>
            </a:r>
            <a:r>
              <a:rPr lang="el-GR" dirty="0" err="1"/>
              <a:t>ε.ε.α</a:t>
            </a:r>
            <a:r>
              <a:rPr lang="el-GR" dirty="0"/>
              <a:t>. και/ή αναπηρία;</a:t>
            </a:r>
            <a:endParaRPr lang="en-US" dirty="0"/>
          </a:p>
        </p:txBody>
      </p:sp>
      <p:sp>
        <p:nvSpPr>
          <p:cNvPr id="3" name="Content Placeholder 2">
            <a:extLst>
              <a:ext uri="{FF2B5EF4-FFF2-40B4-BE49-F238E27FC236}">
                <a16:creationId xmlns:a16="http://schemas.microsoft.com/office/drawing/2014/main" id="{5CE47CCD-31BD-1449-8397-D079DBDE2DE6}"/>
              </a:ext>
            </a:extLst>
          </p:cNvPr>
          <p:cNvSpPr>
            <a:spLocks noGrp="1"/>
          </p:cNvSpPr>
          <p:nvPr>
            <p:ph idx="1"/>
          </p:nvPr>
        </p:nvSpPr>
        <p:spPr>
          <a:xfrm>
            <a:off x="1371600" y="1714500"/>
            <a:ext cx="9601200" cy="4152900"/>
          </a:xfrm>
        </p:spPr>
        <p:txBody>
          <a:bodyPr/>
          <a:lstStyle/>
          <a:p>
            <a:r>
              <a:rPr lang="el-GR" dirty="0"/>
              <a:t>Στη συνεργασία που είχε η Τριμελής Επιτροπή του ΠΕ.Κ.Ε.Σ. με τις/τον Προϊστάμενες/ο των Κ.Ε.Σ.Υ. Θεσσαλίας αποφασίστηκαν τα ακόλουθα:</a:t>
            </a:r>
          </a:p>
          <a:p>
            <a:r>
              <a:rPr lang="el-GR" dirty="0"/>
              <a:t>Δημιουργία ηλεκτρονικής φόρμας η διεύθυνση της οποίας θα ανακοινωθεί εκτός από τις ιστοσελίδες των Κ.Ε.Σ.Υ. και στις ιστοσελίδες σχολείων, Δ.Π.Ε., Δ.Δ.Ε., ΠΕ.Κ.Ε.Σ. και Π.Δ.Ε. μέσω της οποίας, οι γονείς μπορεί να αιτούνται βοήθεια και να ορίζουν και το μέσο παροχής της επικοινωνίας. Οι Εκπαιδευτικοί που θα ήθελαν βοήθεια για την υποστήριξη μαθητή/μαθήτριάς τους μπορούν να επικοινωνούν με τα Κ.Ε.Σ.Υ. μέσω της φόρμας αυτής.</a:t>
            </a:r>
          </a:p>
          <a:p>
            <a:r>
              <a:rPr lang="el-GR" dirty="0"/>
              <a:t>Ανάρτηση λογισμικών και άλλων προτάσεων ηλεκτρονικού χαρακτήρα που προτείνονται για παιδιά με </a:t>
            </a:r>
            <a:r>
              <a:rPr lang="el-GR" dirty="0" err="1"/>
              <a:t>ε.ε.α</a:t>
            </a:r>
            <a:r>
              <a:rPr lang="el-GR" dirty="0"/>
              <a:t>. και/ή αναπηρία στις ιστοσελίδες των Κ.Ε.Σ.Υ.. Το προσωπικό των Κ.Ε.Σ.Υ. δουλεύει στην κατεύθυνση αυτή.</a:t>
            </a:r>
          </a:p>
          <a:p>
            <a:pPr marL="0" indent="0">
              <a:buNone/>
            </a:pPr>
            <a:endParaRPr lang="en-US" dirty="0"/>
          </a:p>
        </p:txBody>
      </p:sp>
    </p:spTree>
    <p:extLst>
      <p:ext uri="{BB962C8B-B14F-4D97-AF65-F5344CB8AC3E}">
        <p14:creationId xmlns:p14="http://schemas.microsoft.com/office/powerpoint/2010/main" val="3556937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E9DAAA-B9A5-624A-8979-49CDC004BB8B}"/>
              </a:ext>
            </a:extLst>
          </p:cNvPr>
          <p:cNvSpPr>
            <a:spLocks noGrp="1"/>
          </p:cNvSpPr>
          <p:nvPr>
            <p:ph type="title"/>
          </p:nvPr>
        </p:nvSpPr>
        <p:spPr>
          <a:xfrm>
            <a:off x="1360967" y="164804"/>
            <a:ext cx="9601200" cy="1485900"/>
          </a:xfrm>
        </p:spPr>
        <p:txBody>
          <a:bodyPr>
            <a:normAutofit fontScale="90000"/>
          </a:bodyPr>
          <a:lstStyle/>
          <a:p>
            <a:r>
              <a:rPr lang="el-GR" dirty="0"/>
              <a:t>Κι αν υπάρξουν προβλήματα;</a:t>
            </a:r>
            <a:br>
              <a:rPr lang="el-GR" dirty="0"/>
            </a:br>
            <a:r>
              <a:rPr lang="el-GR" dirty="0"/>
              <a:t>Ομάδες υποστήριξης στην ΠΔΕ Θεσσαλίας</a:t>
            </a:r>
          </a:p>
        </p:txBody>
      </p:sp>
      <p:graphicFrame>
        <p:nvGraphicFramePr>
          <p:cNvPr id="4" name="Θέση περιεχομένου 3">
            <a:extLst>
              <a:ext uri="{FF2B5EF4-FFF2-40B4-BE49-F238E27FC236}">
                <a16:creationId xmlns:a16="http://schemas.microsoft.com/office/drawing/2014/main" id="{32492608-50E5-0D48-94AD-F2A8A19C5B92}"/>
              </a:ext>
            </a:extLst>
          </p:cNvPr>
          <p:cNvGraphicFramePr>
            <a:graphicFrameLocks noGrp="1"/>
          </p:cNvGraphicFramePr>
          <p:nvPr>
            <p:ph idx="1"/>
            <p:extLst>
              <p:ext uri="{D42A27DB-BD31-4B8C-83A1-F6EECF244321}">
                <p14:modId xmlns:p14="http://schemas.microsoft.com/office/powerpoint/2010/main" val="3948517605"/>
              </p:ext>
            </p:extLst>
          </p:nvPr>
        </p:nvGraphicFramePr>
        <p:xfrm>
          <a:off x="1190847" y="1363625"/>
          <a:ext cx="9601200" cy="5400040"/>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2993105504"/>
                    </a:ext>
                  </a:extLst>
                </a:gridCol>
                <a:gridCol w="2400300">
                  <a:extLst>
                    <a:ext uri="{9D8B030D-6E8A-4147-A177-3AD203B41FA5}">
                      <a16:colId xmlns:a16="http://schemas.microsoft.com/office/drawing/2014/main" val="1164139724"/>
                    </a:ext>
                  </a:extLst>
                </a:gridCol>
                <a:gridCol w="2400300">
                  <a:extLst>
                    <a:ext uri="{9D8B030D-6E8A-4147-A177-3AD203B41FA5}">
                      <a16:colId xmlns:a16="http://schemas.microsoft.com/office/drawing/2014/main" val="2562650834"/>
                    </a:ext>
                  </a:extLst>
                </a:gridCol>
                <a:gridCol w="2400300">
                  <a:extLst>
                    <a:ext uri="{9D8B030D-6E8A-4147-A177-3AD203B41FA5}">
                      <a16:colId xmlns:a16="http://schemas.microsoft.com/office/drawing/2014/main" val="3275896945"/>
                    </a:ext>
                  </a:extLst>
                </a:gridCol>
              </a:tblGrid>
              <a:tr h="370840">
                <a:tc>
                  <a:txBody>
                    <a:bodyPr/>
                    <a:lstStyle/>
                    <a:p>
                      <a:r>
                        <a:rPr lang="el-GR" sz="1400" dirty="0"/>
                        <a:t>ΚΑΡΔΙΤΣΑ</a:t>
                      </a:r>
                    </a:p>
                  </a:txBody>
                  <a:tcPr/>
                </a:tc>
                <a:tc>
                  <a:txBody>
                    <a:bodyPr/>
                    <a:lstStyle/>
                    <a:p>
                      <a:r>
                        <a:rPr lang="el-GR" sz="1400" dirty="0"/>
                        <a:t>ΛΑΡΙΣΑ</a:t>
                      </a:r>
                    </a:p>
                  </a:txBody>
                  <a:tcPr/>
                </a:tc>
                <a:tc>
                  <a:txBody>
                    <a:bodyPr/>
                    <a:lstStyle/>
                    <a:p>
                      <a:r>
                        <a:rPr lang="el-GR" sz="1400" dirty="0"/>
                        <a:t>ΜΑΓΝΗΣΙΑ</a:t>
                      </a:r>
                    </a:p>
                  </a:txBody>
                  <a:tcPr/>
                </a:tc>
                <a:tc>
                  <a:txBody>
                    <a:bodyPr/>
                    <a:lstStyle/>
                    <a:p>
                      <a:r>
                        <a:rPr lang="el-GR" sz="1400" dirty="0"/>
                        <a:t>ΤΡΙΚΑΛΑ</a:t>
                      </a:r>
                    </a:p>
                  </a:txBody>
                  <a:tcPr/>
                </a:tc>
                <a:extLst>
                  <a:ext uri="{0D108BD9-81ED-4DB2-BD59-A6C34878D82A}">
                    <a16:rowId xmlns:a16="http://schemas.microsoft.com/office/drawing/2014/main" val="3490283053"/>
                  </a:ext>
                </a:extLst>
              </a:tr>
              <a:tr h="370840">
                <a:tc>
                  <a:txBody>
                    <a:bodyPr/>
                    <a:lstStyle/>
                    <a:p>
                      <a:r>
                        <a:rPr lang="el-GR" sz="1400" b="1" kern="1200" dirty="0">
                          <a:solidFill>
                            <a:schemeClr val="dk1"/>
                          </a:solidFill>
                          <a:effectLst/>
                          <a:latin typeface="+mn-lt"/>
                          <a:ea typeface="+mn-ea"/>
                          <a:cs typeface="+mn-cs"/>
                        </a:rPr>
                        <a:t>Νίκος </a:t>
                      </a:r>
                      <a:r>
                        <a:rPr lang="el-GR" sz="1400" b="1" kern="1200" dirty="0" err="1">
                          <a:solidFill>
                            <a:schemeClr val="dk1"/>
                          </a:solidFill>
                          <a:effectLst/>
                          <a:latin typeface="+mn-lt"/>
                          <a:ea typeface="+mn-ea"/>
                          <a:cs typeface="+mn-cs"/>
                        </a:rPr>
                        <a:t>Μαυραντζάς</a:t>
                      </a:r>
                      <a:r>
                        <a:rPr lang="el-GR" sz="1400" b="1" kern="1200" dirty="0">
                          <a:solidFill>
                            <a:schemeClr val="dk1"/>
                          </a:solidFill>
                          <a:effectLst/>
                          <a:latin typeface="+mn-lt"/>
                          <a:ea typeface="+mn-ea"/>
                          <a:cs typeface="+mn-cs"/>
                        </a:rPr>
                        <a:t>,</a:t>
                      </a:r>
                      <a:r>
                        <a:rPr lang="el-GR" sz="1400" kern="1200" dirty="0">
                          <a:solidFill>
                            <a:schemeClr val="dk1"/>
                          </a:solidFill>
                          <a:effectLst/>
                          <a:latin typeface="+mn-lt"/>
                          <a:ea typeface="+mn-ea"/>
                          <a:cs typeface="+mn-cs"/>
                        </a:rPr>
                        <a:t> Καθηγητής Πληροφορικής</a:t>
                      </a:r>
                    </a:p>
                    <a:p>
                      <a:r>
                        <a:rPr lang="en-US" sz="1400" kern="1200" dirty="0">
                          <a:solidFill>
                            <a:schemeClr val="dk1"/>
                          </a:solidFill>
                          <a:effectLst/>
                          <a:latin typeface="+mn-lt"/>
                          <a:ea typeface="+mn-ea"/>
                          <a:cs typeface="+mn-cs"/>
                        </a:rPr>
                        <a:t>e-mail: </a:t>
                      </a:r>
                      <a:r>
                        <a:rPr lang="en-US" sz="1400" u="sng" kern="1200" dirty="0">
                          <a:solidFill>
                            <a:schemeClr val="dk1"/>
                          </a:solidFill>
                          <a:effectLst/>
                          <a:latin typeface="+mn-lt"/>
                          <a:ea typeface="+mn-ea"/>
                          <a:cs typeface="+mn-cs"/>
                          <a:hlinkClick r:id="rId2"/>
                        </a:rPr>
                        <a:t>nikmavr@sch.gr</a:t>
                      </a:r>
                      <a:r>
                        <a:rPr lang="el-GR" sz="1400" dirty="0">
                          <a:effectLst/>
                        </a:rPr>
                        <a:t> </a:t>
                      </a:r>
                      <a:endParaRPr lang="el-GR" sz="1400" dirty="0"/>
                    </a:p>
                  </a:txBody>
                  <a:tcPr/>
                </a:tc>
                <a:tc>
                  <a:txBody>
                    <a:bodyPr/>
                    <a:lstStyle/>
                    <a:p>
                      <a:r>
                        <a:rPr lang="el-GR" sz="1400" b="1" kern="1200" dirty="0">
                          <a:solidFill>
                            <a:schemeClr val="dk1"/>
                          </a:solidFill>
                          <a:effectLst/>
                          <a:latin typeface="+mn-lt"/>
                          <a:ea typeface="+mn-ea"/>
                          <a:cs typeface="+mn-cs"/>
                        </a:rPr>
                        <a:t>Δημήτριος </a:t>
                      </a:r>
                      <a:r>
                        <a:rPr lang="el-GR" sz="1400" b="1" kern="1200" dirty="0" err="1">
                          <a:solidFill>
                            <a:schemeClr val="dk1"/>
                          </a:solidFill>
                          <a:effectLst/>
                          <a:latin typeface="+mn-lt"/>
                          <a:ea typeface="+mn-ea"/>
                          <a:cs typeface="+mn-cs"/>
                        </a:rPr>
                        <a:t>Λιόβας</a:t>
                      </a:r>
                      <a:r>
                        <a:rPr lang="el-GR" sz="1400" kern="1200" dirty="0">
                          <a:solidFill>
                            <a:schemeClr val="dk1"/>
                          </a:solidFill>
                          <a:effectLst/>
                          <a:latin typeface="+mn-lt"/>
                          <a:ea typeface="+mn-ea"/>
                          <a:cs typeface="+mn-cs"/>
                        </a:rPr>
                        <a:t>, Υπεύθυνος Πληροφορικής Διεύθυνσης Δευτεροβάθμιας Εκπαίδευσης Λάρισας</a:t>
                      </a:r>
                    </a:p>
                    <a:p>
                      <a:r>
                        <a:rPr lang="en-US" sz="1400" kern="1200" dirty="0">
                          <a:solidFill>
                            <a:schemeClr val="dk1"/>
                          </a:solidFill>
                          <a:effectLst/>
                          <a:latin typeface="+mn-lt"/>
                          <a:ea typeface="+mn-ea"/>
                          <a:cs typeface="+mn-cs"/>
                        </a:rPr>
                        <a:t>e-mail:  </a:t>
                      </a:r>
                      <a:r>
                        <a:rPr lang="en-US" sz="1400" u="sng" kern="1200" dirty="0">
                          <a:solidFill>
                            <a:schemeClr val="dk1"/>
                          </a:solidFill>
                          <a:effectLst/>
                          <a:latin typeface="+mn-lt"/>
                          <a:ea typeface="+mn-ea"/>
                          <a:cs typeface="+mn-cs"/>
                          <a:hlinkClick r:id="rId3"/>
                        </a:rPr>
                        <a:t>liovasjim@yahoo.gr</a:t>
                      </a:r>
                      <a:r>
                        <a:rPr lang="el-GR" sz="1400" dirty="0">
                          <a:effectLst/>
                        </a:rPr>
                        <a:t> </a:t>
                      </a:r>
                      <a:endParaRPr lang="el-GR" sz="1400" dirty="0"/>
                    </a:p>
                  </a:txBody>
                  <a:tcPr/>
                </a:tc>
                <a:tc>
                  <a:txBody>
                    <a:bodyPr/>
                    <a:lstStyle/>
                    <a:p>
                      <a:r>
                        <a:rPr lang="el-GR" sz="1400" b="1" kern="1200" dirty="0">
                          <a:solidFill>
                            <a:schemeClr val="dk1"/>
                          </a:solidFill>
                          <a:effectLst/>
                          <a:latin typeface="+mn-lt"/>
                          <a:ea typeface="+mn-ea"/>
                          <a:cs typeface="+mn-cs"/>
                        </a:rPr>
                        <a:t>Γιάννης </a:t>
                      </a:r>
                      <a:r>
                        <a:rPr lang="el-GR" sz="1400" b="1" kern="1200" dirty="0" err="1">
                          <a:solidFill>
                            <a:schemeClr val="dk1"/>
                          </a:solidFill>
                          <a:effectLst/>
                          <a:latin typeface="+mn-lt"/>
                          <a:ea typeface="+mn-ea"/>
                          <a:cs typeface="+mn-cs"/>
                        </a:rPr>
                        <a:t>Μπουγλός</a:t>
                      </a:r>
                      <a:r>
                        <a:rPr lang="el-GR" sz="1400" kern="1200" dirty="0">
                          <a:solidFill>
                            <a:schemeClr val="dk1"/>
                          </a:solidFill>
                          <a:effectLst/>
                          <a:latin typeface="+mn-lt"/>
                          <a:ea typeface="+mn-ea"/>
                          <a:cs typeface="+mn-cs"/>
                        </a:rPr>
                        <a:t>, Υπεύθυνος Πληροφορικής Διεύθυνσης Δευτεροβάθμιας Εκπαίδευσης Μαγνησίας</a:t>
                      </a:r>
                    </a:p>
                    <a:p>
                      <a:r>
                        <a:rPr lang="en-US" sz="1400" kern="1200" dirty="0">
                          <a:solidFill>
                            <a:schemeClr val="dk1"/>
                          </a:solidFill>
                          <a:effectLst/>
                          <a:latin typeface="+mn-lt"/>
                          <a:ea typeface="+mn-ea"/>
                          <a:cs typeface="+mn-cs"/>
                        </a:rPr>
                        <a:t>e</a:t>
                      </a:r>
                      <a:r>
                        <a:rPr lang="el-GR" sz="1400" kern="1200" dirty="0">
                          <a:solidFill>
                            <a:schemeClr val="dk1"/>
                          </a:solidFill>
                          <a:effectLst/>
                          <a:latin typeface="+mn-lt"/>
                          <a:ea typeface="+mn-ea"/>
                          <a:cs typeface="+mn-cs"/>
                        </a:rPr>
                        <a:t>-</a:t>
                      </a:r>
                      <a:r>
                        <a:rPr lang="en-US" sz="1400" kern="1200" dirty="0">
                          <a:solidFill>
                            <a:schemeClr val="dk1"/>
                          </a:solidFill>
                          <a:effectLst/>
                          <a:latin typeface="+mn-lt"/>
                          <a:ea typeface="+mn-ea"/>
                          <a:cs typeface="+mn-cs"/>
                        </a:rPr>
                        <a:t>mail</a:t>
                      </a:r>
                      <a:r>
                        <a:rPr lang="el-GR" sz="1400" kern="1200" dirty="0">
                          <a:solidFill>
                            <a:schemeClr val="dk1"/>
                          </a:solidFill>
                          <a:effectLst/>
                          <a:latin typeface="+mn-lt"/>
                          <a:ea typeface="+mn-ea"/>
                          <a:cs typeface="+mn-cs"/>
                        </a:rPr>
                        <a:t>: </a:t>
                      </a:r>
                      <a:r>
                        <a:rPr lang="en-US" sz="1400" u="sng" kern="1200" dirty="0">
                          <a:solidFill>
                            <a:schemeClr val="dk1"/>
                          </a:solidFill>
                          <a:effectLst/>
                          <a:latin typeface="+mn-lt"/>
                          <a:ea typeface="+mn-ea"/>
                          <a:cs typeface="+mn-cs"/>
                          <a:hlinkClick r:id="rId4"/>
                        </a:rPr>
                        <a:t>ibouglos</a:t>
                      </a:r>
                      <a:r>
                        <a:rPr lang="el-GR" sz="1400" u="sng" kern="1200" dirty="0">
                          <a:solidFill>
                            <a:schemeClr val="dk1"/>
                          </a:solidFill>
                          <a:effectLst/>
                          <a:latin typeface="+mn-lt"/>
                          <a:ea typeface="+mn-ea"/>
                          <a:cs typeface="+mn-cs"/>
                          <a:hlinkClick r:id="rId4"/>
                        </a:rPr>
                        <a:t>@</a:t>
                      </a:r>
                      <a:r>
                        <a:rPr lang="en-US" sz="1400" u="sng" kern="1200" dirty="0">
                          <a:solidFill>
                            <a:schemeClr val="dk1"/>
                          </a:solidFill>
                          <a:effectLst/>
                          <a:latin typeface="+mn-lt"/>
                          <a:ea typeface="+mn-ea"/>
                          <a:cs typeface="+mn-cs"/>
                          <a:hlinkClick r:id="rId4"/>
                        </a:rPr>
                        <a:t>sch</a:t>
                      </a:r>
                      <a:r>
                        <a:rPr lang="el-GR" sz="1400" u="sng" kern="1200" dirty="0">
                          <a:solidFill>
                            <a:schemeClr val="dk1"/>
                          </a:solidFill>
                          <a:effectLst/>
                          <a:latin typeface="+mn-lt"/>
                          <a:ea typeface="+mn-ea"/>
                          <a:cs typeface="+mn-cs"/>
                          <a:hlinkClick r:id="rId4"/>
                        </a:rPr>
                        <a:t>.</a:t>
                      </a:r>
                      <a:r>
                        <a:rPr lang="en-US" sz="1400" u="sng" kern="1200" dirty="0">
                          <a:solidFill>
                            <a:schemeClr val="dk1"/>
                          </a:solidFill>
                          <a:effectLst/>
                          <a:latin typeface="+mn-lt"/>
                          <a:ea typeface="+mn-ea"/>
                          <a:cs typeface="+mn-cs"/>
                          <a:hlinkClick r:id="rId4"/>
                        </a:rPr>
                        <a:t>gr</a:t>
                      </a:r>
                      <a:r>
                        <a:rPr lang="el-GR" sz="1400" dirty="0">
                          <a:effectLst/>
                        </a:rPr>
                        <a:t> </a:t>
                      </a:r>
                      <a:endParaRPr lang="el-GR" sz="1400" dirty="0"/>
                    </a:p>
                  </a:txBody>
                  <a:tcPr/>
                </a:tc>
                <a:tc>
                  <a:txBody>
                    <a:bodyPr/>
                    <a:lstStyle/>
                    <a:p>
                      <a:r>
                        <a:rPr lang="el-GR" sz="1400" b="1" kern="1200" dirty="0">
                          <a:solidFill>
                            <a:schemeClr val="dk1"/>
                          </a:solidFill>
                          <a:effectLst/>
                          <a:latin typeface="+mn-lt"/>
                          <a:ea typeface="+mn-ea"/>
                          <a:cs typeface="+mn-cs"/>
                        </a:rPr>
                        <a:t>Λεωνίδα Μποντίλας</a:t>
                      </a:r>
                      <a:r>
                        <a:rPr lang="el-GR" sz="1400" kern="1200" dirty="0">
                          <a:solidFill>
                            <a:schemeClr val="dk1"/>
                          </a:solidFill>
                          <a:effectLst/>
                          <a:latin typeface="+mn-lt"/>
                          <a:ea typeface="+mn-ea"/>
                          <a:cs typeface="+mn-cs"/>
                        </a:rPr>
                        <a:t>, Υπεύθυνος Πληροφορικής Διεύθυνσης Δευτεροβάθμιας Εκπαίδευσης Μαγνησίας</a:t>
                      </a:r>
                    </a:p>
                    <a:p>
                      <a:r>
                        <a:rPr lang="en-US" sz="1400" kern="1200" dirty="0">
                          <a:solidFill>
                            <a:schemeClr val="dk1"/>
                          </a:solidFill>
                          <a:effectLst/>
                          <a:latin typeface="+mn-lt"/>
                          <a:ea typeface="+mn-ea"/>
                          <a:cs typeface="+mn-cs"/>
                        </a:rPr>
                        <a:t>e-mail: </a:t>
                      </a:r>
                      <a:r>
                        <a:rPr lang="en-US" sz="1400" u="sng" kern="1200" dirty="0">
                          <a:solidFill>
                            <a:schemeClr val="dk1"/>
                          </a:solidFill>
                          <a:effectLst/>
                          <a:latin typeface="+mn-lt"/>
                          <a:ea typeface="+mn-ea"/>
                          <a:cs typeface="+mn-cs"/>
                          <a:hlinkClick r:id="rId5"/>
                        </a:rPr>
                        <a:t>plinettr@sch.gr</a:t>
                      </a:r>
                      <a:r>
                        <a:rPr lang="el-GR" sz="1400" dirty="0">
                          <a:effectLst/>
                        </a:rPr>
                        <a:t> </a:t>
                      </a:r>
                      <a:endParaRPr lang="el-GR" sz="1400" dirty="0"/>
                    </a:p>
                  </a:txBody>
                  <a:tcPr/>
                </a:tc>
                <a:extLst>
                  <a:ext uri="{0D108BD9-81ED-4DB2-BD59-A6C34878D82A}">
                    <a16:rowId xmlns:a16="http://schemas.microsoft.com/office/drawing/2014/main" val="745380002"/>
                  </a:ext>
                </a:extLst>
              </a:tr>
              <a:tr h="370840">
                <a:tc>
                  <a:txBody>
                    <a:bodyPr/>
                    <a:lstStyle/>
                    <a:p>
                      <a:r>
                        <a:rPr lang="el-GR" sz="1400" b="1" kern="1200" dirty="0">
                          <a:solidFill>
                            <a:schemeClr val="dk1"/>
                          </a:solidFill>
                          <a:effectLst/>
                          <a:latin typeface="+mn-lt"/>
                          <a:ea typeface="+mn-ea"/>
                          <a:cs typeface="+mn-cs"/>
                        </a:rPr>
                        <a:t>Κωνσταντίνος </a:t>
                      </a:r>
                      <a:r>
                        <a:rPr lang="el-GR" sz="1400" b="1" kern="1200" dirty="0" err="1">
                          <a:solidFill>
                            <a:schemeClr val="dk1"/>
                          </a:solidFill>
                          <a:effectLst/>
                          <a:latin typeface="+mn-lt"/>
                          <a:ea typeface="+mn-ea"/>
                          <a:cs typeface="+mn-cs"/>
                        </a:rPr>
                        <a:t>Ζαχαρής</a:t>
                      </a:r>
                      <a:r>
                        <a:rPr lang="el-GR" sz="1400" kern="1200" dirty="0">
                          <a:solidFill>
                            <a:schemeClr val="dk1"/>
                          </a:solidFill>
                          <a:effectLst/>
                          <a:latin typeface="+mn-lt"/>
                          <a:ea typeface="+mn-ea"/>
                          <a:cs typeface="+mn-cs"/>
                        </a:rPr>
                        <a:t>, Καθηγητής Πληροφορικής, Διευθυντής 5</a:t>
                      </a:r>
                      <a:r>
                        <a:rPr lang="el-GR" sz="1400" kern="1200" baseline="30000" dirty="0">
                          <a:solidFill>
                            <a:schemeClr val="dk1"/>
                          </a:solidFill>
                          <a:effectLst/>
                          <a:latin typeface="+mn-lt"/>
                          <a:ea typeface="+mn-ea"/>
                          <a:cs typeface="+mn-cs"/>
                        </a:rPr>
                        <a:t>ου</a:t>
                      </a:r>
                      <a:r>
                        <a:rPr lang="el-GR" sz="1400" kern="1200" dirty="0">
                          <a:solidFill>
                            <a:schemeClr val="dk1"/>
                          </a:solidFill>
                          <a:effectLst/>
                          <a:latin typeface="+mn-lt"/>
                          <a:ea typeface="+mn-ea"/>
                          <a:cs typeface="+mn-cs"/>
                        </a:rPr>
                        <a:t> ΓΕΛ Καρδίτσας </a:t>
                      </a:r>
                    </a:p>
                    <a:p>
                      <a:r>
                        <a:rPr lang="en-US" sz="1400" kern="1200" dirty="0">
                          <a:solidFill>
                            <a:schemeClr val="dk1"/>
                          </a:solidFill>
                          <a:effectLst/>
                          <a:latin typeface="+mn-lt"/>
                          <a:ea typeface="+mn-ea"/>
                          <a:cs typeface="+mn-cs"/>
                        </a:rPr>
                        <a:t>e-mail: </a:t>
                      </a:r>
                      <a:r>
                        <a:rPr lang="en-US" sz="1400" u="sng" kern="1200" dirty="0">
                          <a:solidFill>
                            <a:schemeClr val="dk1"/>
                          </a:solidFill>
                          <a:effectLst/>
                          <a:latin typeface="+mn-lt"/>
                          <a:ea typeface="+mn-ea"/>
                          <a:cs typeface="+mn-cs"/>
                          <a:hlinkClick r:id="rId6"/>
                        </a:rPr>
                        <a:t>kzaharis@gmail.com</a:t>
                      </a:r>
                      <a:r>
                        <a:rPr lang="el-GR" sz="1400" dirty="0">
                          <a:effectLst/>
                        </a:rPr>
                        <a:t> </a:t>
                      </a:r>
                      <a:endParaRPr lang="el-GR" sz="1400" dirty="0"/>
                    </a:p>
                  </a:txBody>
                  <a:tcPr/>
                </a:tc>
                <a:tc>
                  <a:txBody>
                    <a:bodyPr/>
                    <a:lstStyle/>
                    <a:p>
                      <a:r>
                        <a:rPr lang="el-GR" sz="1400" b="1" kern="1200" dirty="0">
                          <a:solidFill>
                            <a:schemeClr val="dk1"/>
                          </a:solidFill>
                          <a:effectLst/>
                          <a:latin typeface="+mn-lt"/>
                          <a:ea typeface="+mn-ea"/>
                          <a:cs typeface="+mn-cs"/>
                        </a:rPr>
                        <a:t>Κωνσταντίνος Σταθόπουλος</a:t>
                      </a:r>
                      <a:r>
                        <a:rPr lang="el-GR" sz="1400" kern="1200" dirty="0">
                          <a:solidFill>
                            <a:schemeClr val="dk1"/>
                          </a:solidFill>
                          <a:effectLst/>
                          <a:latin typeface="+mn-lt"/>
                          <a:ea typeface="+mn-ea"/>
                          <a:cs typeface="+mn-cs"/>
                        </a:rPr>
                        <a:t>, Καθηγητής Πληροφορικής, Γυμνάσιο &amp; </a:t>
                      </a:r>
                      <a:r>
                        <a:rPr lang="el-GR" sz="1400" kern="1200" dirty="0" err="1">
                          <a:solidFill>
                            <a:schemeClr val="dk1"/>
                          </a:solidFill>
                          <a:effectLst/>
                          <a:latin typeface="+mn-lt"/>
                          <a:ea typeface="+mn-ea"/>
                          <a:cs typeface="+mn-cs"/>
                        </a:rPr>
                        <a:t>Λυκειακές</a:t>
                      </a:r>
                      <a:r>
                        <a:rPr lang="el-GR" sz="1400" kern="1200" dirty="0">
                          <a:solidFill>
                            <a:schemeClr val="dk1"/>
                          </a:solidFill>
                          <a:effectLst/>
                          <a:latin typeface="+mn-lt"/>
                          <a:ea typeface="+mn-ea"/>
                          <a:cs typeface="+mn-cs"/>
                        </a:rPr>
                        <a:t> Τάξεις </a:t>
                      </a:r>
                      <a:r>
                        <a:rPr lang="el-GR" sz="1400" kern="1200" dirty="0" err="1">
                          <a:solidFill>
                            <a:schemeClr val="dk1"/>
                          </a:solidFill>
                          <a:effectLst/>
                          <a:latin typeface="+mn-lt"/>
                          <a:ea typeface="+mn-ea"/>
                          <a:cs typeface="+mn-cs"/>
                        </a:rPr>
                        <a:t>Λιβαδίου</a:t>
                      </a:r>
                      <a:r>
                        <a:rPr lang="el-GR" sz="1400" kern="1200" dirty="0">
                          <a:solidFill>
                            <a:schemeClr val="dk1"/>
                          </a:solidFill>
                          <a:effectLst/>
                          <a:latin typeface="+mn-lt"/>
                          <a:ea typeface="+mn-ea"/>
                          <a:cs typeface="+mn-cs"/>
                        </a:rPr>
                        <a:t> Ελασσόνας</a:t>
                      </a:r>
                    </a:p>
                    <a:p>
                      <a:r>
                        <a:rPr lang="en-US" sz="1400" kern="1200" dirty="0">
                          <a:solidFill>
                            <a:schemeClr val="dk1"/>
                          </a:solidFill>
                          <a:effectLst/>
                          <a:latin typeface="+mn-lt"/>
                          <a:ea typeface="+mn-ea"/>
                          <a:cs typeface="+mn-cs"/>
                        </a:rPr>
                        <a:t>e-mail:  </a:t>
                      </a:r>
                      <a:r>
                        <a:rPr lang="en-US" sz="1400" u="none" strike="noStrike" kern="1200" dirty="0">
                          <a:solidFill>
                            <a:schemeClr val="dk1"/>
                          </a:solidFill>
                          <a:effectLst/>
                          <a:latin typeface="+mn-lt"/>
                          <a:ea typeface="+mn-ea"/>
                          <a:cs typeface="+mn-cs"/>
                          <a:hlinkClick r:id="rId7"/>
                        </a:rPr>
                        <a:t>cvstathopoulos@gmail.com</a:t>
                      </a:r>
                      <a:r>
                        <a:rPr lang="el-GR" sz="1400" kern="1200" dirty="0">
                          <a:solidFill>
                            <a:schemeClr val="dk1"/>
                          </a:solidFill>
                          <a:effectLst/>
                          <a:latin typeface="+mn-lt"/>
                          <a:ea typeface="+mn-ea"/>
                          <a:cs typeface="+mn-cs"/>
                        </a:rPr>
                        <a:t> </a:t>
                      </a:r>
                      <a:r>
                        <a:rPr lang="en-US" sz="1400" kern="1200" dirty="0">
                          <a:solidFill>
                            <a:schemeClr val="dk1"/>
                          </a:solidFill>
                          <a:effectLst/>
                          <a:latin typeface="+mn-lt"/>
                          <a:ea typeface="+mn-ea"/>
                          <a:cs typeface="+mn-cs"/>
                        </a:rPr>
                        <a:t>  </a:t>
                      </a:r>
                      <a:endParaRPr lang="el-GR" sz="1400" kern="1200" dirty="0">
                        <a:solidFill>
                          <a:schemeClr val="dk1"/>
                        </a:solidFill>
                        <a:effectLst/>
                        <a:latin typeface="+mn-lt"/>
                        <a:ea typeface="+mn-ea"/>
                        <a:cs typeface="+mn-cs"/>
                      </a:endParaRPr>
                    </a:p>
                  </a:txBody>
                  <a:tcPr/>
                </a:tc>
                <a:tc>
                  <a:txBody>
                    <a:bodyPr/>
                    <a:lstStyle/>
                    <a:p>
                      <a:r>
                        <a:rPr lang="el-GR" sz="1400" b="1" kern="1200" dirty="0">
                          <a:solidFill>
                            <a:schemeClr val="dk1"/>
                          </a:solidFill>
                          <a:effectLst/>
                          <a:latin typeface="+mn-lt"/>
                          <a:ea typeface="+mn-ea"/>
                          <a:cs typeface="+mn-cs"/>
                        </a:rPr>
                        <a:t>Ιωάννης</a:t>
                      </a:r>
                      <a:r>
                        <a:rPr lang="el-GR" sz="1400" kern="1200" dirty="0">
                          <a:solidFill>
                            <a:schemeClr val="dk1"/>
                          </a:solidFill>
                          <a:effectLst/>
                          <a:latin typeface="+mn-lt"/>
                          <a:ea typeface="+mn-ea"/>
                          <a:cs typeface="+mn-cs"/>
                        </a:rPr>
                        <a:t> </a:t>
                      </a:r>
                      <a:r>
                        <a:rPr lang="el-GR" sz="1400" b="1" kern="1200" dirty="0">
                          <a:solidFill>
                            <a:schemeClr val="dk1"/>
                          </a:solidFill>
                          <a:effectLst/>
                          <a:latin typeface="+mn-lt"/>
                          <a:ea typeface="+mn-ea"/>
                          <a:cs typeface="+mn-cs"/>
                        </a:rPr>
                        <a:t>Νικόπουλος, </a:t>
                      </a:r>
                      <a:r>
                        <a:rPr lang="el-GR" sz="1400" kern="1200" dirty="0">
                          <a:solidFill>
                            <a:schemeClr val="dk1"/>
                          </a:solidFill>
                          <a:effectLst/>
                          <a:latin typeface="+mn-lt"/>
                          <a:ea typeface="+mn-ea"/>
                          <a:cs typeface="+mn-cs"/>
                        </a:rPr>
                        <a:t>Υπεύθυνος Πληροφορικής Διεύθυνσης Δευτεροβάθμιας Εκπαίδευσης Μαγνησίας</a:t>
                      </a:r>
                    </a:p>
                    <a:p>
                      <a:r>
                        <a:rPr lang="en-US" sz="1400" kern="1200" dirty="0">
                          <a:solidFill>
                            <a:schemeClr val="dk1"/>
                          </a:solidFill>
                          <a:effectLst/>
                          <a:latin typeface="+mn-lt"/>
                          <a:ea typeface="+mn-ea"/>
                          <a:cs typeface="+mn-cs"/>
                        </a:rPr>
                        <a:t>e-mail:  </a:t>
                      </a:r>
                      <a:r>
                        <a:rPr lang="en-US" sz="1400" u="none" strike="noStrike" kern="1200" dirty="0" err="1">
                          <a:solidFill>
                            <a:schemeClr val="dk1"/>
                          </a:solidFill>
                          <a:effectLst/>
                          <a:latin typeface="+mn-lt"/>
                          <a:ea typeface="+mn-ea"/>
                          <a:cs typeface="+mn-cs"/>
                        </a:rPr>
                        <a:t>plinet@dipe.mag.sch.gr</a:t>
                      </a:r>
                      <a:r>
                        <a:rPr lang="el-GR" sz="1400" kern="1200" dirty="0">
                          <a:solidFill>
                            <a:schemeClr val="dk1"/>
                          </a:solidFill>
                          <a:effectLst/>
                          <a:latin typeface="+mn-lt"/>
                          <a:ea typeface="+mn-ea"/>
                          <a:cs typeface="+mn-cs"/>
                        </a:rPr>
                        <a:t> </a:t>
                      </a:r>
                      <a:endParaRPr lang="el-GR" sz="1400" dirty="0"/>
                    </a:p>
                  </a:txBody>
                  <a:tcPr/>
                </a:tc>
                <a:tc>
                  <a:txBody>
                    <a:bodyPr/>
                    <a:lstStyle/>
                    <a:p>
                      <a:r>
                        <a:rPr lang="el-GR" sz="1400" b="1" kern="1200" dirty="0">
                          <a:solidFill>
                            <a:schemeClr val="dk1"/>
                          </a:solidFill>
                          <a:effectLst/>
                          <a:latin typeface="+mn-lt"/>
                          <a:ea typeface="+mn-ea"/>
                          <a:cs typeface="+mn-cs"/>
                        </a:rPr>
                        <a:t>Κωνσταντίνος Δημητρίου</a:t>
                      </a:r>
                      <a:r>
                        <a:rPr lang="el-GR" sz="1400" kern="1200" dirty="0">
                          <a:solidFill>
                            <a:schemeClr val="dk1"/>
                          </a:solidFill>
                          <a:effectLst/>
                          <a:latin typeface="+mn-lt"/>
                          <a:ea typeface="+mn-ea"/>
                          <a:cs typeface="+mn-cs"/>
                        </a:rPr>
                        <a:t>, Προϊστάμενος Τμήματος Πληροφορικής </a:t>
                      </a:r>
                      <a:r>
                        <a:rPr lang="el-GR" sz="1400" kern="1200">
                          <a:solidFill>
                            <a:schemeClr val="dk1"/>
                          </a:solidFill>
                          <a:effectLst/>
                          <a:latin typeface="+mn-lt"/>
                          <a:ea typeface="+mn-ea"/>
                          <a:cs typeface="+mn-cs"/>
                        </a:rPr>
                        <a:t>ΔΔΕ Τρικάλων</a:t>
                      </a:r>
                      <a:endParaRPr lang="el-GR" sz="1400" kern="1200" dirty="0">
                        <a:solidFill>
                          <a:schemeClr val="dk1"/>
                        </a:solidFill>
                        <a:effectLst/>
                        <a:latin typeface="+mn-lt"/>
                        <a:ea typeface="+mn-ea"/>
                        <a:cs typeface="+mn-cs"/>
                      </a:endParaRPr>
                    </a:p>
                    <a:p>
                      <a:r>
                        <a:rPr lang="en-US" sz="1400" kern="1200" dirty="0">
                          <a:solidFill>
                            <a:schemeClr val="dk1"/>
                          </a:solidFill>
                          <a:effectLst/>
                          <a:latin typeface="+mn-lt"/>
                          <a:ea typeface="+mn-ea"/>
                          <a:cs typeface="+mn-cs"/>
                        </a:rPr>
                        <a:t>e</a:t>
                      </a:r>
                      <a:r>
                        <a:rPr lang="el-GR" sz="1400" kern="1200" dirty="0">
                          <a:solidFill>
                            <a:schemeClr val="dk1"/>
                          </a:solidFill>
                          <a:effectLst/>
                          <a:latin typeface="+mn-lt"/>
                          <a:ea typeface="+mn-ea"/>
                          <a:cs typeface="+mn-cs"/>
                        </a:rPr>
                        <a:t>-</a:t>
                      </a:r>
                      <a:r>
                        <a:rPr lang="en-US" sz="1400" kern="1200" dirty="0">
                          <a:solidFill>
                            <a:schemeClr val="dk1"/>
                          </a:solidFill>
                          <a:effectLst/>
                          <a:latin typeface="+mn-lt"/>
                          <a:ea typeface="+mn-ea"/>
                          <a:cs typeface="+mn-cs"/>
                        </a:rPr>
                        <a:t>mail</a:t>
                      </a:r>
                      <a:r>
                        <a:rPr lang="el-GR" sz="1400" kern="1200" dirty="0">
                          <a:solidFill>
                            <a:schemeClr val="dk1"/>
                          </a:solidFill>
                          <a:effectLst/>
                          <a:latin typeface="+mn-lt"/>
                          <a:ea typeface="+mn-ea"/>
                          <a:cs typeface="+mn-cs"/>
                        </a:rPr>
                        <a:t>: </a:t>
                      </a:r>
                      <a:r>
                        <a:rPr lang="el-GR" sz="1400" u="sng" kern="1200" dirty="0">
                          <a:solidFill>
                            <a:schemeClr val="dk1"/>
                          </a:solidFill>
                          <a:effectLst/>
                          <a:latin typeface="+mn-lt"/>
                          <a:ea typeface="+mn-ea"/>
                          <a:cs typeface="+mn-cs"/>
                          <a:hlinkClick r:id="rId8"/>
                        </a:rPr>
                        <a:t>kodimits@gmail.com</a:t>
                      </a:r>
                      <a:r>
                        <a:rPr lang="el-GR" sz="1400" kern="1200" dirty="0">
                          <a:solidFill>
                            <a:schemeClr val="dk1"/>
                          </a:solidFill>
                          <a:effectLst/>
                          <a:latin typeface="+mn-lt"/>
                          <a:ea typeface="+mn-ea"/>
                          <a:cs typeface="+mn-cs"/>
                        </a:rPr>
                        <a:t> </a:t>
                      </a:r>
                      <a:r>
                        <a:rPr lang="el-GR" sz="1400" dirty="0">
                          <a:effectLst/>
                        </a:rPr>
                        <a:t> </a:t>
                      </a:r>
                      <a:endParaRPr lang="el-GR" sz="1400" dirty="0"/>
                    </a:p>
                  </a:txBody>
                  <a:tcPr/>
                </a:tc>
                <a:extLst>
                  <a:ext uri="{0D108BD9-81ED-4DB2-BD59-A6C34878D82A}">
                    <a16:rowId xmlns:a16="http://schemas.microsoft.com/office/drawing/2014/main" val="566307499"/>
                  </a:ext>
                </a:extLst>
              </a:tr>
              <a:tr h="370840">
                <a:tc>
                  <a:txBody>
                    <a:bodyPr/>
                    <a:lstStyle/>
                    <a:p>
                      <a:r>
                        <a:rPr lang="el-GR" sz="1400" b="1" kern="1200" dirty="0">
                          <a:solidFill>
                            <a:schemeClr val="dk1"/>
                          </a:solidFill>
                          <a:effectLst/>
                          <a:latin typeface="+mn-lt"/>
                          <a:ea typeface="+mn-ea"/>
                          <a:cs typeface="+mn-cs"/>
                        </a:rPr>
                        <a:t>Γιώργος Βασιλόπουλος, Καθηγητής Πληροφορικής</a:t>
                      </a:r>
                      <a:endParaRPr lang="el-GR" sz="1400" kern="1200" dirty="0">
                        <a:solidFill>
                          <a:schemeClr val="dk1"/>
                        </a:solidFill>
                        <a:effectLst/>
                        <a:latin typeface="+mn-lt"/>
                        <a:ea typeface="+mn-ea"/>
                        <a:cs typeface="+mn-cs"/>
                      </a:endParaRPr>
                    </a:p>
                    <a:p>
                      <a:r>
                        <a:rPr lang="en-US" sz="1400" kern="1200" dirty="0">
                          <a:solidFill>
                            <a:schemeClr val="dk1"/>
                          </a:solidFill>
                          <a:effectLst/>
                          <a:latin typeface="+mn-lt"/>
                          <a:ea typeface="+mn-ea"/>
                          <a:cs typeface="+mn-cs"/>
                        </a:rPr>
                        <a:t>e</a:t>
                      </a:r>
                      <a:r>
                        <a:rPr lang="el-GR" sz="1400" kern="1200" dirty="0">
                          <a:solidFill>
                            <a:schemeClr val="dk1"/>
                          </a:solidFill>
                          <a:effectLst/>
                          <a:latin typeface="+mn-lt"/>
                          <a:ea typeface="+mn-ea"/>
                          <a:cs typeface="+mn-cs"/>
                        </a:rPr>
                        <a:t>-</a:t>
                      </a:r>
                      <a:r>
                        <a:rPr lang="en-US" sz="1400" kern="1200" dirty="0">
                          <a:solidFill>
                            <a:schemeClr val="dk1"/>
                          </a:solidFill>
                          <a:effectLst/>
                          <a:latin typeface="+mn-lt"/>
                          <a:ea typeface="+mn-ea"/>
                          <a:cs typeface="+mn-cs"/>
                        </a:rPr>
                        <a:t>mail</a:t>
                      </a:r>
                      <a:r>
                        <a:rPr lang="el-GR" sz="1400" kern="1200" dirty="0">
                          <a:solidFill>
                            <a:schemeClr val="dk1"/>
                          </a:solidFill>
                          <a:effectLst/>
                          <a:latin typeface="+mn-lt"/>
                          <a:ea typeface="+mn-ea"/>
                          <a:cs typeface="+mn-cs"/>
                        </a:rPr>
                        <a:t>: </a:t>
                      </a:r>
                      <a:r>
                        <a:rPr lang="el-GR" sz="1400" u="sng" kern="1200" dirty="0">
                          <a:solidFill>
                            <a:schemeClr val="dk1"/>
                          </a:solidFill>
                          <a:effectLst/>
                          <a:latin typeface="+mn-lt"/>
                          <a:ea typeface="+mn-ea"/>
                          <a:cs typeface="+mn-cs"/>
                          <a:hlinkClick r:id="rId9"/>
                        </a:rPr>
                        <a:t>gvasilopo@sch.gr</a:t>
                      </a:r>
                      <a:r>
                        <a:rPr lang="el-GR" sz="1400" dirty="0">
                          <a:effectLst/>
                        </a:rPr>
                        <a:t> </a:t>
                      </a:r>
                      <a:endParaRPr lang="el-GR" sz="1400" dirty="0"/>
                    </a:p>
                  </a:txBody>
                  <a:tcPr/>
                </a:tc>
                <a:tc>
                  <a:txBody>
                    <a:bodyPr/>
                    <a:lstStyle/>
                    <a:p>
                      <a:r>
                        <a:rPr lang="el-GR" sz="1400" b="1" kern="1200" dirty="0">
                          <a:solidFill>
                            <a:schemeClr val="dk1"/>
                          </a:solidFill>
                          <a:effectLst/>
                          <a:latin typeface="+mn-lt"/>
                          <a:ea typeface="+mn-ea"/>
                          <a:cs typeface="+mn-cs"/>
                        </a:rPr>
                        <a:t>Ζήσης Καρασίμος , </a:t>
                      </a:r>
                      <a:r>
                        <a:rPr lang="el-GR" sz="1400" kern="1200" dirty="0">
                          <a:solidFill>
                            <a:schemeClr val="dk1"/>
                          </a:solidFill>
                          <a:effectLst/>
                          <a:latin typeface="+mn-lt"/>
                          <a:ea typeface="+mn-ea"/>
                          <a:cs typeface="+mn-cs"/>
                        </a:rPr>
                        <a:t>Καθηγητής Πληροφορικής,</a:t>
                      </a:r>
                      <a:r>
                        <a:rPr lang="el-GR" sz="1400" b="1" kern="1200" dirty="0">
                          <a:solidFill>
                            <a:schemeClr val="dk1"/>
                          </a:solidFill>
                          <a:effectLst/>
                          <a:latin typeface="+mn-lt"/>
                          <a:ea typeface="+mn-ea"/>
                          <a:cs typeface="+mn-cs"/>
                        </a:rPr>
                        <a:t> </a:t>
                      </a:r>
                      <a:r>
                        <a:rPr lang="el-GR" sz="1400" kern="1200" dirty="0">
                          <a:solidFill>
                            <a:schemeClr val="dk1"/>
                          </a:solidFill>
                          <a:effectLst/>
                          <a:latin typeface="+mn-lt"/>
                          <a:ea typeface="+mn-ea"/>
                          <a:cs typeface="+mn-cs"/>
                        </a:rPr>
                        <a:t>10ο ΓΕΛ Λάρισας</a:t>
                      </a:r>
                    </a:p>
                    <a:p>
                      <a:r>
                        <a:rPr lang="en-US" sz="1400" kern="1200" dirty="0">
                          <a:solidFill>
                            <a:schemeClr val="dk1"/>
                          </a:solidFill>
                          <a:effectLst/>
                          <a:latin typeface="+mn-lt"/>
                          <a:ea typeface="+mn-ea"/>
                          <a:cs typeface="+mn-cs"/>
                        </a:rPr>
                        <a:t>e-mail:  </a:t>
                      </a:r>
                      <a:r>
                        <a:rPr lang="en-US" sz="1400" u="none" strike="noStrike" kern="1200" dirty="0">
                          <a:solidFill>
                            <a:schemeClr val="dk1"/>
                          </a:solidFill>
                          <a:effectLst/>
                          <a:latin typeface="+mn-lt"/>
                          <a:ea typeface="+mn-ea"/>
                          <a:cs typeface="+mn-cs"/>
                          <a:hlinkClick r:id="rId10"/>
                        </a:rPr>
                        <a:t>ziskar100@yahoo.gr</a:t>
                      </a:r>
                      <a:r>
                        <a:rPr lang="el-GR" sz="1400" dirty="0">
                          <a:effectLst/>
                        </a:rPr>
                        <a:t> </a:t>
                      </a:r>
                      <a:endParaRPr lang="el-GR" sz="1400" dirty="0"/>
                    </a:p>
                  </a:txBody>
                  <a:tcPr/>
                </a:tc>
                <a:tc>
                  <a:txBody>
                    <a:bodyPr/>
                    <a:lstStyle/>
                    <a:p>
                      <a:r>
                        <a:rPr lang="el-GR" sz="1400" b="1" kern="1200" dirty="0">
                          <a:solidFill>
                            <a:schemeClr val="dk1"/>
                          </a:solidFill>
                          <a:effectLst/>
                          <a:latin typeface="+mn-lt"/>
                          <a:ea typeface="+mn-ea"/>
                          <a:cs typeface="+mn-cs"/>
                        </a:rPr>
                        <a:t>Νίκος Σαμαράς</a:t>
                      </a:r>
                      <a:r>
                        <a:rPr lang="el-GR" sz="1400" kern="1200" dirty="0">
                          <a:solidFill>
                            <a:schemeClr val="dk1"/>
                          </a:solidFill>
                          <a:effectLst/>
                          <a:latin typeface="+mn-lt"/>
                          <a:ea typeface="+mn-ea"/>
                          <a:cs typeface="+mn-cs"/>
                        </a:rPr>
                        <a:t>, Καθηγητής Πληροφορικής 8</a:t>
                      </a:r>
                      <a:r>
                        <a:rPr lang="el-GR" sz="1400" kern="1200" baseline="30000" dirty="0">
                          <a:solidFill>
                            <a:schemeClr val="dk1"/>
                          </a:solidFill>
                          <a:effectLst/>
                          <a:latin typeface="+mn-lt"/>
                          <a:ea typeface="+mn-ea"/>
                          <a:cs typeface="+mn-cs"/>
                        </a:rPr>
                        <a:t>ου</a:t>
                      </a:r>
                      <a:r>
                        <a:rPr lang="el-GR" sz="1400" kern="1200" dirty="0">
                          <a:solidFill>
                            <a:schemeClr val="dk1"/>
                          </a:solidFill>
                          <a:effectLst/>
                          <a:latin typeface="+mn-lt"/>
                          <a:ea typeface="+mn-ea"/>
                          <a:cs typeface="+mn-cs"/>
                        </a:rPr>
                        <a:t> Γυμνασίου Βόλου</a:t>
                      </a:r>
                    </a:p>
                    <a:p>
                      <a:r>
                        <a:rPr lang="en-US" sz="1400" kern="1200" dirty="0">
                          <a:solidFill>
                            <a:schemeClr val="dk1"/>
                          </a:solidFill>
                          <a:effectLst/>
                          <a:latin typeface="+mn-lt"/>
                          <a:ea typeface="+mn-ea"/>
                          <a:cs typeface="+mn-cs"/>
                        </a:rPr>
                        <a:t>e</a:t>
                      </a:r>
                      <a:r>
                        <a:rPr lang="el-GR" sz="1400" kern="1200" dirty="0">
                          <a:solidFill>
                            <a:schemeClr val="dk1"/>
                          </a:solidFill>
                          <a:effectLst/>
                          <a:latin typeface="+mn-lt"/>
                          <a:ea typeface="+mn-ea"/>
                          <a:cs typeface="+mn-cs"/>
                        </a:rPr>
                        <a:t>-</a:t>
                      </a:r>
                      <a:r>
                        <a:rPr lang="en-US" sz="1400" kern="1200" dirty="0">
                          <a:solidFill>
                            <a:schemeClr val="dk1"/>
                          </a:solidFill>
                          <a:effectLst/>
                          <a:latin typeface="+mn-lt"/>
                          <a:ea typeface="+mn-ea"/>
                          <a:cs typeface="+mn-cs"/>
                        </a:rPr>
                        <a:t>mail</a:t>
                      </a:r>
                      <a:r>
                        <a:rPr lang="el-GR" sz="1400" kern="1200" dirty="0">
                          <a:solidFill>
                            <a:schemeClr val="dk1"/>
                          </a:solidFill>
                          <a:effectLst/>
                          <a:latin typeface="+mn-lt"/>
                          <a:ea typeface="+mn-ea"/>
                          <a:cs typeface="+mn-cs"/>
                        </a:rPr>
                        <a:t>: </a:t>
                      </a:r>
                      <a:r>
                        <a:rPr lang="en-US" sz="1400" u="sng" kern="1200" dirty="0">
                          <a:solidFill>
                            <a:schemeClr val="dk1"/>
                          </a:solidFill>
                          <a:effectLst/>
                          <a:latin typeface="+mn-lt"/>
                          <a:ea typeface="+mn-ea"/>
                          <a:cs typeface="+mn-cs"/>
                          <a:hlinkClick r:id="rId11"/>
                        </a:rPr>
                        <a:t>nsamaras</a:t>
                      </a:r>
                      <a:r>
                        <a:rPr lang="el-GR" sz="1400" u="sng" kern="1200" dirty="0">
                          <a:solidFill>
                            <a:schemeClr val="dk1"/>
                          </a:solidFill>
                          <a:effectLst/>
                          <a:latin typeface="+mn-lt"/>
                          <a:ea typeface="+mn-ea"/>
                          <a:cs typeface="+mn-cs"/>
                          <a:hlinkClick r:id="rId11"/>
                        </a:rPr>
                        <a:t>@</a:t>
                      </a:r>
                      <a:r>
                        <a:rPr lang="en-US" sz="1400" u="sng" kern="1200" dirty="0">
                          <a:solidFill>
                            <a:schemeClr val="dk1"/>
                          </a:solidFill>
                          <a:effectLst/>
                          <a:latin typeface="+mn-lt"/>
                          <a:ea typeface="+mn-ea"/>
                          <a:cs typeface="+mn-cs"/>
                          <a:hlinkClick r:id="rId11"/>
                        </a:rPr>
                        <a:t>sch</a:t>
                      </a:r>
                      <a:r>
                        <a:rPr lang="el-GR" sz="1400" u="sng" kern="1200" dirty="0">
                          <a:solidFill>
                            <a:schemeClr val="dk1"/>
                          </a:solidFill>
                          <a:effectLst/>
                          <a:latin typeface="+mn-lt"/>
                          <a:ea typeface="+mn-ea"/>
                          <a:cs typeface="+mn-cs"/>
                          <a:hlinkClick r:id="rId11"/>
                        </a:rPr>
                        <a:t>.</a:t>
                      </a:r>
                      <a:r>
                        <a:rPr lang="en-US" sz="1400" u="sng" kern="1200" dirty="0">
                          <a:solidFill>
                            <a:schemeClr val="dk1"/>
                          </a:solidFill>
                          <a:effectLst/>
                          <a:latin typeface="+mn-lt"/>
                          <a:ea typeface="+mn-ea"/>
                          <a:cs typeface="+mn-cs"/>
                          <a:hlinkClick r:id="rId11"/>
                        </a:rPr>
                        <a:t>g</a:t>
                      </a:r>
                      <a:endParaRPr lang="el-GR" sz="1400" kern="1200" dirty="0">
                        <a:solidFill>
                          <a:schemeClr val="dk1"/>
                        </a:solidFill>
                        <a:effectLst/>
                        <a:latin typeface="+mn-lt"/>
                        <a:ea typeface="+mn-ea"/>
                        <a:cs typeface="+mn-cs"/>
                      </a:endParaRPr>
                    </a:p>
                  </a:txBody>
                  <a:tcPr/>
                </a:tc>
                <a:tc>
                  <a:txBody>
                    <a:bodyPr/>
                    <a:lstStyle/>
                    <a:p>
                      <a:r>
                        <a:rPr lang="el-GR" sz="1400" b="1" kern="1200" dirty="0">
                          <a:solidFill>
                            <a:schemeClr val="dk1"/>
                          </a:solidFill>
                          <a:effectLst/>
                          <a:latin typeface="+mn-lt"/>
                          <a:ea typeface="+mn-ea"/>
                          <a:cs typeface="+mn-cs"/>
                        </a:rPr>
                        <a:t>Αιμιλιανός Παπαδημητρίου</a:t>
                      </a:r>
                      <a:r>
                        <a:rPr lang="el-GR" sz="1400" kern="1200" dirty="0">
                          <a:solidFill>
                            <a:schemeClr val="dk1"/>
                          </a:solidFill>
                          <a:effectLst/>
                          <a:latin typeface="+mn-lt"/>
                          <a:ea typeface="+mn-ea"/>
                          <a:cs typeface="+mn-cs"/>
                        </a:rPr>
                        <a:t>, Καθηγητής Πληροφορικής</a:t>
                      </a:r>
                    </a:p>
                    <a:p>
                      <a:r>
                        <a:rPr lang="el-GR" sz="1400" kern="1200" dirty="0">
                          <a:solidFill>
                            <a:schemeClr val="dk1"/>
                          </a:solidFill>
                          <a:effectLst/>
                          <a:latin typeface="+mn-lt"/>
                          <a:ea typeface="+mn-ea"/>
                          <a:cs typeface="+mn-cs"/>
                        </a:rPr>
                        <a:t>Τηλέφωνο: </a:t>
                      </a:r>
                      <a:r>
                        <a:rPr lang="el-GR" sz="1400" u="sng" kern="1200" dirty="0">
                          <a:solidFill>
                            <a:schemeClr val="dk1"/>
                          </a:solidFill>
                          <a:effectLst/>
                          <a:latin typeface="+mn-lt"/>
                          <a:ea typeface="+mn-ea"/>
                          <a:cs typeface="+mn-cs"/>
                          <a:hlinkClick r:id="rId12"/>
                        </a:rPr>
                        <a:t>mi</a:t>
                      </a:r>
                      <a:r>
                        <a:rPr lang="en-US" sz="1400" u="sng" kern="1200" dirty="0">
                          <a:solidFill>
                            <a:schemeClr val="dk1"/>
                          </a:solidFill>
                          <a:effectLst/>
                          <a:latin typeface="+mn-lt"/>
                          <a:ea typeface="+mn-ea"/>
                          <a:cs typeface="+mn-cs"/>
                          <a:hlinkClick r:id="rId12"/>
                        </a:rPr>
                        <a:t>l</a:t>
                      </a:r>
                      <a:r>
                        <a:rPr lang="el-GR" sz="1400" u="sng" kern="1200" dirty="0">
                          <a:solidFill>
                            <a:schemeClr val="dk1"/>
                          </a:solidFill>
                          <a:effectLst/>
                          <a:latin typeface="+mn-lt"/>
                          <a:ea typeface="+mn-ea"/>
                          <a:cs typeface="+mn-cs"/>
                          <a:hlinkClick r:id="rId12"/>
                        </a:rPr>
                        <a:t>iospap@gmail.com</a:t>
                      </a:r>
                      <a:r>
                        <a:rPr lang="el-GR" sz="1400" dirty="0">
                          <a:effectLst/>
                        </a:rPr>
                        <a:t> </a:t>
                      </a:r>
                      <a:endParaRPr lang="el-GR" sz="1400" dirty="0"/>
                    </a:p>
                  </a:txBody>
                  <a:tcPr/>
                </a:tc>
                <a:extLst>
                  <a:ext uri="{0D108BD9-81ED-4DB2-BD59-A6C34878D82A}">
                    <a16:rowId xmlns:a16="http://schemas.microsoft.com/office/drawing/2014/main" val="2627536778"/>
                  </a:ext>
                </a:extLst>
              </a:tr>
              <a:tr h="370840">
                <a:tc>
                  <a:txBody>
                    <a:bodyPr/>
                    <a:lstStyle/>
                    <a:p>
                      <a:r>
                        <a:rPr lang="el-GR" sz="1400" b="1" kern="1200" dirty="0">
                          <a:solidFill>
                            <a:schemeClr val="dk1"/>
                          </a:solidFill>
                          <a:effectLst/>
                          <a:latin typeface="+mn-lt"/>
                          <a:ea typeface="+mn-ea"/>
                          <a:cs typeface="+mn-cs"/>
                        </a:rPr>
                        <a:t>Δημοσθένης </a:t>
                      </a:r>
                      <a:r>
                        <a:rPr lang="el-GR" sz="1400" b="1" kern="1200" dirty="0" err="1">
                          <a:solidFill>
                            <a:schemeClr val="dk1"/>
                          </a:solidFill>
                          <a:effectLst/>
                          <a:latin typeface="+mn-lt"/>
                          <a:ea typeface="+mn-ea"/>
                          <a:cs typeface="+mn-cs"/>
                        </a:rPr>
                        <a:t>Καζάκος</a:t>
                      </a:r>
                      <a:r>
                        <a:rPr lang="el-GR" sz="1400" kern="1200" dirty="0">
                          <a:solidFill>
                            <a:schemeClr val="dk1"/>
                          </a:solidFill>
                          <a:effectLst/>
                          <a:latin typeface="+mn-lt"/>
                          <a:ea typeface="+mn-ea"/>
                          <a:cs typeface="+mn-cs"/>
                        </a:rPr>
                        <a:t>, Υπ. Μηχανογράφησης Πρωτοβάθμιας Εκπαίδευσης Καρδίτσας </a:t>
                      </a:r>
                    </a:p>
                    <a:p>
                      <a:r>
                        <a:rPr lang="en-US" sz="1400" kern="1200" dirty="0">
                          <a:solidFill>
                            <a:schemeClr val="dk1"/>
                          </a:solidFill>
                          <a:effectLst/>
                          <a:latin typeface="+mn-lt"/>
                          <a:ea typeface="+mn-ea"/>
                          <a:cs typeface="+mn-cs"/>
                        </a:rPr>
                        <a:t>e-mail:  </a:t>
                      </a:r>
                      <a:r>
                        <a:rPr lang="en-US" sz="1400" u="sng" kern="1200" dirty="0">
                          <a:solidFill>
                            <a:schemeClr val="dk1"/>
                          </a:solidFill>
                          <a:effectLst/>
                          <a:latin typeface="+mn-lt"/>
                          <a:ea typeface="+mn-ea"/>
                          <a:cs typeface="+mn-cs"/>
                          <a:hlinkClick r:id="rId13"/>
                        </a:rPr>
                        <a:t>dimkazakos@sch.gr</a:t>
                      </a:r>
                      <a:endParaRPr lang="el-GR" sz="1400" kern="1200" dirty="0">
                        <a:solidFill>
                          <a:schemeClr val="dk1"/>
                        </a:solidFill>
                        <a:effectLst/>
                        <a:latin typeface="+mn-lt"/>
                        <a:ea typeface="+mn-ea"/>
                        <a:cs typeface="+mn-cs"/>
                      </a:endParaRPr>
                    </a:p>
                  </a:txBody>
                  <a:tcPr/>
                </a:tc>
                <a:tc gridSpan="3">
                  <a:txBody>
                    <a:bodyPr/>
                    <a:lstStyle/>
                    <a:p>
                      <a:r>
                        <a:rPr lang="el-GR" sz="1200" kern="1200" dirty="0">
                          <a:solidFill>
                            <a:schemeClr val="dk1"/>
                          </a:solidFill>
                          <a:effectLst/>
                          <a:latin typeface="+mn-lt"/>
                          <a:ea typeface="+mn-ea"/>
                          <a:cs typeface="+mn-cs"/>
                        </a:rPr>
                        <a:t>Για την επικοινωνία σας με το </a:t>
                      </a:r>
                      <a:r>
                        <a:rPr lang="en-US" sz="1200" kern="1200" dirty="0">
                          <a:solidFill>
                            <a:schemeClr val="dk1"/>
                          </a:solidFill>
                          <a:effectLst/>
                          <a:latin typeface="+mn-lt"/>
                          <a:ea typeface="+mn-ea"/>
                          <a:cs typeface="+mn-cs"/>
                        </a:rPr>
                        <a:t>help desk </a:t>
                      </a:r>
                      <a:r>
                        <a:rPr lang="el-GR" sz="1200" kern="1200" dirty="0">
                          <a:solidFill>
                            <a:schemeClr val="dk1"/>
                          </a:solidFill>
                          <a:effectLst/>
                          <a:latin typeface="+mn-lt"/>
                          <a:ea typeface="+mn-ea"/>
                          <a:cs typeface="+mn-cs"/>
                        </a:rPr>
                        <a:t>ανά περιφερειακή ενότητα για θέματα μόνο υποστήριξης και όχι επιμόρφωσης, θα πρέπει πρώτα να επικοινωνείτε με ένα συνάδερφο και να απευθύνεστε στο αντίστοιχο </a:t>
                      </a:r>
                      <a:r>
                        <a:rPr lang="en-US" sz="1200" kern="1200" dirty="0">
                          <a:solidFill>
                            <a:schemeClr val="dk1"/>
                          </a:solidFill>
                          <a:effectLst/>
                          <a:latin typeface="+mn-lt"/>
                          <a:ea typeface="+mn-ea"/>
                          <a:cs typeface="+mn-cs"/>
                        </a:rPr>
                        <a:t>mail</a:t>
                      </a:r>
                      <a:r>
                        <a:rPr lang="el-GR" sz="1200" kern="1200" dirty="0">
                          <a:solidFill>
                            <a:schemeClr val="dk1"/>
                          </a:solidFill>
                          <a:effectLst/>
                          <a:latin typeface="+mn-lt"/>
                          <a:ea typeface="+mn-ea"/>
                          <a:cs typeface="+mn-cs"/>
                        </a:rPr>
                        <a:t>, ώστε να μην υπάρχουν δυσλειτουργίες συνεννόησης, καθημερινές από 8:30 έως 14:00.</a:t>
                      </a:r>
                    </a:p>
                    <a:p>
                      <a:r>
                        <a:rPr lang="el-GR" sz="1200" kern="1200" dirty="0">
                          <a:solidFill>
                            <a:schemeClr val="dk1"/>
                          </a:solidFill>
                          <a:effectLst/>
                          <a:latin typeface="+mn-lt"/>
                          <a:ea typeface="+mn-ea"/>
                          <a:cs typeface="+mn-cs"/>
                        </a:rPr>
                        <a:t>Πριν την επικοινωνία σας με την ομάδα του συμβουλευτικού </a:t>
                      </a:r>
                      <a:r>
                        <a:rPr lang="en-US" sz="1200" kern="1200" dirty="0">
                          <a:solidFill>
                            <a:schemeClr val="dk1"/>
                          </a:solidFill>
                          <a:effectLst/>
                          <a:latin typeface="+mn-lt"/>
                          <a:ea typeface="+mn-ea"/>
                          <a:cs typeface="+mn-cs"/>
                        </a:rPr>
                        <a:t>help desk </a:t>
                      </a:r>
                      <a:r>
                        <a:rPr lang="el-GR" sz="1200" kern="1200" dirty="0">
                          <a:solidFill>
                            <a:schemeClr val="dk1"/>
                          </a:solidFill>
                          <a:effectLst/>
                          <a:latin typeface="+mn-lt"/>
                          <a:ea typeface="+mn-ea"/>
                          <a:cs typeface="+mn-cs"/>
                        </a:rPr>
                        <a:t>θα πρέπει να έχετε διαβάσει καλά τις σχετικές οδηγίες που σας έχουν σταλεί από το Υπουργείο Παιδείας &amp; Θρησκευμάτων και από το Περιφερειακό Κέντρο Εκπαιδευτικού Σχεδιασμού (ΠΕ.Κ.Ε.Σ. Θεσσαλίας). Παρακαλούμε μην κάνετε κατάχρηση της επικοινωνίας με τις συμβουλευτικές ομάδες </a:t>
                      </a:r>
                      <a:r>
                        <a:rPr lang="en-US" sz="1200" kern="1200" dirty="0">
                          <a:solidFill>
                            <a:schemeClr val="dk1"/>
                          </a:solidFill>
                          <a:effectLst/>
                          <a:latin typeface="+mn-lt"/>
                          <a:ea typeface="+mn-ea"/>
                          <a:cs typeface="+mn-cs"/>
                        </a:rPr>
                        <a:t>help desk </a:t>
                      </a:r>
                      <a:r>
                        <a:rPr lang="el-GR" sz="1200" kern="1200" dirty="0">
                          <a:solidFill>
                            <a:schemeClr val="dk1"/>
                          </a:solidFill>
                          <a:effectLst/>
                          <a:latin typeface="+mn-lt"/>
                          <a:ea typeface="+mn-ea"/>
                          <a:cs typeface="+mn-cs"/>
                        </a:rPr>
                        <a:t> ανά Περιφερειακή Ενότητα λόγω του ιδιαίτερου φόρτου που υπάρχει.</a:t>
                      </a:r>
                      <a:r>
                        <a:rPr lang="el-GR" sz="1200" dirty="0">
                          <a:effectLst/>
                        </a:rPr>
                        <a:t> </a:t>
                      </a:r>
                      <a:endParaRPr lang="el-GR" sz="1200" dirty="0"/>
                    </a:p>
                  </a:txBody>
                  <a:tcPr/>
                </a:tc>
                <a:tc hMerge="1">
                  <a:txBody>
                    <a:bodyPr/>
                    <a:lstStyle/>
                    <a:p>
                      <a:endParaRPr lang="el-GR" sz="1400" kern="1200" dirty="0">
                        <a:solidFill>
                          <a:schemeClr val="dk1"/>
                        </a:solidFill>
                        <a:effectLst/>
                        <a:latin typeface="+mn-lt"/>
                        <a:ea typeface="+mn-ea"/>
                        <a:cs typeface="+mn-cs"/>
                      </a:endParaRPr>
                    </a:p>
                  </a:txBody>
                  <a:tcPr/>
                </a:tc>
                <a:tc hMerge="1">
                  <a:txBody>
                    <a:bodyPr/>
                    <a:lstStyle/>
                    <a:p>
                      <a:endParaRPr lang="el-GR" sz="1400" dirty="0"/>
                    </a:p>
                  </a:txBody>
                  <a:tcPr/>
                </a:tc>
                <a:extLst>
                  <a:ext uri="{0D108BD9-81ED-4DB2-BD59-A6C34878D82A}">
                    <a16:rowId xmlns:a16="http://schemas.microsoft.com/office/drawing/2014/main" val="3388815797"/>
                  </a:ext>
                </a:extLst>
              </a:tr>
            </a:tbl>
          </a:graphicData>
        </a:graphic>
      </p:graphicFrame>
    </p:spTree>
    <p:extLst>
      <p:ext uri="{BB962C8B-B14F-4D97-AF65-F5344CB8AC3E}">
        <p14:creationId xmlns:p14="http://schemas.microsoft.com/office/powerpoint/2010/main" val="304556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82DD43-2CB9-864A-8A9F-E9419BD5AD9E}"/>
              </a:ext>
            </a:extLst>
          </p:cNvPr>
          <p:cNvSpPr>
            <a:spLocks noGrp="1"/>
          </p:cNvSpPr>
          <p:nvPr>
            <p:ph type="title"/>
          </p:nvPr>
        </p:nvSpPr>
        <p:spPr/>
        <p:txBody>
          <a:bodyPr/>
          <a:lstStyle/>
          <a:p>
            <a:r>
              <a:rPr lang="el-GR" dirty="0"/>
              <a:t>Και οι Εκπαιδευτικοί;</a:t>
            </a:r>
          </a:p>
        </p:txBody>
      </p:sp>
      <p:sp>
        <p:nvSpPr>
          <p:cNvPr id="3" name="Θέση περιεχομένου 2">
            <a:extLst>
              <a:ext uri="{FF2B5EF4-FFF2-40B4-BE49-F238E27FC236}">
                <a16:creationId xmlns:a16="http://schemas.microsoft.com/office/drawing/2014/main" id="{6DEAAB8E-F94E-734D-930C-4BEA3175789E}"/>
              </a:ext>
            </a:extLst>
          </p:cNvPr>
          <p:cNvSpPr>
            <a:spLocks noGrp="1"/>
          </p:cNvSpPr>
          <p:nvPr>
            <p:ph idx="1"/>
          </p:nvPr>
        </p:nvSpPr>
        <p:spPr/>
        <p:txBody>
          <a:bodyPr/>
          <a:lstStyle/>
          <a:p>
            <a:r>
              <a:rPr lang="el-GR" dirty="0"/>
              <a:t>Αρχικά να πούμε «συγχαρητήρια» σε όλες/όλους που έχετε δραστηριοποιηθεί στην υποστήριξη των μαθητών/τριών σας.</a:t>
            </a:r>
          </a:p>
          <a:p>
            <a:r>
              <a:rPr lang="el-GR" dirty="0"/>
              <a:t>Δουλεύουμε στην κατεύθυνση δημιουργίας ομάδων εκπαιδευτικών (διαφόρων βαθμίδων) που σε συνθήκες συνεργασίας για τη δημιουργία διδακτικών πακέτων με θέματα της επικαιρότητας. Με τον τρόπο αυτό θα δώσουμε τη δυνατότητα διεξόδου στη διάθεση δημιουργίας.</a:t>
            </a:r>
          </a:p>
          <a:p>
            <a:r>
              <a:rPr lang="el-GR" dirty="0"/>
              <a:t>Μόνο αν στηριχθούμε μεταξύ μας, </a:t>
            </a:r>
            <a:r>
              <a:rPr lang="el-GR"/>
              <a:t>αν συνεργαστούμε, </a:t>
            </a:r>
            <a:r>
              <a:rPr lang="el-GR" dirty="0"/>
              <a:t>θα ξεπεράσουμε την κρίση αυτή!</a:t>
            </a:r>
          </a:p>
        </p:txBody>
      </p:sp>
    </p:spTree>
    <p:extLst>
      <p:ext uri="{BB962C8B-B14F-4D97-AF65-F5344CB8AC3E}">
        <p14:creationId xmlns:p14="http://schemas.microsoft.com/office/powerpoint/2010/main" val="2371999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061" y="1301360"/>
            <a:ext cx="10792046" cy="2852737"/>
          </a:xfrm>
        </p:spPr>
        <p:txBody>
          <a:bodyPr>
            <a:normAutofit/>
          </a:bodyPr>
          <a:lstStyle/>
          <a:p>
            <a:r>
              <a:rPr lang="en-US" sz="4000" b="1" cap="none" dirty="0"/>
              <a:t>e</a:t>
            </a:r>
            <a:r>
              <a:rPr lang="en-GB" sz="4000" b="1" cap="none" dirty="0"/>
              <a:t>-</a:t>
            </a:r>
            <a:r>
              <a:rPr lang="en-US" sz="4000" b="1" cap="none" dirty="0"/>
              <a:t>mail</a:t>
            </a:r>
            <a:r>
              <a:rPr lang="en-GB" sz="4000" b="1" cap="none" dirty="0"/>
              <a:t>: </a:t>
            </a:r>
            <a:r>
              <a:rPr lang="en-US" sz="4000" b="1" u="sng" cap="none" dirty="0">
                <a:hlinkClick r:id="rId2"/>
              </a:rPr>
              <a:t>pekes</a:t>
            </a:r>
            <a:r>
              <a:rPr lang="en-GB" sz="4000" b="1" u="sng" cap="none" dirty="0">
                <a:hlinkClick r:id="rId2"/>
              </a:rPr>
              <a:t>@</a:t>
            </a:r>
            <a:r>
              <a:rPr lang="en-US" sz="4000" b="1" u="sng" cap="none" dirty="0">
                <a:hlinkClick r:id="rId2"/>
              </a:rPr>
              <a:t>thess</a:t>
            </a:r>
            <a:r>
              <a:rPr lang="en-GB" sz="4000" b="1" u="sng" cap="none" dirty="0">
                <a:hlinkClick r:id="rId2"/>
              </a:rPr>
              <a:t>.</a:t>
            </a:r>
            <a:r>
              <a:rPr lang="en-US" sz="4000" b="1" u="sng" cap="none" dirty="0">
                <a:hlinkClick r:id="rId2"/>
              </a:rPr>
              <a:t>pde</a:t>
            </a:r>
            <a:r>
              <a:rPr lang="en-GB" sz="4000" b="1" u="sng" cap="none" dirty="0">
                <a:hlinkClick r:id="rId2"/>
              </a:rPr>
              <a:t>.</a:t>
            </a:r>
            <a:r>
              <a:rPr lang="en-US" sz="4000" b="1" u="sng" cap="none" dirty="0">
                <a:hlinkClick r:id="rId2"/>
              </a:rPr>
              <a:t>sch</a:t>
            </a:r>
            <a:r>
              <a:rPr lang="en-GB" sz="4000" b="1" u="sng" cap="none" dirty="0">
                <a:hlinkClick r:id="rId2"/>
              </a:rPr>
              <a:t>.</a:t>
            </a:r>
            <a:r>
              <a:rPr lang="en-US" sz="4000" b="1" u="sng" cap="none" dirty="0">
                <a:hlinkClick r:id="rId2"/>
              </a:rPr>
              <a:t>gr</a:t>
            </a:r>
            <a:r>
              <a:rPr lang="en-GB" sz="4000" b="1" cap="none" dirty="0"/>
              <a:t>  </a:t>
            </a:r>
            <a:br>
              <a:rPr lang="el-GR" sz="4000" b="1" cap="none" dirty="0"/>
            </a:br>
            <a:r>
              <a:rPr lang="el-GR" sz="4000" cap="none" dirty="0"/>
              <a:t>Δικτυακός τόπος: </a:t>
            </a:r>
            <a:r>
              <a:rPr lang="el-GR" sz="4000" u="sng" cap="none" dirty="0">
                <a:hlinkClick r:id="rId3"/>
              </a:rPr>
              <a:t>http://pekesthess.sites.sch.gr</a:t>
            </a:r>
            <a:r>
              <a:rPr lang="el-GR" sz="4000" cap="none" dirty="0"/>
              <a:t> </a:t>
            </a:r>
            <a:endParaRPr lang="en-US" sz="4000" cap="none" dirty="0"/>
          </a:p>
        </p:txBody>
      </p:sp>
    </p:spTree>
    <p:extLst>
      <p:ext uri="{BB962C8B-B14F-4D97-AF65-F5344CB8AC3E}">
        <p14:creationId xmlns:p14="http://schemas.microsoft.com/office/powerpoint/2010/main" val="1133681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2AE4-45DC-9B45-A93A-74C3F0EB8045}"/>
              </a:ext>
            </a:extLst>
          </p:cNvPr>
          <p:cNvSpPr>
            <a:spLocks noGrp="1"/>
          </p:cNvSpPr>
          <p:nvPr>
            <p:ph type="title"/>
          </p:nvPr>
        </p:nvSpPr>
        <p:spPr/>
        <p:txBody>
          <a:bodyPr>
            <a:normAutofit/>
          </a:bodyPr>
          <a:lstStyle/>
          <a:p>
            <a:r>
              <a:rPr lang="el-GR" dirty="0"/>
              <a:t>Εξ αποστάσεως: οι στόχοι</a:t>
            </a:r>
            <a:endParaRPr lang="en-US" dirty="0"/>
          </a:p>
        </p:txBody>
      </p:sp>
      <p:sp>
        <p:nvSpPr>
          <p:cNvPr id="3" name="Content Placeholder 2">
            <a:extLst>
              <a:ext uri="{FF2B5EF4-FFF2-40B4-BE49-F238E27FC236}">
                <a16:creationId xmlns:a16="http://schemas.microsoft.com/office/drawing/2014/main" id="{C951D9FF-D713-644E-B58E-DCE0C2B9EF67}"/>
              </a:ext>
            </a:extLst>
          </p:cNvPr>
          <p:cNvSpPr>
            <a:spLocks noGrp="1"/>
          </p:cNvSpPr>
          <p:nvPr>
            <p:ph idx="1"/>
          </p:nvPr>
        </p:nvSpPr>
        <p:spPr/>
        <p:txBody>
          <a:bodyPr>
            <a:normAutofit/>
          </a:bodyPr>
          <a:lstStyle/>
          <a:p>
            <a:r>
              <a:rPr lang="el-GR" dirty="0"/>
              <a:t>Εμπλοκή των παιδιών σε δραστηριότητες μαθησιακού χαρακτήρα με τη χρήση ψηφιακών εργαλείων που θα επιτρέψουν την εξ αποστάσεως διδασκαλία και επικοινωνία μεταξύ εκπαιδευτικών μαθητών.</a:t>
            </a:r>
          </a:p>
          <a:p>
            <a:r>
              <a:rPr lang="el-GR" dirty="0"/>
              <a:t>Η εξ αποστάσεως διδασκαλία συνιστά το πλέον πρόσφορο εργαλείο για να διατηρήσουν οι μαθητές και οι εκπαιδευτικοί την επαφή τους με την εκπαιδευτική διαδικασία στις παρούσες, ιδιαίτερες συνθήκες που βιώνουμε. </a:t>
            </a:r>
          </a:p>
          <a:p>
            <a:r>
              <a:rPr lang="el-GR" dirty="0"/>
              <a:t>Δεν αποσκοπεί στο να υποκαταστήσει τη δια ζώσης εκπαίδευση, ούτε να καλύψει τη διδακτέα ύλη. (</a:t>
            </a:r>
            <a:r>
              <a:rPr lang="el-GR" i="1" dirty="0"/>
              <a:t>Στόχος δεν είναι η κάλυψη της διδακτέας ύλης, αλλά η συνέχιση της επαφής των μαθητών με τη μαθησιακή διαδικασία.)</a:t>
            </a:r>
          </a:p>
          <a:p>
            <a:endParaRPr lang="el-GR" dirty="0">
              <a:solidFill>
                <a:schemeClr val="tx1"/>
              </a:solidFill>
            </a:endParaRPr>
          </a:p>
          <a:p>
            <a:pPr lvl="2"/>
            <a:endParaRPr lang="el-GR" dirty="0"/>
          </a:p>
          <a:p>
            <a:endParaRPr lang="en-US" dirty="0"/>
          </a:p>
        </p:txBody>
      </p:sp>
    </p:spTree>
    <p:extLst>
      <p:ext uri="{BB962C8B-B14F-4D97-AF65-F5344CB8AC3E}">
        <p14:creationId xmlns:p14="http://schemas.microsoft.com/office/powerpoint/2010/main" val="142937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2AE4-45DC-9B45-A93A-74C3F0EB8045}"/>
              </a:ext>
            </a:extLst>
          </p:cNvPr>
          <p:cNvSpPr>
            <a:spLocks noGrp="1"/>
          </p:cNvSpPr>
          <p:nvPr>
            <p:ph type="title"/>
          </p:nvPr>
        </p:nvSpPr>
        <p:spPr/>
        <p:txBody>
          <a:bodyPr>
            <a:normAutofit/>
          </a:bodyPr>
          <a:lstStyle/>
          <a:p>
            <a:r>
              <a:rPr lang="el-GR" dirty="0"/>
              <a:t>Απόφαση της σχολικής μονάδας </a:t>
            </a:r>
            <a:endParaRPr lang="en-US" dirty="0"/>
          </a:p>
        </p:txBody>
      </p:sp>
      <p:sp>
        <p:nvSpPr>
          <p:cNvPr id="3" name="Content Placeholder 2">
            <a:extLst>
              <a:ext uri="{FF2B5EF4-FFF2-40B4-BE49-F238E27FC236}">
                <a16:creationId xmlns:a16="http://schemas.microsoft.com/office/drawing/2014/main" id="{C951D9FF-D713-644E-B58E-DCE0C2B9EF67}"/>
              </a:ext>
            </a:extLst>
          </p:cNvPr>
          <p:cNvSpPr>
            <a:spLocks noGrp="1"/>
          </p:cNvSpPr>
          <p:nvPr>
            <p:ph idx="1"/>
          </p:nvPr>
        </p:nvSpPr>
        <p:spPr>
          <a:xfrm>
            <a:off x="1371600" y="2285999"/>
            <a:ext cx="9601200" cy="4327451"/>
          </a:xfrm>
        </p:spPr>
        <p:txBody>
          <a:bodyPr>
            <a:normAutofit/>
          </a:bodyPr>
          <a:lstStyle/>
          <a:p>
            <a:r>
              <a:rPr lang="el-GR" dirty="0"/>
              <a:t>Το πρόγραμμα της σύγχρονης εξ αποστάσεως εκπαίδευσης διαμορφώνεται σε συνεργασία Διευθυντή/Διευθύντριας – Εκπαιδευτικών. Η σύγχρονη εξ αποστάσεως εκπαίδευση σταδιακά θα μπορεί να πραγματοποιείται σε όλες τις βαθμίδες εκπαίδευσης. </a:t>
            </a:r>
          </a:p>
          <a:p>
            <a:r>
              <a:rPr lang="el-GR" dirty="0"/>
              <a:t>Οι Εκπαιδευτικοί γνωρίζουν τις ανάγκες και τις δυνατότητες των μαθητών/τριών τους. Ανάλογα προσαρμόζουν το πρόγραμμα της υποστήριξής τους.</a:t>
            </a:r>
          </a:p>
          <a:p>
            <a:r>
              <a:rPr lang="el-GR" dirty="0"/>
              <a:t>Η πρόταση του ΠΕΚΕΣ είναι η μείξη σύγχρονης και ασύγχρονης εξ αποστάσεως εκπαίδευσης. Στη σύγχρονη συζητούνται απορίες, παρουσιάζονται στρατηγικές και τεχνικές που προτείνονται για την κωδικοποίηση της πληροφορίας. Στην ασύγχρονη περιγράφονται διαδικασίες, δίνεται υλικό, αναπτύσσεται η επικοινωνία μεταξύ εκπαιδευτικού – μαθητή/μαθήτριας και φυσικά δίνεται η απαιτούμενη ανατροφοδότηση.</a:t>
            </a:r>
          </a:p>
          <a:p>
            <a:endParaRPr lang="el-GR" i="1" dirty="0"/>
          </a:p>
          <a:p>
            <a:endParaRPr lang="el-GR" dirty="0">
              <a:solidFill>
                <a:schemeClr val="tx1"/>
              </a:solidFill>
            </a:endParaRPr>
          </a:p>
          <a:p>
            <a:pPr lvl="2"/>
            <a:endParaRPr lang="el-GR" dirty="0"/>
          </a:p>
          <a:p>
            <a:endParaRPr lang="en-US" dirty="0"/>
          </a:p>
        </p:txBody>
      </p:sp>
    </p:spTree>
    <p:extLst>
      <p:ext uri="{BB962C8B-B14F-4D97-AF65-F5344CB8AC3E}">
        <p14:creationId xmlns:p14="http://schemas.microsoft.com/office/powerpoint/2010/main" val="2724366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7E734D-2066-7A41-9A8F-6F3C4A4B4ABE}"/>
              </a:ext>
            </a:extLst>
          </p:cNvPr>
          <p:cNvSpPr>
            <a:spLocks noGrp="1"/>
          </p:cNvSpPr>
          <p:nvPr>
            <p:ph type="title"/>
          </p:nvPr>
        </p:nvSpPr>
        <p:spPr/>
        <p:txBody>
          <a:bodyPr/>
          <a:lstStyle/>
          <a:p>
            <a:r>
              <a:rPr lang="el-GR" dirty="0"/>
              <a:t>Η σχέση εκπαιδευτικού - μαθητή</a:t>
            </a:r>
          </a:p>
        </p:txBody>
      </p:sp>
      <p:sp>
        <p:nvSpPr>
          <p:cNvPr id="3" name="Θέση περιεχομένου 2">
            <a:extLst>
              <a:ext uri="{FF2B5EF4-FFF2-40B4-BE49-F238E27FC236}">
                <a16:creationId xmlns:a16="http://schemas.microsoft.com/office/drawing/2014/main" id="{1AA1FE75-4524-C640-B880-6D1A6AE0106B}"/>
              </a:ext>
            </a:extLst>
          </p:cNvPr>
          <p:cNvSpPr>
            <a:spLocks noGrp="1"/>
          </p:cNvSpPr>
          <p:nvPr>
            <p:ph idx="1"/>
          </p:nvPr>
        </p:nvSpPr>
        <p:spPr>
          <a:xfrm>
            <a:off x="1371600" y="2275367"/>
            <a:ext cx="9601200" cy="4295554"/>
          </a:xfrm>
        </p:spPr>
        <p:txBody>
          <a:bodyPr/>
          <a:lstStyle/>
          <a:p>
            <a:r>
              <a:rPr lang="el-GR" dirty="0"/>
              <a:t>Συνδεόμαστε με τους/τις μαθητές/μαθήτριές μας στο πλαίσιο της μαθησιακής διαδικασίας. Σε συνθήκες εξ αποστάσεως εκπαίδευσης η σχέση αυτή εκφράζεται με την </a:t>
            </a:r>
            <a:r>
              <a:rPr lang="el-GR" u="sng" dirty="0"/>
              <a:t>ενημέρωση</a:t>
            </a:r>
            <a:r>
              <a:rPr lang="el-GR" dirty="0"/>
              <a:t> και την </a:t>
            </a:r>
            <a:r>
              <a:rPr lang="el-GR" u="sng" dirty="0"/>
              <a:t>ανατροφοδότηση</a:t>
            </a:r>
            <a:r>
              <a:rPr lang="el-GR" dirty="0"/>
              <a:t>.</a:t>
            </a:r>
          </a:p>
          <a:p>
            <a:r>
              <a:rPr lang="el-GR" dirty="0"/>
              <a:t>Η ενημέρωση περιλαμβάνει απόλυτη πληροφόρηση για τις ενέργειες και τις διαδικασίες που θα αναπτυχθούν. Στην εξ αποστάσεως εκπαίδευση δεν χωρούν «αιφνιδιασμοί». Καλωσορίστε τις/τους μαθήτριες/μαθητές σας με ένα μήνυμα στο οποίο θα περιγράφετε τις ενέργειες που θα αναπτυχθούν.</a:t>
            </a:r>
          </a:p>
          <a:p>
            <a:r>
              <a:rPr lang="el-GR" dirty="0"/>
              <a:t>Η ανατροφοδότηση περιλαμβάνει κατευθύνσεις που δίνει ο εκπαιδευτικός για να ξεπεραστούν προβλήματα και δυσκολίες ώστε να ολοκληρωθεί με επιτυχία ένα έργο. Σημειώνουμε πως η ανατροφοδότηση θα πρέπει να μπορεί να δοθεί σε κάθε στάδιο της διαδικασίας.  </a:t>
            </a:r>
          </a:p>
          <a:p>
            <a:endParaRPr lang="el-GR" dirty="0"/>
          </a:p>
        </p:txBody>
      </p:sp>
    </p:spTree>
    <p:extLst>
      <p:ext uri="{BB962C8B-B14F-4D97-AF65-F5344CB8AC3E}">
        <p14:creationId xmlns:p14="http://schemas.microsoft.com/office/powerpoint/2010/main" val="125186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D0AB6E4-5E37-C94C-8B6E-C7FF45D538FB}"/>
              </a:ext>
            </a:extLst>
          </p:cNvPr>
          <p:cNvSpPr>
            <a:spLocks noGrp="1"/>
          </p:cNvSpPr>
          <p:nvPr>
            <p:ph type="title"/>
          </p:nvPr>
        </p:nvSpPr>
        <p:spPr>
          <a:xfrm>
            <a:off x="1439333" y="321733"/>
            <a:ext cx="9601200" cy="1485900"/>
          </a:xfrm>
        </p:spPr>
        <p:txBody>
          <a:bodyPr>
            <a:normAutofit/>
          </a:bodyPr>
          <a:lstStyle/>
          <a:p>
            <a:r>
              <a:rPr lang="el-GR" sz="3200" dirty="0"/>
              <a:t>Συνεργατική εργασία για όλη την τάξη – </a:t>
            </a:r>
            <a:br>
              <a:rPr lang="el-GR" sz="3200" dirty="0"/>
            </a:br>
            <a:r>
              <a:rPr lang="el-GR" sz="3200" dirty="0"/>
              <a:t>Ο/Η εκπαιδευτικός έχει τη δυνατότητα επιβράβευσης – όλοι/</a:t>
            </a:r>
            <a:r>
              <a:rPr lang="el-GR" sz="3200" dirty="0" err="1"/>
              <a:t>ες</a:t>
            </a:r>
            <a:r>
              <a:rPr lang="el-GR" sz="3200" dirty="0"/>
              <a:t> μπορούν να εκφραστούν (</a:t>
            </a:r>
            <a:r>
              <a:rPr lang="en-US" sz="3200" dirty="0"/>
              <a:t>https://</a:t>
            </a:r>
            <a:r>
              <a:rPr lang="en-US" sz="3200" dirty="0" err="1"/>
              <a:t>en.linoit.com</a:t>
            </a:r>
            <a:r>
              <a:rPr lang="el-GR" sz="3200" dirty="0"/>
              <a:t>)</a:t>
            </a:r>
          </a:p>
        </p:txBody>
      </p:sp>
      <p:pic>
        <p:nvPicPr>
          <p:cNvPr id="5" name="Εικόνα 4">
            <a:extLst>
              <a:ext uri="{FF2B5EF4-FFF2-40B4-BE49-F238E27FC236}">
                <a16:creationId xmlns:a16="http://schemas.microsoft.com/office/drawing/2014/main" id="{97C76410-427F-874F-B6A3-0C76E50D44BC}"/>
              </a:ext>
            </a:extLst>
          </p:cNvPr>
          <p:cNvPicPr>
            <a:picLocks noChangeAspect="1"/>
          </p:cNvPicPr>
          <p:nvPr/>
        </p:nvPicPr>
        <p:blipFill>
          <a:blip r:embed="rId2"/>
          <a:stretch>
            <a:fillRect/>
          </a:stretch>
        </p:blipFill>
        <p:spPr>
          <a:xfrm>
            <a:off x="1617133" y="2255774"/>
            <a:ext cx="9110133" cy="4423097"/>
          </a:xfrm>
          <a:prstGeom prst="rect">
            <a:avLst/>
          </a:prstGeom>
        </p:spPr>
      </p:pic>
    </p:spTree>
    <p:extLst>
      <p:ext uri="{BB962C8B-B14F-4D97-AF65-F5344CB8AC3E}">
        <p14:creationId xmlns:p14="http://schemas.microsoft.com/office/powerpoint/2010/main" val="275435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D0AB6E4-5E37-C94C-8B6E-C7FF45D538FB}"/>
              </a:ext>
            </a:extLst>
          </p:cNvPr>
          <p:cNvSpPr>
            <a:spLocks noGrp="1"/>
          </p:cNvSpPr>
          <p:nvPr>
            <p:ph type="title"/>
          </p:nvPr>
        </p:nvSpPr>
        <p:spPr>
          <a:xfrm>
            <a:off x="1439333" y="321733"/>
            <a:ext cx="9601200" cy="1485900"/>
          </a:xfrm>
        </p:spPr>
        <p:txBody>
          <a:bodyPr>
            <a:normAutofit/>
          </a:bodyPr>
          <a:lstStyle/>
          <a:p>
            <a:r>
              <a:rPr lang="el-GR" sz="3200" dirty="0"/>
              <a:t>Οι μαθητές μπορούν να καταθέσουν την άποψή τους για το βιβλίο που διάβασαν, νιώθοντας ενεργά μέλη της κοινότητας </a:t>
            </a:r>
            <a:r>
              <a:rPr lang="el-GR" sz="3200"/>
              <a:t>της τάξης τους </a:t>
            </a:r>
            <a:r>
              <a:rPr lang="el-GR" sz="3200" dirty="0"/>
              <a:t>(</a:t>
            </a:r>
            <a:r>
              <a:rPr lang="en-US" sz="3200" dirty="0"/>
              <a:t>https://</a:t>
            </a:r>
            <a:r>
              <a:rPr lang="en-US" sz="3200" dirty="0" err="1"/>
              <a:t>en.linoit.com</a:t>
            </a:r>
            <a:r>
              <a:rPr lang="el-GR" sz="3200" dirty="0"/>
              <a:t>)</a:t>
            </a:r>
          </a:p>
        </p:txBody>
      </p:sp>
      <p:pic>
        <p:nvPicPr>
          <p:cNvPr id="2" name="Εικόνα 1">
            <a:extLst>
              <a:ext uri="{FF2B5EF4-FFF2-40B4-BE49-F238E27FC236}">
                <a16:creationId xmlns:a16="http://schemas.microsoft.com/office/drawing/2014/main" id="{DFD19BAC-84B5-7E48-B9CB-83C191388E4C}"/>
              </a:ext>
            </a:extLst>
          </p:cNvPr>
          <p:cNvPicPr>
            <a:picLocks noChangeAspect="1"/>
          </p:cNvPicPr>
          <p:nvPr/>
        </p:nvPicPr>
        <p:blipFill>
          <a:blip r:embed="rId2"/>
          <a:stretch>
            <a:fillRect/>
          </a:stretch>
        </p:blipFill>
        <p:spPr>
          <a:xfrm>
            <a:off x="1354667" y="1867794"/>
            <a:ext cx="9956800" cy="4834166"/>
          </a:xfrm>
          <a:prstGeom prst="rect">
            <a:avLst/>
          </a:prstGeom>
        </p:spPr>
      </p:pic>
    </p:spTree>
    <p:extLst>
      <p:ext uri="{BB962C8B-B14F-4D97-AF65-F5344CB8AC3E}">
        <p14:creationId xmlns:p14="http://schemas.microsoft.com/office/powerpoint/2010/main" val="348545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E91D4D-287B-9B47-8911-E93F949AC190}"/>
              </a:ext>
            </a:extLst>
          </p:cNvPr>
          <p:cNvSpPr>
            <a:spLocks noGrp="1"/>
          </p:cNvSpPr>
          <p:nvPr>
            <p:ph type="title"/>
          </p:nvPr>
        </p:nvSpPr>
        <p:spPr/>
        <p:txBody>
          <a:bodyPr/>
          <a:lstStyle/>
          <a:p>
            <a:r>
              <a:rPr lang="el-GR" dirty="0"/>
              <a:t>Ανατροφοδότηση στο πλαίσιο της εξ αποστάσεως εκπαίδευσης</a:t>
            </a:r>
          </a:p>
        </p:txBody>
      </p:sp>
      <p:sp>
        <p:nvSpPr>
          <p:cNvPr id="3" name="Θέση περιεχομένου 2">
            <a:extLst>
              <a:ext uri="{FF2B5EF4-FFF2-40B4-BE49-F238E27FC236}">
                <a16:creationId xmlns:a16="http://schemas.microsoft.com/office/drawing/2014/main" id="{B7290DB3-4760-5341-90D5-A76180D6FC1E}"/>
              </a:ext>
            </a:extLst>
          </p:cNvPr>
          <p:cNvSpPr>
            <a:spLocks noGrp="1"/>
          </p:cNvSpPr>
          <p:nvPr>
            <p:ph idx="1"/>
          </p:nvPr>
        </p:nvSpPr>
        <p:spPr>
          <a:xfrm>
            <a:off x="1371600" y="2286000"/>
            <a:ext cx="9601200" cy="4221126"/>
          </a:xfrm>
        </p:spPr>
        <p:txBody>
          <a:bodyPr>
            <a:normAutofit/>
          </a:bodyPr>
          <a:lstStyle/>
          <a:p>
            <a:r>
              <a:rPr lang="el-GR" dirty="0"/>
              <a:t>Η ανατροφοδότηση πρέπει να είναι εστιασμένη, συγκεκριμένη και εξατομικευμένη.</a:t>
            </a:r>
          </a:p>
          <a:p>
            <a:r>
              <a:rPr lang="el-GR" dirty="0"/>
              <a:t>Αποφεύγονται οι γενικόλογες κρίσεις. Εστιάζουμε σε κάθε συγκεκριμένη δυσκολία και προτείνουμε τρόπους που θα βοηθήσουν να ξεπεραστεί. Κάθε παιδί έχει διαφορετικό δυναμικό, συνεπώς η ανατροφοδότηση πρέπει να είναι απολύτως εξατομικευμένη.</a:t>
            </a:r>
          </a:p>
          <a:p>
            <a:r>
              <a:rPr lang="el-GR" dirty="0"/>
              <a:t>Οι πλατφόρμες που προτείνονται από το ΥΠΑΙΘ εξασφαλίζουν αυτή την επικοινωνία (ένας προς έναν) προσφέροντας παράλληλα την ασφάλεια που απαιτείται. Η ανατροφοδότηση, βέβαια, μπορεί να δοθεί μέσω ηλεκτρονικών μηνυμάτων. </a:t>
            </a:r>
          </a:p>
          <a:p>
            <a:r>
              <a:rPr lang="el-GR" dirty="0"/>
              <a:t>Στη σύγχρονη εξ αποστάσεως εκπαίδευση η ανατροφοδότηση μπορεί να γίνει σε πραγματικό χρόνο, ο/η εκπαιδευτικός εστιάζει στη δυσκολία χωρίς να αναφέρει συγκεκριμένο όνομα (αν υπάρχουν κι άλλοι/</a:t>
            </a:r>
            <a:r>
              <a:rPr lang="el-GR" dirty="0" err="1"/>
              <a:t>ες</a:t>
            </a:r>
            <a:r>
              <a:rPr lang="el-GR" dirty="0"/>
              <a:t> στην πλατφόρμα) και είτε «σκέφτεται φωναχτά» (</a:t>
            </a:r>
            <a:r>
              <a:rPr lang="en-US" dirty="0"/>
              <a:t>think aloud) </a:t>
            </a:r>
            <a:r>
              <a:rPr lang="el-GR" dirty="0"/>
              <a:t>είτε κατευθύνει προς τη λύση με ερωτήματα που προκαλούν διάλογο.</a:t>
            </a:r>
          </a:p>
          <a:p>
            <a:endParaRPr lang="el-GR" dirty="0"/>
          </a:p>
        </p:txBody>
      </p:sp>
    </p:spTree>
    <p:extLst>
      <p:ext uri="{BB962C8B-B14F-4D97-AF65-F5344CB8AC3E}">
        <p14:creationId xmlns:p14="http://schemas.microsoft.com/office/powerpoint/2010/main" val="3411665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Υποχρεωτικότητα</a:t>
            </a:r>
            <a:endParaRPr lang="en-US" dirty="0"/>
          </a:p>
        </p:txBody>
      </p:sp>
      <p:sp>
        <p:nvSpPr>
          <p:cNvPr id="4" name="Θέση περιεχομένου 3">
            <a:extLst>
              <a:ext uri="{FF2B5EF4-FFF2-40B4-BE49-F238E27FC236}">
                <a16:creationId xmlns:a16="http://schemas.microsoft.com/office/drawing/2014/main" id="{3E199095-84AF-2B4A-9DD8-95C4920604BC}"/>
              </a:ext>
            </a:extLst>
          </p:cNvPr>
          <p:cNvSpPr>
            <a:spLocks noGrp="1"/>
          </p:cNvSpPr>
          <p:nvPr>
            <p:ph idx="1"/>
          </p:nvPr>
        </p:nvSpPr>
        <p:spPr/>
        <p:txBody>
          <a:bodyPr/>
          <a:lstStyle/>
          <a:p>
            <a:pPr>
              <a:buClr>
                <a:srgbClr val="0000FF"/>
              </a:buClr>
              <a:buFont typeface="Arial" panose="020B0604020202020204" pitchFamily="34" charset="0"/>
              <a:buChar char="•"/>
            </a:pPr>
            <a:r>
              <a:rPr lang="el-GR" dirty="0"/>
              <a:t>Αρκετά τα ερωτήματα που έχουν φτάσει σε μας για την </a:t>
            </a:r>
            <a:r>
              <a:rPr lang="el-GR" dirty="0" err="1"/>
              <a:t>υποχρεωτικότητα</a:t>
            </a:r>
            <a:r>
              <a:rPr lang="el-GR" dirty="0"/>
              <a:t> της εφαρμογής από τη μεριά των εκπαιδευτικών καθώς και από τη μεριά των μαθητών/τριών.</a:t>
            </a:r>
          </a:p>
          <a:p>
            <a:pPr>
              <a:buClr>
                <a:srgbClr val="0000FF"/>
              </a:buClr>
              <a:buFont typeface="Arial" panose="020B0604020202020204" pitchFamily="34" charset="0"/>
              <a:buChar char="•"/>
            </a:pPr>
            <a:r>
              <a:rPr lang="el-GR" dirty="0"/>
              <a:t>Η απάντησή μας είναι πως στις συνθήκες που έχουν δημιουργηθεί, η συμβολή όλων των παραγόντων της εκπαίδευσης, θα βοηθήσουν την κοινωνία να σταθεί στα πόδια της.</a:t>
            </a:r>
          </a:p>
          <a:p>
            <a:pPr>
              <a:buClr>
                <a:srgbClr val="0000FF"/>
              </a:buClr>
              <a:buFont typeface="Arial" panose="020B0604020202020204" pitchFamily="34" charset="0"/>
              <a:buChar char="•"/>
            </a:pPr>
            <a:r>
              <a:rPr lang="el-GR" dirty="0"/>
              <a:t>Η ποιότητα των προσφερόμενων ηλεκτρονικών μαθημάτων εκτιμούμε πως θα κερδίσει το ενδιαφέρον των παιδιών και θα ανεβάσει τα ποσοστά συμμετοχής τους στα μαθήματα.</a:t>
            </a:r>
          </a:p>
          <a:p>
            <a:endParaRPr lang="el-GR" dirty="0"/>
          </a:p>
        </p:txBody>
      </p:sp>
    </p:spTree>
    <p:extLst>
      <p:ext uri="{BB962C8B-B14F-4D97-AF65-F5344CB8AC3E}">
        <p14:creationId xmlns:p14="http://schemas.microsoft.com/office/powerpoint/2010/main" val="345407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7072F0-FD67-EF44-9C26-281F3F766474}"/>
              </a:ext>
            </a:extLst>
          </p:cNvPr>
          <p:cNvSpPr>
            <a:spLocks noGrp="1"/>
          </p:cNvSpPr>
          <p:nvPr>
            <p:ph type="title"/>
          </p:nvPr>
        </p:nvSpPr>
        <p:spPr>
          <a:xfrm>
            <a:off x="1382232" y="347035"/>
            <a:ext cx="9601200" cy="1485900"/>
          </a:xfrm>
        </p:spPr>
        <p:txBody>
          <a:bodyPr>
            <a:normAutofit fontScale="90000"/>
          </a:bodyPr>
          <a:lstStyle/>
          <a:p>
            <a:r>
              <a:rPr lang="el-GR" dirty="0"/>
              <a:t>Προτεινόμενο ωράριο σύγχρονης εξ αποστάσεως εκπαίδευσης για τις εκπαιδευτικές βαθμίδες</a:t>
            </a:r>
          </a:p>
        </p:txBody>
      </p:sp>
      <p:graphicFrame>
        <p:nvGraphicFramePr>
          <p:cNvPr id="4" name="Θέση περιεχομένου 3">
            <a:extLst>
              <a:ext uri="{FF2B5EF4-FFF2-40B4-BE49-F238E27FC236}">
                <a16:creationId xmlns:a16="http://schemas.microsoft.com/office/drawing/2014/main" id="{AF665B7C-9605-B644-A626-F6FC58946063}"/>
              </a:ext>
            </a:extLst>
          </p:cNvPr>
          <p:cNvGraphicFramePr>
            <a:graphicFrameLocks noGrp="1"/>
          </p:cNvGraphicFramePr>
          <p:nvPr>
            <p:ph idx="1"/>
            <p:extLst>
              <p:ext uri="{D42A27DB-BD31-4B8C-83A1-F6EECF244321}">
                <p14:modId xmlns:p14="http://schemas.microsoft.com/office/powerpoint/2010/main" val="1974272368"/>
              </p:ext>
            </p:extLst>
          </p:nvPr>
        </p:nvGraphicFramePr>
        <p:xfrm>
          <a:off x="1371600" y="2286000"/>
          <a:ext cx="9601200" cy="1854200"/>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4022184985"/>
                    </a:ext>
                  </a:extLst>
                </a:gridCol>
                <a:gridCol w="2400300">
                  <a:extLst>
                    <a:ext uri="{9D8B030D-6E8A-4147-A177-3AD203B41FA5}">
                      <a16:colId xmlns:a16="http://schemas.microsoft.com/office/drawing/2014/main" val="3683827975"/>
                    </a:ext>
                  </a:extLst>
                </a:gridCol>
                <a:gridCol w="2400300">
                  <a:extLst>
                    <a:ext uri="{9D8B030D-6E8A-4147-A177-3AD203B41FA5}">
                      <a16:colId xmlns:a16="http://schemas.microsoft.com/office/drawing/2014/main" val="2431766557"/>
                    </a:ext>
                  </a:extLst>
                </a:gridCol>
                <a:gridCol w="2400300">
                  <a:extLst>
                    <a:ext uri="{9D8B030D-6E8A-4147-A177-3AD203B41FA5}">
                      <a16:colId xmlns:a16="http://schemas.microsoft.com/office/drawing/2014/main" val="1948210463"/>
                    </a:ext>
                  </a:extLst>
                </a:gridCol>
              </a:tblGrid>
              <a:tr h="370840">
                <a:tc gridSpan="4">
                  <a:txBody>
                    <a:bodyPr/>
                    <a:lstStyle/>
                    <a:p>
                      <a:pPr algn="ctr"/>
                      <a:r>
                        <a:rPr lang="el-GR" dirty="0"/>
                        <a:t>ΠΡΟΓΡΑΜΜΑΤΙΣΜΟΣ ΩΡΩΝ ΑΝΑ ΒΑΘΜΙΔΑ</a:t>
                      </a:r>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258915689"/>
                  </a:ext>
                </a:extLst>
              </a:tr>
              <a:tr h="370840">
                <a:tc>
                  <a:txBody>
                    <a:bodyPr/>
                    <a:lstStyle/>
                    <a:p>
                      <a:pPr algn="ctr"/>
                      <a:endParaRPr lang="el-GR" dirty="0"/>
                    </a:p>
                  </a:txBody>
                  <a:tcPr/>
                </a:tc>
                <a:tc>
                  <a:txBody>
                    <a:bodyPr/>
                    <a:lstStyle/>
                    <a:p>
                      <a:pPr algn="ctr"/>
                      <a:r>
                        <a:rPr lang="el-GR" dirty="0"/>
                        <a:t>ΕΝΑΡΞΗ</a:t>
                      </a:r>
                    </a:p>
                  </a:txBody>
                  <a:tcPr/>
                </a:tc>
                <a:tc>
                  <a:txBody>
                    <a:bodyPr/>
                    <a:lstStyle/>
                    <a:p>
                      <a:pPr algn="ctr"/>
                      <a:r>
                        <a:rPr lang="el-GR" dirty="0"/>
                        <a:t>ΛΗΞΗ</a:t>
                      </a:r>
                    </a:p>
                  </a:txBody>
                  <a:tcPr/>
                </a:tc>
                <a:tc>
                  <a:txBody>
                    <a:bodyPr/>
                    <a:lstStyle/>
                    <a:p>
                      <a:pPr algn="ctr"/>
                      <a:r>
                        <a:rPr lang="el-GR" dirty="0"/>
                        <a:t>ΣΥΝΟΛΟ ΩΡΩΝ</a:t>
                      </a:r>
                    </a:p>
                  </a:txBody>
                  <a:tcPr/>
                </a:tc>
                <a:extLst>
                  <a:ext uri="{0D108BD9-81ED-4DB2-BD59-A6C34878D82A}">
                    <a16:rowId xmlns:a16="http://schemas.microsoft.com/office/drawing/2014/main" val="2940809814"/>
                  </a:ext>
                </a:extLst>
              </a:tr>
              <a:tr h="370840">
                <a:tc>
                  <a:txBody>
                    <a:bodyPr/>
                    <a:lstStyle/>
                    <a:p>
                      <a:pPr algn="ctr"/>
                      <a:r>
                        <a:rPr lang="el-GR" dirty="0"/>
                        <a:t>ΔΗΜΟΤΙΚΟ</a:t>
                      </a:r>
                    </a:p>
                  </a:txBody>
                  <a:tcPr/>
                </a:tc>
                <a:tc>
                  <a:txBody>
                    <a:bodyPr/>
                    <a:lstStyle/>
                    <a:p>
                      <a:pPr algn="ctr"/>
                      <a:r>
                        <a:rPr lang="el-GR" dirty="0"/>
                        <a:t>08:00</a:t>
                      </a:r>
                    </a:p>
                  </a:txBody>
                  <a:tcPr/>
                </a:tc>
                <a:tc>
                  <a:txBody>
                    <a:bodyPr/>
                    <a:lstStyle/>
                    <a:p>
                      <a:pPr algn="ctr"/>
                      <a:r>
                        <a:rPr lang="el-GR" dirty="0"/>
                        <a:t>12:00</a:t>
                      </a:r>
                    </a:p>
                  </a:txBody>
                  <a:tcPr/>
                </a:tc>
                <a:tc>
                  <a:txBody>
                    <a:bodyPr/>
                    <a:lstStyle/>
                    <a:p>
                      <a:pPr algn="ctr"/>
                      <a:r>
                        <a:rPr lang="el-GR" dirty="0"/>
                        <a:t>4</a:t>
                      </a:r>
                    </a:p>
                  </a:txBody>
                  <a:tcPr/>
                </a:tc>
                <a:extLst>
                  <a:ext uri="{0D108BD9-81ED-4DB2-BD59-A6C34878D82A}">
                    <a16:rowId xmlns:a16="http://schemas.microsoft.com/office/drawing/2014/main" val="3025446916"/>
                  </a:ext>
                </a:extLst>
              </a:tr>
              <a:tr h="370840">
                <a:tc>
                  <a:txBody>
                    <a:bodyPr/>
                    <a:lstStyle/>
                    <a:p>
                      <a:pPr algn="ctr"/>
                      <a:r>
                        <a:rPr lang="el-GR" dirty="0"/>
                        <a:t>ΓΥΜΝΑΣΙΟ</a:t>
                      </a:r>
                    </a:p>
                  </a:txBody>
                  <a:tcPr/>
                </a:tc>
                <a:tc>
                  <a:txBody>
                    <a:bodyPr/>
                    <a:lstStyle/>
                    <a:p>
                      <a:pPr algn="ctr"/>
                      <a:r>
                        <a:rPr lang="el-GR" dirty="0"/>
                        <a:t>12:00</a:t>
                      </a:r>
                    </a:p>
                  </a:txBody>
                  <a:tcPr/>
                </a:tc>
                <a:tc>
                  <a:txBody>
                    <a:bodyPr/>
                    <a:lstStyle/>
                    <a:p>
                      <a:pPr algn="ctr"/>
                      <a:r>
                        <a:rPr lang="el-GR" dirty="0"/>
                        <a:t>16:00</a:t>
                      </a:r>
                    </a:p>
                  </a:txBody>
                  <a:tcPr/>
                </a:tc>
                <a:tc>
                  <a:txBody>
                    <a:bodyPr/>
                    <a:lstStyle/>
                    <a:p>
                      <a:pPr algn="ctr"/>
                      <a:r>
                        <a:rPr lang="el-GR" dirty="0"/>
                        <a:t>4</a:t>
                      </a:r>
                    </a:p>
                  </a:txBody>
                  <a:tcPr/>
                </a:tc>
                <a:extLst>
                  <a:ext uri="{0D108BD9-81ED-4DB2-BD59-A6C34878D82A}">
                    <a16:rowId xmlns:a16="http://schemas.microsoft.com/office/drawing/2014/main" val="3761934104"/>
                  </a:ext>
                </a:extLst>
              </a:tr>
              <a:tr h="370840">
                <a:tc>
                  <a:txBody>
                    <a:bodyPr/>
                    <a:lstStyle/>
                    <a:p>
                      <a:pPr algn="ctr"/>
                      <a:r>
                        <a:rPr lang="el-GR" dirty="0"/>
                        <a:t>ΛΥΚΕΙΟ</a:t>
                      </a:r>
                    </a:p>
                  </a:txBody>
                  <a:tcPr/>
                </a:tc>
                <a:tc>
                  <a:txBody>
                    <a:bodyPr/>
                    <a:lstStyle/>
                    <a:p>
                      <a:pPr algn="ctr"/>
                      <a:r>
                        <a:rPr lang="el-GR" dirty="0"/>
                        <a:t>08:00</a:t>
                      </a:r>
                    </a:p>
                  </a:txBody>
                  <a:tcPr/>
                </a:tc>
                <a:tc>
                  <a:txBody>
                    <a:bodyPr/>
                    <a:lstStyle/>
                    <a:p>
                      <a:pPr algn="ctr"/>
                      <a:r>
                        <a:rPr lang="el-GR" dirty="0"/>
                        <a:t>16:00</a:t>
                      </a:r>
                    </a:p>
                  </a:txBody>
                  <a:tcPr/>
                </a:tc>
                <a:tc>
                  <a:txBody>
                    <a:bodyPr/>
                    <a:lstStyle/>
                    <a:p>
                      <a:pPr algn="ctr"/>
                      <a:r>
                        <a:rPr lang="el-GR" dirty="0"/>
                        <a:t>8</a:t>
                      </a:r>
                    </a:p>
                  </a:txBody>
                  <a:tcPr/>
                </a:tc>
                <a:extLst>
                  <a:ext uri="{0D108BD9-81ED-4DB2-BD59-A6C34878D82A}">
                    <a16:rowId xmlns:a16="http://schemas.microsoft.com/office/drawing/2014/main" val="1022392214"/>
                  </a:ext>
                </a:extLst>
              </a:tr>
            </a:tbl>
          </a:graphicData>
        </a:graphic>
      </p:graphicFrame>
      <p:sp>
        <p:nvSpPr>
          <p:cNvPr id="5" name="TextBox 4">
            <a:extLst>
              <a:ext uri="{FF2B5EF4-FFF2-40B4-BE49-F238E27FC236}">
                <a16:creationId xmlns:a16="http://schemas.microsoft.com/office/drawing/2014/main" id="{A3B3A1C0-90D3-DC4A-9EFC-CF9BAA7F275B}"/>
              </a:ext>
            </a:extLst>
          </p:cNvPr>
          <p:cNvSpPr txBox="1"/>
          <p:nvPr/>
        </p:nvSpPr>
        <p:spPr>
          <a:xfrm>
            <a:off x="1786270" y="4593265"/>
            <a:ext cx="8793125" cy="1200329"/>
          </a:xfrm>
          <a:prstGeom prst="rect">
            <a:avLst/>
          </a:prstGeom>
          <a:noFill/>
        </p:spPr>
        <p:txBody>
          <a:bodyPr wrap="square" rtlCol="0">
            <a:spAutoFit/>
          </a:bodyPr>
          <a:lstStyle/>
          <a:p>
            <a:r>
              <a:rPr lang="el-GR" dirty="0"/>
              <a:t>Η πρόταση κατατίθεται από το Υ.ΠΑΙ.Θ. με γνώμονα τον ισομερή επιμερισμό του φορτίου του διαδικτύου στις εκπαιδευτικές βαθμίδες για την πραγματοποίηση σύγχρονης εξ αποστάσεως εκπαίδευσης.</a:t>
            </a:r>
          </a:p>
          <a:p>
            <a:endParaRPr lang="el-GR" dirty="0"/>
          </a:p>
        </p:txBody>
      </p:sp>
    </p:spTree>
    <p:extLst>
      <p:ext uri="{BB962C8B-B14F-4D97-AF65-F5344CB8AC3E}">
        <p14:creationId xmlns:p14="http://schemas.microsoft.com/office/powerpoint/2010/main" val="3198898152"/>
      </p:ext>
    </p:extLst>
  </p:cSld>
  <p:clrMapOvr>
    <a:masterClrMapping/>
  </p:clrMapOvr>
</p:sld>
</file>

<file path=ppt/theme/theme1.xml><?xml version="1.0" encoding="utf-8"?>
<a:theme xmlns:a="http://schemas.openxmlformats.org/drawingml/2006/main" name="Περικοπή">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Περικοπή</Template>
  <TotalTime>1408</TotalTime>
  <Words>2028</Words>
  <Application>Microsoft Macintosh PowerPoint</Application>
  <PresentationFormat>Ευρεία οθόνη</PresentationFormat>
  <Paragraphs>111</Paragraphs>
  <Slides>17</Slides>
  <Notes>0</Notes>
  <HiddenSlides>1</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17</vt:i4>
      </vt:variant>
    </vt:vector>
  </HeadingPairs>
  <TitlesOfParts>
    <vt:vector size="22" baseType="lpstr">
      <vt:lpstr>Arial</vt:lpstr>
      <vt:lpstr>Calibri</vt:lpstr>
      <vt:lpstr>Franklin Gothic Book</vt:lpstr>
      <vt:lpstr>Times New Roman</vt:lpstr>
      <vt:lpstr>Περικοπή</vt:lpstr>
      <vt:lpstr>ΒΑΣΙΚΑ ΣΗΜΕΙΑ ΠΟΥ ΠΡΕΠΕΙ ΝΑ ΠΡΟΣΕΧΘΟΥΝ ΣΤΗΝ ΕΞ ΑΠΟΣΤΑΣΕΩΣ ΕΚΠΑΙΔΕΥΣΗ</vt:lpstr>
      <vt:lpstr>Εξ αποστάσεως: οι στόχοι</vt:lpstr>
      <vt:lpstr>Απόφαση της σχολικής μονάδας </vt:lpstr>
      <vt:lpstr>Η σχέση εκπαιδευτικού - μαθητή</vt:lpstr>
      <vt:lpstr>Συνεργατική εργασία για όλη την τάξη –  Ο/Η εκπαιδευτικός έχει τη δυνατότητα επιβράβευσης – όλοι/ες μπορούν να εκφραστούν (https://en.linoit.com)</vt:lpstr>
      <vt:lpstr>Οι μαθητές μπορούν να καταθέσουν την άποψή τους για το βιβλίο που διάβασαν, νιώθοντας ενεργά μέλη της κοινότητας της τάξης τους (https://en.linoit.com)</vt:lpstr>
      <vt:lpstr>Ανατροφοδότηση στο πλαίσιο της εξ αποστάσεως εκπαίδευσης</vt:lpstr>
      <vt:lpstr>Υποχρεωτικότητα</vt:lpstr>
      <vt:lpstr>Προτεινόμενο ωράριο σύγχρονης εξ αποστάσεως εκπαίδευσης για τις εκπαιδευτικές βαθμίδες</vt:lpstr>
      <vt:lpstr>Προστασία &amp; Δικαιώματα: Απαραίτητα στοιχεία για συμμετοχή</vt:lpstr>
      <vt:lpstr>Προστασία &amp; Δικαιώματα: Λίστες ηλεκτρονικών διευθύνσεων &amp; καταγραφή εικόνας</vt:lpstr>
      <vt:lpstr>Πνευματικά δικαιώματα</vt:lpstr>
      <vt:lpstr>eclass, e-me, open eclass, google class, viber, skype, blog, site, moodle αλλά και webex, e:presence, zoom, skype…</vt:lpstr>
      <vt:lpstr>Τι προβλέπεται για την υποστήριξη μαθητών/τριών με ε.ε.α. και/ή αναπηρία;</vt:lpstr>
      <vt:lpstr>Κι αν υπάρξουν προβλήματα; Ομάδες υποστήριξης στην ΠΔΕ Θεσσαλίας</vt:lpstr>
      <vt:lpstr>Και οι Εκπαιδευτικοί;</vt:lpstr>
      <vt:lpstr>e-mail: pekes@thess.pde.sch.gr   Δικτυακός τόπος: http://pekesthess.sites.sch.gr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γονεϊκός ρόλος στο υποστηρικτικό πλαίσιο προς τα παιδιά που εκδηλώνουν δυσκολίες μάθησης</dc:title>
  <dc:creator>Χρήστης του Microsoft Office</dc:creator>
  <cp:lastModifiedBy>Χρήστης του Microsoft Office</cp:lastModifiedBy>
  <cp:revision>35</cp:revision>
  <cp:lastPrinted>2020-03-26T14:05:56Z</cp:lastPrinted>
  <dcterms:created xsi:type="dcterms:W3CDTF">2019-11-18T15:54:22Z</dcterms:created>
  <dcterms:modified xsi:type="dcterms:W3CDTF">2020-03-30T11:09:56Z</dcterms:modified>
</cp:coreProperties>
</file>