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8" r:id="rId4"/>
    <p:sldId id="268" r:id="rId5"/>
    <p:sldId id="271" r:id="rId6"/>
    <p:sldId id="270" r:id="rId7"/>
    <p:sldId id="259" r:id="rId8"/>
    <p:sldId id="272" r:id="rId9"/>
    <p:sldId id="257" r:id="rId10"/>
    <p:sldId id="262" r:id="rId11"/>
    <p:sldId id="260" r:id="rId12"/>
    <p:sldId id="263" r:id="rId13"/>
    <p:sldId id="265" r:id="rId14"/>
    <p:sldId id="266" r:id="rId15"/>
    <p:sldId id="276" r:id="rId16"/>
    <p:sldId id="267" r:id="rId17"/>
    <p:sldId id="264" r:id="rId18"/>
    <p:sldId id="261" r:id="rId19"/>
    <p:sldId id="275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Φύλλο1!$A$2:$A$5</c:f>
              <c:strCache>
                <c:ptCount val="3"/>
                <c:pt idx="0">
                  <c:v>Ψηφιακές δεξιότητες παιδιού</c:v>
                </c:pt>
                <c:pt idx="1">
                  <c:v>Ψυχική υγεία του παιδιού</c:v>
                </c:pt>
                <c:pt idx="2">
                  <c:v>Εκπαίδευση του παιδιού 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Φύλλο1!$A$2:$A$5</c:f>
              <c:strCache>
                <c:ptCount val="3"/>
                <c:pt idx="0">
                  <c:v>Ψηφιακές δεξιότητες παιδιού</c:v>
                </c:pt>
                <c:pt idx="1">
                  <c:v>Ψυχική υγεία του παιδιού</c:v>
                </c:pt>
                <c:pt idx="2">
                  <c:v>Εκπαίδευση του παιδιού 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1">
                  <c:v>4.3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Στήλη2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Φύλλο1!$A$2:$A$5</c:f>
              <c:strCache>
                <c:ptCount val="3"/>
                <c:pt idx="0">
                  <c:v>Ψηφιακές δεξιότητες παιδιού</c:v>
                </c:pt>
                <c:pt idx="1">
                  <c:v>Ψυχική υγεία του παιδιού</c:v>
                </c:pt>
                <c:pt idx="2">
                  <c:v>Εκπαίδευση του παιδιού 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062016"/>
        <c:axId val="1958061472"/>
      </c:barChart>
      <c:catAx>
        <c:axId val="195806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alpha val="79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8061472"/>
        <c:crosses val="autoZero"/>
        <c:auto val="0"/>
        <c:lblAlgn val="ctr"/>
        <c:lblOffset val="100"/>
        <c:noMultiLvlLbl val="0"/>
      </c:catAx>
      <c:valAx>
        <c:axId val="19580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806201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51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67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68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6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1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2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48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32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95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553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5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37B7BA-B27F-481B-B539-0CC6F0565EE7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598B39-C3D3-40B7-B7BE-34B851CA3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13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ts.sch.gr/repo/online-packages/dim-meleti-perivallontos-a-d/data/d07-web/MELETH/www/1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ebooks4greeks.gr/?s=%CF%80%CE%B1%CE%B9%CE%B4%CE%B9%CE%A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ebooks4greeks.gr/paramythia-kalogeropoulo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e-didaskalia.blogspot.com/2020/03/aoristos.html?fbclid=IwAR2CCytVlI6EcxggXKggJWJsSO_bCkTeMl0W-RKPmwc72r1vhdezviYoFJ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ebooks.gr/tag/16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ts.sch.gr/repo/online-packages/dim-glossa-a-b/star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61708" y="1857606"/>
            <a:ext cx="9068586" cy="2590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4400" dirty="0" err="1" smtClean="0"/>
              <a:t>Δημιουργικη</a:t>
            </a:r>
            <a:r>
              <a:rPr lang="el-GR" sz="4400" dirty="0" smtClean="0"/>
              <a:t> </a:t>
            </a:r>
            <a:r>
              <a:rPr lang="el-GR" sz="4400" dirty="0" err="1" smtClean="0"/>
              <a:t>απασχοληση</a:t>
            </a:r>
            <a:r>
              <a:rPr lang="el-GR" sz="4400" dirty="0" smtClean="0"/>
              <a:t> </a:t>
            </a:r>
            <a:r>
              <a:rPr lang="el-GR" sz="4400" dirty="0" err="1" smtClean="0"/>
              <a:t>μαθητων</a:t>
            </a:r>
            <a:r>
              <a:rPr lang="el-GR" sz="4400" dirty="0" smtClean="0"/>
              <a:t> </a:t>
            </a:r>
            <a:br>
              <a:rPr lang="el-GR" sz="4400" dirty="0" smtClean="0"/>
            </a:br>
            <a:r>
              <a:rPr lang="el-GR" sz="4400" dirty="0" smtClean="0"/>
              <a:t>Α΄ΚΑΙ Β΄ </a:t>
            </a:r>
            <a:r>
              <a:rPr lang="el-GR" sz="4400" dirty="0" err="1" smtClean="0"/>
              <a:t>Ταξης</a:t>
            </a:r>
            <a:endParaRPr lang="el-GR" sz="4400" dirty="0"/>
          </a:p>
        </p:txBody>
      </p:sp>
      <p:sp>
        <p:nvSpPr>
          <p:cNvPr id="3" name="Ορθογώνιο 2"/>
          <p:cNvSpPr/>
          <p:nvPr/>
        </p:nvSpPr>
        <p:spPr>
          <a:xfrm>
            <a:off x="3048001" y="44484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>
                <a:latin typeface="+mj-lt"/>
                <a:cs typeface="Arial" panose="020B0604020202020204" pitchFamily="34" charset="0"/>
              </a:rPr>
              <a:t>ΠΕ.Κ.Ε.Σ. ΘΕΣΣΑΛΙΑΣ</a:t>
            </a:r>
          </a:p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email: 	      	pekes@thess.pde.sch.gr  </a:t>
            </a:r>
          </a:p>
          <a:p>
            <a:pPr algn="ctr"/>
            <a:r>
              <a:rPr lang="el-GR" dirty="0">
                <a:latin typeface="+mj-lt"/>
                <a:cs typeface="Arial" panose="020B0604020202020204" pitchFamily="34" charset="0"/>
              </a:rPr>
              <a:t>Ιστοσελίδα:	</a:t>
            </a:r>
            <a:r>
              <a:rPr lang="en-US" dirty="0">
                <a:latin typeface="+mj-lt"/>
                <a:cs typeface="Arial" panose="020B0604020202020204" pitchFamily="34" charset="0"/>
              </a:rPr>
              <a:t>http://pekesthess.sites.sch.gr/ </a:t>
            </a:r>
          </a:p>
        </p:txBody>
      </p:sp>
    </p:spTree>
    <p:extLst>
      <p:ext uri="{BB962C8B-B14F-4D97-AF65-F5344CB8AC3E}">
        <p14:creationId xmlns:p14="http://schemas.microsoft.com/office/powerpoint/2010/main" val="30264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2. Μέλημά μας οι διαθεματικές δημιουργικές δραστηριότητες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Σταυρόλεξο, κρεμάλα, συγγραφή ιστορίας,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Επετειακά: 25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 Μαρτίου, Πάσχα, Άνοιξη, </a:t>
            </a:r>
          </a:p>
          <a:p>
            <a:r>
              <a:rPr lang="el-GR" dirty="0" smtClean="0"/>
              <a:t>Χρήση υλικών από την κουζίνα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Χρήση των φυτών της βεράντας (κηπουρική, )</a:t>
            </a:r>
          </a:p>
          <a:p>
            <a:r>
              <a:rPr lang="el-GR" dirty="0" smtClean="0"/>
              <a:t>Αξιοποίηση των βιβλίων του μαθητή/</a:t>
            </a:r>
            <a:r>
              <a:rPr lang="el-GR" dirty="0" err="1" smtClean="0"/>
              <a:t>τριας</a:t>
            </a:r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Ζωγραφίζουμε, κόβουμε και δημιουργούμε παζλ</a:t>
            </a:r>
          </a:p>
          <a:p>
            <a:r>
              <a:rPr lang="el-GR" dirty="0" smtClean="0"/>
              <a:t>Φτιάχνουμε ιστορία με κόμικς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Ανοίγω τον κουμπαρά και μετρώ τα χρήματα. Δίνω προτάσεις αξιοποίησης των χρημάτων. Δημιουργώ προβλήματα πρόσθεσης, αφαίρεσης,…</a:t>
            </a:r>
          </a:p>
          <a:p>
            <a:r>
              <a:rPr lang="el-GR" dirty="0" smtClean="0"/>
              <a:t>Γράφω λέξεις, που αρχίζουν από Α, από αντικείμενα που βρίσκονται μέσα στο σαλόνι</a:t>
            </a:r>
            <a:endParaRPr lang="el-GR" dirty="0"/>
          </a:p>
        </p:txBody>
      </p:sp>
      <p:sp>
        <p:nvSpPr>
          <p:cNvPr id="4" name="AutoShape 2" descr="Κουζίνας Πλακάκια Παραδοσιακά Ζωγραφική Αντικέ Παλιά Γειτονι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85" y="2405574"/>
            <a:ext cx="4093363" cy="23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Ειδικότερα στη Γλώσσα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43" y="2103119"/>
            <a:ext cx="10534357" cy="4509867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Να δημιουργήσει ο μαθητής προφορικές ή γραπτές προτάσεις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Να ακολουθήσει τη συντακτική δομή της πρότασης ώστε να υπάρξει νόημα.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Να κάνει χρήση των γραμματικών κανόνων (κεφαλαία, τελεία, ερωτηματικό, </a:t>
            </a:r>
            <a:r>
              <a:rPr lang="el-GR" dirty="0" err="1" smtClean="0"/>
              <a:t>κ.λ.π</a:t>
            </a:r>
            <a:r>
              <a:rPr lang="el-GR" dirty="0" smtClean="0"/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Να χρησιμοποιήσει εναλλακτικές λέξεις που να βελτιώνουν την απόδοση του νοήματος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Να συνδέει προτάσεις ώστε να υπάρξει ώστε να δημιουργεί παραγράφους με νόημα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Να δημιουργεί κείμενα με πρόλογο, κυρίως θέμα, επίλογο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2014194"/>
            <a:ext cx="4881490" cy="45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γλώσσας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1946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sz="2100" b="1" dirty="0" smtClean="0"/>
              <a:t>«Η γειτονιά μου»</a:t>
            </a:r>
          </a:p>
          <a:p>
            <a:pPr marL="0" indent="0" algn="ctr">
              <a:buNone/>
            </a:pPr>
            <a:r>
              <a:rPr lang="el-GR" sz="2100" b="1" dirty="0" smtClean="0"/>
              <a:t>Ενδεικτικές Δραστηριότητες </a:t>
            </a:r>
          </a:p>
          <a:p>
            <a:r>
              <a:rPr lang="el-GR" dirty="0" smtClean="0"/>
              <a:t>Δίνω ένα κείμενο για τη «Γειτονιά μου» ή ζητώ να διαβάσουν συγκεκριμένο μάθημα από το βιβλίο, που ασχοληθήκαν στο παρελθόν.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Ζητώ να μάθουν, τα  παιδιά, για τη γειτονιά του μπαμπά ή της μαμάς όταν ήταν παιδιά.</a:t>
            </a:r>
          </a:p>
          <a:p>
            <a:r>
              <a:rPr lang="el-GR" dirty="0" smtClean="0"/>
              <a:t>Ζητώ από τα παιδιά να μου περιγράψουν τη δική τους γειτονιά ή ζητώ να μου γράψουν τι τους αρέσει ή δεν τους αρέσει στη δική τους γειτονιά.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Να μου κάνουν προτάσεις με τις λέξεις: Πλατεία, σκουπίδια, δέντρα κλπ. </a:t>
            </a:r>
          </a:p>
          <a:p>
            <a:r>
              <a:rPr lang="el-GR" dirty="0" smtClean="0"/>
              <a:t>Δίνω απλά ή σύνθετα προβλήματα με τα διαμερίσματα των πολυκατοικιών.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Τους στέλνω μια σκιτσαρισμένη γειτονιά με αριθμητικές πράξεις. Το αποτέλεσμα των πράξεων αντιστοιχεί σε κάποιο χρώμα με το οποίο θα χρωματίσουν. </a:t>
            </a:r>
          </a:p>
          <a:p>
            <a:r>
              <a:rPr lang="el-GR" dirty="0" smtClean="0"/>
              <a:t>Ζητώ από τα παιδιά να μου γράψουν προβλήματα με αντικείμενα της γειτονιάς.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Να ζωγραφίσουν τη  γειτονιά που ονειρεύονται, να την κόψουν σε τετραγωνάκια και  να δημιουργήσουν παζλ το οποίο στη συνέχεια θα το συναρμολογήσουν. </a:t>
            </a:r>
          </a:p>
          <a:p>
            <a:r>
              <a:rPr lang="el-GR" dirty="0" smtClean="0"/>
              <a:t>Να μου περιγράψουν την πλατεία ή την εκκλησία της γειτονιάς τους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Να ζωγραφίσουν τη γειτονιά και να τοποθετήσουν όσα σήματα οδικής κυκλοφορίας γνωρίζουν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60" y="236951"/>
            <a:ext cx="3825388" cy="22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/>
              <a:t>Διαθεματική Προσέγγιση - Μελέτη περιβάλλοντος</a:t>
            </a:r>
            <a:r>
              <a:rPr lang="el-GR" sz="1600" dirty="0" smtClean="0">
                <a:hlinkClick r:id="rId2"/>
              </a:rPr>
              <a:t/>
            </a:r>
            <a:br>
              <a:rPr lang="el-GR" sz="1600" dirty="0" smtClean="0">
                <a:hlinkClick r:id="rId2"/>
              </a:rPr>
            </a:b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://ts.sch.gr/repo/online-packages/dim-meleti-perivallontos-a-d/data/d07-web/MELETH/www/1/</a:t>
            </a:r>
            <a:r>
              <a:rPr lang="el-GR" sz="1600" dirty="0"/>
              <a:t/>
            </a:r>
            <a:br>
              <a:rPr lang="el-GR" sz="1600" dirty="0"/>
            </a:br>
            <a:endParaRPr lang="el-GR" sz="1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99" y="2193590"/>
            <a:ext cx="7960401" cy="4374635"/>
          </a:xfrm>
        </p:spPr>
      </p:pic>
    </p:spTree>
    <p:extLst>
      <p:ext uri="{BB962C8B-B14F-4D97-AF65-F5344CB8AC3E}">
        <p14:creationId xmlns:p14="http://schemas.microsoft.com/office/powerpoint/2010/main" val="3891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Ελεύθερες πηγές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www.ebooks4greeks.gr</a:t>
            </a:r>
            <a:r>
              <a:rPr lang="en-US" dirty="0">
                <a:hlinkClick r:id="rId2"/>
              </a:rPr>
              <a:t>/?s=%</a:t>
            </a:r>
            <a:r>
              <a:rPr lang="en-US" dirty="0" smtClean="0">
                <a:hlinkClick r:id="rId2"/>
              </a:rPr>
              <a:t>CF%80%CE%B1%CE%B9%CE%B4%CE%B9%CE%AC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11" y="2472744"/>
            <a:ext cx="3546957" cy="164423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225639" y="4301934"/>
            <a:ext cx="9740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https://www.ebooks4greeks.gr/paramythia-kalogeropoulou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66" y="4671266"/>
            <a:ext cx="2456846" cy="19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Ρήματα στον Αόριστο</a:t>
            </a:r>
            <a:r>
              <a:rPr lang="el-GR" sz="1050" dirty="0" smtClean="0">
                <a:hlinkClick r:id="rId2"/>
              </a:rPr>
              <a:t/>
            </a:r>
            <a:br>
              <a:rPr lang="el-GR" sz="1050" dirty="0" smtClean="0">
                <a:hlinkClick r:id="rId2"/>
              </a:rPr>
            </a:br>
            <a:r>
              <a:rPr lang="en-US" sz="1050" dirty="0" smtClean="0">
                <a:hlinkClick r:id="rId2"/>
              </a:rPr>
              <a:t>https</a:t>
            </a:r>
            <a:r>
              <a:rPr lang="en-US" sz="1050" dirty="0">
                <a:hlinkClick r:id="rId2"/>
              </a:rPr>
              <a:t>://e-didaskalia.blogspot.com/2020/03/aoristos.html?fbclid=IwAR2CCytVlI6EcxggXKggJWJsSO_bCkTeMl0W-RKPmwc72r1vhdezviYoFJ0</a:t>
            </a:r>
            <a:endParaRPr lang="el-GR" sz="105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53" y="1881557"/>
            <a:ext cx="8401989" cy="4721472"/>
          </a:xfrm>
        </p:spPr>
      </p:pic>
      <p:sp>
        <p:nvSpPr>
          <p:cNvPr id="5" name="Ορθογώνιο 4"/>
          <p:cNvSpPr/>
          <p:nvPr/>
        </p:nvSpPr>
        <p:spPr>
          <a:xfrm>
            <a:off x="4070060" y="6233697"/>
            <a:ext cx="387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 smtClean="0"/>
              <a:t>e-didaskalia.blogspot.com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0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Ελεύθερες πηγές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7" y="2644350"/>
            <a:ext cx="7755066" cy="3932237"/>
          </a:xfrm>
        </p:spPr>
      </p:pic>
      <p:sp>
        <p:nvSpPr>
          <p:cNvPr id="5" name="Ορθογώνιο 4"/>
          <p:cNvSpPr/>
          <p:nvPr/>
        </p:nvSpPr>
        <p:spPr>
          <a:xfrm>
            <a:off x="1066800" y="2144606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https://free-ebooks.gr/tag/16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33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l-GR" sz="2400" b="1" dirty="0"/>
              <a:t>Γλώσσα Α</a:t>
            </a:r>
            <a:r>
              <a:rPr lang="el-GR" sz="2400" b="1" dirty="0" smtClean="0"/>
              <a:t>΄ - </a:t>
            </a:r>
            <a:r>
              <a:rPr lang="el-GR" sz="2400" b="1" dirty="0"/>
              <a:t>Β΄ Τάξη</a:t>
            </a:r>
            <a:r>
              <a:rPr lang="el-GR" sz="2400" b="1" dirty="0">
                <a:hlinkClick r:id="rId2"/>
              </a:rPr>
              <a:t/>
            </a:r>
            <a:br>
              <a:rPr lang="el-GR" sz="2400" b="1" dirty="0">
                <a:hlinkClick r:id="rId2"/>
              </a:rPr>
            </a:br>
            <a:r>
              <a:rPr lang="en-US" sz="2400" dirty="0">
                <a:hlinkClick r:id="rId2"/>
              </a:rPr>
              <a:t>http://ts.sch.gr/repo/online-packages/dim-glossa-a-b/start.html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33" y="1897376"/>
            <a:ext cx="10001024" cy="4586600"/>
          </a:xfrm>
        </p:spPr>
      </p:pic>
    </p:spTree>
    <p:extLst>
      <p:ext uri="{BB962C8B-B14F-4D97-AF65-F5344CB8AC3E}">
        <p14:creationId xmlns:p14="http://schemas.microsoft.com/office/powerpoint/2010/main" val="35522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Έλεγχος των εργασιών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1972" y="1790163"/>
            <a:ext cx="11590986" cy="480382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Ο μαθητής</a:t>
            </a:r>
          </a:p>
          <a:p>
            <a:r>
              <a:rPr lang="el-GR" dirty="0" err="1" smtClean="0"/>
              <a:t>Αυτοδιόρθωση</a:t>
            </a:r>
            <a:r>
              <a:rPr lang="el-GR" dirty="0" smtClean="0"/>
              <a:t> (ανοίγω το βιβλίο και ελέγχω τις λέξεις, το κείμενο  ή τις ασκήσεις των μαθηματικών)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Ο εκπαιδευτικός</a:t>
            </a:r>
          </a:p>
          <a:p>
            <a:r>
              <a:rPr lang="el-GR" dirty="0"/>
              <a:t>Αποστολή των εργασιών στον εκπαιδευτικό, διόρθωση και ξανά αποστολή στο μαθητή</a:t>
            </a:r>
          </a:p>
          <a:p>
            <a:r>
              <a:rPr lang="el-GR" dirty="0" smtClean="0"/>
              <a:t>Αποστολή, </a:t>
            </a:r>
            <a:r>
              <a:rPr lang="el-GR" dirty="0"/>
              <a:t>την επόμενη μέρα, των σωστών </a:t>
            </a:r>
            <a:r>
              <a:rPr lang="el-GR" dirty="0" smtClean="0"/>
              <a:t>απαντήσεων με σκοπό τη διόρθωση </a:t>
            </a:r>
            <a:r>
              <a:rPr lang="el-GR" smtClean="0"/>
              <a:t>των ασκήσεων </a:t>
            </a:r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Η οικογένεια</a:t>
            </a:r>
            <a:endParaRPr lang="el-GR" b="1" dirty="0"/>
          </a:p>
          <a:p>
            <a:r>
              <a:rPr lang="el-GR" dirty="0" smtClean="0"/>
              <a:t>Διόρθωση των εργασιών μέσα από μια συνεργασία με τα μεγαλύτερα αδέλφια</a:t>
            </a:r>
          </a:p>
          <a:p>
            <a:r>
              <a:rPr lang="el-GR" dirty="0"/>
              <a:t>Διόρθωση των εργασιών μέσα από μια συνεργασία </a:t>
            </a:r>
            <a:r>
              <a:rPr lang="el-GR" dirty="0" smtClean="0"/>
              <a:t>με τους γονείς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153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236002"/>
            <a:ext cx="10187188" cy="6351590"/>
          </a:xfrm>
        </p:spPr>
      </p:pic>
      <p:sp>
        <p:nvSpPr>
          <p:cNvPr id="7" name="Ορθογώνιο 6"/>
          <p:cNvSpPr/>
          <p:nvPr/>
        </p:nvSpPr>
        <p:spPr>
          <a:xfrm>
            <a:off x="9152912" y="6042247"/>
            <a:ext cx="12271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makelife.gr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Χαρίτσης: Η κυβέρνηση επιμένει σε αποτυχημένες συνταγές στ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4" y="254781"/>
            <a:ext cx="11680109" cy="63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cs typeface="Calibri" panose="020F0502020204030204" pitchFamily="34" charset="0"/>
              </a:rPr>
              <a:t>Οι διδακτικοί στόχοι να γίνουν μαθησιακοί στόχοι</a:t>
            </a:r>
            <a:endParaRPr lang="el-GR" sz="3200" dirty="0">
              <a:cs typeface="Calibri" panose="020F0502020204030204" pitchFamily="34" charset="0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5067837" y="2176531"/>
            <a:ext cx="2601532" cy="1558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Εκπαιδευτικός</a:t>
            </a:r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3181082" y="4559121"/>
            <a:ext cx="1957588" cy="1326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Γονείς</a:t>
            </a:r>
            <a:endParaRPr lang="el-GR" dirty="0"/>
          </a:p>
        </p:txBody>
      </p:sp>
      <p:sp>
        <p:nvSpPr>
          <p:cNvPr id="6" name="Έλλειψη 5"/>
          <p:cNvSpPr/>
          <p:nvPr/>
        </p:nvSpPr>
        <p:spPr>
          <a:xfrm>
            <a:off x="7688687" y="4404575"/>
            <a:ext cx="2034862" cy="1532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4700789" y="3618963"/>
            <a:ext cx="824248" cy="850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5357611" y="5215944"/>
            <a:ext cx="2086378" cy="386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7212169" y="3618963"/>
            <a:ext cx="708338" cy="7856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cs typeface="Calibri" panose="020F0502020204030204" pitchFamily="34" charset="0"/>
              </a:rPr>
              <a:t>Οι διδακτικοί στόχοι να γίνουν μαθησιακοί στόχοι</a:t>
            </a:r>
            <a:endParaRPr lang="el-GR" sz="3200" dirty="0">
              <a:cs typeface="Calibri" panose="020F0502020204030204" pitchFamily="34" charset="0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1159637" y="2910626"/>
            <a:ext cx="2601532" cy="1558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Εκπαιδευτικός</a:t>
            </a:r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5169795" y="3069681"/>
            <a:ext cx="1957588" cy="1326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Γονείς</a:t>
            </a:r>
            <a:endParaRPr lang="el-GR" dirty="0"/>
          </a:p>
        </p:txBody>
      </p:sp>
      <p:sp>
        <p:nvSpPr>
          <p:cNvPr id="6" name="Έλλειψη 5"/>
          <p:cNvSpPr/>
          <p:nvPr/>
        </p:nvSpPr>
        <p:spPr>
          <a:xfrm>
            <a:off x="8505422" y="2936383"/>
            <a:ext cx="2034862" cy="1532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7204655" y="3732943"/>
            <a:ext cx="10850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3976889" y="3732943"/>
            <a:ext cx="10716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Τρεις άξονες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986415"/>
              </p:ext>
            </p:extLst>
          </p:nvPr>
        </p:nvGraphicFramePr>
        <p:xfrm>
          <a:off x="1066800" y="2014194"/>
          <a:ext cx="10058400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9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6" y="224161"/>
            <a:ext cx="3565033" cy="5045893"/>
          </a:xfrm>
        </p:spPr>
      </p:pic>
      <p:sp>
        <p:nvSpPr>
          <p:cNvPr id="5" name="Ορθογώνιο 4"/>
          <p:cNvSpPr/>
          <p:nvPr/>
        </p:nvSpPr>
        <p:spPr>
          <a:xfrm>
            <a:off x="317679" y="5422006"/>
            <a:ext cx="2869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ΕΙΜΑΙ ΕΝΑΣ ΙΟΣ ΠΟΥ ΤΟ ΟΝΟΜΑ ΜΟΥ ΕΙΝΑΙ ΚΟΡΟΝΟΪΟΣ </a:t>
            </a:r>
          </a:p>
          <a:p>
            <a:r>
              <a:rPr lang="el-GR" dirty="0" smtClean="0"/>
              <a:t>Βασιλική </a:t>
            </a:r>
            <a:r>
              <a:rPr lang="el-GR" dirty="0" err="1"/>
              <a:t>Χουρσίδου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580586" y="5422006"/>
            <a:ext cx="2799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ΕΝΑ ΑΛΗΘΙΝΟ ΠΑΡΑΜΥΘΙ: Ο ΚΟΡΟΝΟΪΟΣ </a:t>
            </a:r>
            <a:r>
              <a:rPr lang="el-GR" dirty="0"/>
              <a:t>– Χριστίνα Δαμιανού </a:t>
            </a:r>
            <a:r>
              <a:rPr lang="el-GR" dirty="0" err="1"/>
              <a:t>Μπόγλου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44" y="230624"/>
            <a:ext cx="3843405" cy="503943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9113950" y="5422006"/>
            <a:ext cx="2180823" cy="120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ΤΟ ΟΝΟΜΑ ΜΟΥ ΕΙΝΑΙ ΚΟΡΟΝΟΪΟΣ </a:t>
            </a:r>
            <a:r>
              <a:rPr lang="el-GR" dirty="0" err="1" smtClean="0"/>
              <a:t>Manuela</a:t>
            </a:r>
            <a:r>
              <a:rPr lang="el-GR" dirty="0" smtClean="0"/>
              <a:t> </a:t>
            </a:r>
            <a:r>
              <a:rPr lang="el-GR" dirty="0" err="1"/>
              <a:t>Molina</a:t>
            </a:r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15" y="217698"/>
            <a:ext cx="3659947" cy="5052356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2936383" y="230624"/>
            <a:ext cx="637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https://www.ebooks4greeks.gr/</a:t>
            </a:r>
            <a:endParaRPr lang="el-G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Θετικό, συναισθηματικά, κλίμα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7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Η στάση του παιδιού</a:t>
            </a:r>
          </a:p>
          <a:p>
            <a:r>
              <a:rPr lang="el-GR" dirty="0" smtClean="0"/>
              <a:t>Το παιδί πιστεύει ότι είναι σε διακοπές</a:t>
            </a:r>
          </a:p>
          <a:p>
            <a:r>
              <a:rPr lang="el-GR" dirty="0" smtClean="0"/>
              <a:t>Αρνείται να μελετήσει, γκρινιάζει και αδιαφορεί</a:t>
            </a:r>
          </a:p>
          <a:p>
            <a:r>
              <a:rPr lang="el-GR" dirty="0" smtClean="0"/>
              <a:t>Νέες λέξεις φορτίζονται αρνητικά (μένουμε σπίτι, καραντίνα, απαγόρευση κυκλοφορίας)</a:t>
            </a:r>
          </a:p>
          <a:p>
            <a:r>
              <a:rPr lang="el-GR" dirty="0" smtClean="0"/>
              <a:t>Το παιδί, ακούει, βλέπει και ανησυχεί για την κατάσταση αλλά δεν το δείχνει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Άρα χρειάζεται ως εκπαιδευτικοί να προσπαθήσουμε</a:t>
            </a:r>
          </a:p>
          <a:p>
            <a:r>
              <a:rPr lang="el-GR" dirty="0" smtClean="0"/>
              <a:t>Να δημιουργήσουμε ένα θετικό κλίμα επικοινωνίας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07" y="1628439"/>
            <a:ext cx="1691022" cy="140918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297" y="5022761"/>
            <a:ext cx="2245540" cy="15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Παιδαγωγικό - εκπαιδευτικό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674255"/>
            <a:ext cx="10058400" cy="4937560"/>
          </a:xfrm>
        </p:spPr>
        <p:txBody>
          <a:bodyPr numCol="2">
            <a:normAutofit fontScale="47500" lnSpcReduction="20000"/>
          </a:bodyPr>
          <a:lstStyle/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r>
              <a:rPr lang="el-GR" sz="3800" dirty="0" smtClean="0"/>
              <a:t>Να </a:t>
            </a:r>
            <a:r>
              <a:rPr lang="el-GR" sz="3800" dirty="0"/>
              <a:t>εργαστεί χωρίς τη βοήθεια του </a:t>
            </a:r>
            <a:r>
              <a:rPr lang="el-GR" sz="3800" dirty="0" smtClean="0"/>
              <a:t>γονιού </a:t>
            </a:r>
          </a:p>
          <a:p>
            <a:r>
              <a:rPr lang="el-GR" sz="3800" dirty="0" smtClean="0">
                <a:solidFill>
                  <a:srgbClr val="FF0000"/>
                </a:solidFill>
              </a:rPr>
              <a:t>Να </a:t>
            </a:r>
            <a:r>
              <a:rPr lang="el-GR" sz="3800" dirty="0">
                <a:solidFill>
                  <a:srgbClr val="FF0000"/>
                </a:solidFill>
              </a:rPr>
              <a:t>ενθαρρύνουμε τη χρήση της τεχνολογίας για τη γνώση </a:t>
            </a:r>
          </a:p>
          <a:p>
            <a:r>
              <a:rPr lang="el-GR" sz="3800" dirty="0" smtClean="0"/>
              <a:t>Να </a:t>
            </a:r>
            <a:r>
              <a:rPr lang="el-GR" sz="3800" dirty="0"/>
              <a:t>αντλεί χαρά από αυτό που </a:t>
            </a:r>
            <a:r>
              <a:rPr lang="el-GR" sz="3800" dirty="0" smtClean="0"/>
              <a:t>κάνει</a:t>
            </a:r>
            <a:endParaRPr lang="el-GR" sz="3800" dirty="0"/>
          </a:p>
          <a:p>
            <a:r>
              <a:rPr lang="el-GR" sz="3800" dirty="0">
                <a:solidFill>
                  <a:srgbClr val="FF0000"/>
                </a:solidFill>
              </a:rPr>
              <a:t>Δ</a:t>
            </a:r>
            <a:r>
              <a:rPr lang="el-GR" sz="3800" dirty="0" smtClean="0">
                <a:solidFill>
                  <a:srgbClr val="FF0000"/>
                </a:solidFill>
              </a:rPr>
              <a:t>ραστηριότητες </a:t>
            </a:r>
            <a:r>
              <a:rPr lang="el-GR" sz="3800" dirty="0">
                <a:solidFill>
                  <a:srgbClr val="FF0000"/>
                </a:solidFill>
              </a:rPr>
              <a:t>που αξιοποιούν τις </a:t>
            </a:r>
            <a:r>
              <a:rPr lang="el-GR" sz="3800" dirty="0" err="1">
                <a:solidFill>
                  <a:srgbClr val="FF0000"/>
                </a:solidFill>
              </a:rPr>
              <a:t>προϋπάρχουσες</a:t>
            </a:r>
            <a:r>
              <a:rPr lang="el-GR" sz="3800" dirty="0">
                <a:solidFill>
                  <a:srgbClr val="FF0000"/>
                </a:solidFill>
              </a:rPr>
              <a:t> </a:t>
            </a:r>
            <a:r>
              <a:rPr lang="el-GR" sz="3800" dirty="0" smtClean="0">
                <a:solidFill>
                  <a:srgbClr val="FF0000"/>
                </a:solidFill>
              </a:rPr>
              <a:t>γνώσεις</a:t>
            </a:r>
            <a:endParaRPr lang="el-GR" sz="3800" dirty="0">
              <a:solidFill>
                <a:srgbClr val="FF0000"/>
              </a:solidFill>
            </a:endParaRPr>
          </a:p>
          <a:p>
            <a:r>
              <a:rPr lang="el-GR" sz="3800" dirty="0"/>
              <a:t>Να εργαστούμε με πολλά υλικά και όχι μόνο με μολύβι και χαρτί </a:t>
            </a:r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algn="ctr"/>
            <a:r>
              <a:rPr lang="el-GR" sz="2900" b="1" dirty="0" smtClean="0"/>
              <a:t>Υλικά στο σπίτι</a:t>
            </a:r>
          </a:p>
          <a:p>
            <a:pPr algn="ctr"/>
            <a:r>
              <a:rPr lang="el-GR" sz="2900" dirty="0" smtClean="0"/>
              <a:t>Ημερολόγιο </a:t>
            </a:r>
            <a:r>
              <a:rPr lang="el-GR" sz="2900" dirty="0"/>
              <a:t>και ρολόι του τοίχου, </a:t>
            </a:r>
            <a:endParaRPr lang="el-GR" sz="2900" dirty="0" smtClean="0"/>
          </a:p>
          <a:p>
            <a:pPr algn="ctr"/>
            <a:r>
              <a:rPr lang="el-GR" sz="2900" dirty="0" smtClean="0"/>
              <a:t>Περιοδικά, εφημερίδες</a:t>
            </a:r>
            <a:endParaRPr lang="el-GR" sz="2900" dirty="0"/>
          </a:p>
          <a:p>
            <a:pPr algn="ctr"/>
            <a:r>
              <a:rPr lang="el-GR" sz="2900" dirty="0" smtClean="0"/>
              <a:t>Συσκευασίες </a:t>
            </a:r>
            <a:endParaRPr lang="el-GR" sz="2900" dirty="0"/>
          </a:p>
          <a:p>
            <a:pPr algn="ctr"/>
            <a:r>
              <a:rPr lang="el-GR" sz="2900" dirty="0" smtClean="0"/>
              <a:t>Λογαριασμούς </a:t>
            </a:r>
            <a:endParaRPr lang="el-GR" sz="2900" dirty="0"/>
          </a:p>
          <a:p>
            <a:pPr algn="ctr"/>
            <a:r>
              <a:rPr lang="el-GR" sz="2900" dirty="0" smtClean="0"/>
              <a:t>Εισιτήρια</a:t>
            </a:r>
            <a:endParaRPr lang="el-GR" sz="2900" dirty="0"/>
          </a:p>
          <a:p>
            <a:pPr algn="ctr"/>
            <a:r>
              <a:rPr lang="el-GR" sz="2900" dirty="0"/>
              <a:t>Αποδείξεις </a:t>
            </a:r>
            <a:r>
              <a:rPr lang="el-GR" sz="2900" dirty="0" smtClean="0"/>
              <a:t>αγορών</a:t>
            </a:r>
            <a:endParaRPr lang="el-GR" sz="2900" dirty="0"/>
          </a:p>
          <a:p>
            <a:pPr algn="ctr"/>
            <a:r>
              <a:rPr lang="el-GR" sz="2900" dirty="0"/>
              <a:t>Διαφημιστικά φυλλάδια με </a:t>
            </a:r>
            <a:r>
              <a:rPr lang="el-GR" sz="2900" dirty="0" smtClean="0"/>
              <a:t>τιμοκατάλογο </a:t>
            </a:r>
            <a:endParaRPr lang="el-GR" sz="2900" dirty="0"/>
          </a:p>
          <a:p>
            <a:pPr algn="ctr"/>
            <a:r>
              <a:rPr lang="el-GR" sz="2900" dirty="0" smtClean="0"/>
              <a:t>Ντόμινο </a:t>
            </a:r>
            <a:endParaRPr lang="el-GR" sz="2900" dirty="0"/>
          </a:p>
          <a:p>
            <a:pPr algn="ctr"/>
            <a:r>
              <a:rPr lang="el-GR" sz="2900" dirty="0"/>
              <a:t>Ψεύτικα </a:t>
            </a:r>
            <a:r>
              <a:rPr lang="el-GR" sz="2900" dirty="0" smtClean="0"/>
              <a:t>ευρώ </a:t>
            </a:r>
            <a:endParaRPr lang="el-GR" sz="2900" dirty="0"/>
          </a:p>
          <a:p>
            <a:pPr algn="ctr"/>
            <a:r>
              <a:rPr lang="el-GR" sz="2900" dirty="0" err="1" smtClean="0"/>
              <a:t>Κυβάκια</a:t>
            </a:r>
            <a:endParaRPr lang="el-GR" sz="2900" dirty="0"/>
          </a:p>
          <a:p>
            <a:pPr algn="ctr"/>
            <a:r>
              <a:rPr lang="el-GR" sz="2900" dirty="0" smtClean="0"/>
              <a:t>Ζάρια </a:t>
            </a:r>
            <a:endParaRPr lang="el-GR" sz="2900" dirty="0"/>
          </a:p>
          <a:p>
            <a:pPr algn="ctr"/>
            <a:r>
              <a:rPr lang="el-GR" sz="2900" dirty="0"/>
              <a:t>Χαρτί με </a:t>
            </a:r>
            <a:r>
              <a:rPr lang="el-GR" sz="2900" dirty="0" smtClean="0"/>
              <a:t>τετραγωνάκια</a:t>
            </a:r>
            <a:endParaRPr lang="el-GR" sz="29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19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687" y="2691580"/>
            <a:ext cx="4273607" cy="259087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1. Μέλημά μας η καλλιέργεια βασικών δεξιοτήτων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00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Γλώσσα</a:t>
            </a:r>
          </a:p>
          <a:p>
            <a:r>
              <a:rPr lang="el-GR" b="1" dirty="0" smtClean="0">
                <a:solidFill>
                  <a:srgbClr val="00B050"/>
                </a:solidFill>
              </a:rPr>
              <a:t>Κατανόηση προφορικού λόγου </a:t>
            </a:r>
            <a:endParaRPr lang="el-GR" b="1" dirty="0">
              <a:solidFill>
                <a:srgbClr val="00B050"/>
              </a:solidFill>
            </a:endParaRPr>
          </a:p>
          <a:p>
            <a:r>
              <a:rPr lang="el-GR" b="1" dirty="0" smtClean="0">
                <a:solidFill>
                  <a:srgbClr val="00B050"/>
                </a:solidFill>
              </a:rPr>
              <a:t>Παραγωγή προφορικού Λόγου</a:t>
            </a:r>
            <a:endParaRPr lang="el-GR" dirty="0">
              <a:solidFill>
                <a:srgbClr val="00B050"/>
              </a:solidFill>
            </a:endParaRPr>
          </a:p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Κατανόηση γραπτού λόγου</a:t>
            </a:r>
            <a:endParaRPr lang="el-G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Παραγωγή γραπτού λόγου</a:t>
            </a:r>
          </a:p>
          <a:p>
            <a:endParaRPr lang="el-GR" b="1" dirty="0"/>
          </a:p>
          <a:p>
            <a:pPr marL="0" indent="0">
              <a:buNone/>
            </a:pPr>
            <a:r>
              <a:rPr lang="el-GR" b="1" dirty="0" smtClean="0"/>
              <a:t>Μαθηματικά</a:t>
            </a:r>
            <a:endParaRPr lang="el-GR" dirty="0" smtClean="0"/>
          </a:p>
          <a:p>
            <a:r>
              <a:rPr lang="el-GR" b="1" dirty="0" smtClean="0">
                <a:solidFill>
                  <a:srgbClr val="0070C0"/>
                </a:solidFill>
              </a:rPr>
              <a:t>Υπολογισμοί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Επίλυση προβλημάτων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Εστιάζω σε εργασίες Επανάληψης</a:t>
            </a:r>
          </a:p>
        </p:txBody>
      </p:sp>
      <p:sp>
        <p:nvSpPr>
          <p:cNvPr id="4" name="AutoShape 2" descr="Γιατί αποφάσισα να γίνω δασκάλα (1ο και 2ο μέρος) - xenesglosses.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5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957</TotalTime>
  <Words>686</Words>
  <Application>Microsoft Office PowerPoint</Application>
  <PresentationFormat>Ευρεία οθόνη</PresentationFormat>
  <Paragraphs>124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Times New Roman</vt:lpstr>
      <vt:lpstr>Savon</vt:lpstr>
      <vt:lpstr>Δημιουργικη απασχοληση μαθητων  Α΄ΚΑΙ Β΄ Ταξης</vt:lpstr>
      <vt:lpstr>Παρουσίαση του PowerPoint</vt:lpstr>
      <vt:lpstr>Οι διδακτικοί στόχοι να γίνουν μαθησιακοί στόχοι</vt:lpstr>
      <vt:lpstr>Οι διδακτικοί στόχοι να γίνουν μαθησιακοί στόχοι</vt:lpstr>
      <vt:lpstr>Τρεις άξονες</vt:lpstr>
      <vt:lpstr>Παρουσίαση του PowerPoint</vt:lpstr>
      <vt:lpstr>Θετικό, συναισθηματικά, κλίμα</vt:lpstr>
      <vt:lpstr>Παιδαγωγικό - εκπαιδευτικό</vt:lpstr>
      <vt:lpstr>1. Μέλημά μας η καλλιέργεια βασικών δεξιοτήτων</vt:lpstr>
      <vt:lpstr>2. Μέλημά μας οι διαθεματικές δημιουργικές δραστηριότητες</vt:lpstr>
      <vt:lpstr>Ειδικότερα στη Γλώσσα</vt:lpstr>
      <vt:lpstr>Παράδειγμα γλώσσας</vt:lpstr>
      <vt:lpstr>Διαθεματική Προσέγγιση - Μελέτη περιβάλλοντος http://ts.sch.gr/repo/online-packages/dim-meleti-perivallontos-a-d/data/d07-web/MELETH/www/1/ </vt:lpstr>
      <vt:lpstr>Ελεύθερες πηγές</vt:lpstr>
      <vt:lpstr>Ρήματα στον Αόριστο https://e-didaskalia.blogspot.com/2020/03/aoristos.html?fbclid=IwAR2CCytVlI6EcxggXKggJWJsSO_bCkTeMl0W-RKPmwc72r1vhdezviYoFJ0</vt:lpstr>
      <vt:lpstr>Ελεύθερες πηγές</vt:lpstr>
      <vt:lpstr>Γλώσσα Α΄ - Β΄ Τάξη http://ts.sch.gr/repo/online-packages/dim-glossa-a-b/start.html</vt:lpstr>
      <vt:lpstr>Έλεγχος των εργασιών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64</cp:revision>
  <dcterms:created xsi:type="dcterms:W3CDTF">2020-03-26T07:52:35Z</dcterms:created>
  <dcterms:modified xsi:type="dcterms:W3CDTF">2020-03-30T11:26:48Z</dcterms:modified>
</cp:coreProperties>
</file>