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5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8E9CDA3-26BE-4923-8CAD-DBC732386D16}" type="datetimeFigureOut">
              <a:rPr lang="el-GR" smtClean="0"/>
              <a:t>27/3/2020</a:t>
            </a:fld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FFBB02-546F-4B04-863D-A9EB34FB2BE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ekesthess.sites.sch.gr/" TargetMode="External"/><Relationship Id="rId2" Type="http://schemas.openxmlformats.org/officeDocument/2006/relationships/hyperlink" Target="mailto:pekes@thess.pde.sch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2428892"/>
          </a:xfrm>
        </p:spPr>
        <p:txBody>
          <a:bodyPr/>
          <a:lstStyle/>
          <a:p>
            <a:r>
              <a:rPr lang="el-GR" b="1" dirty="0" smtClean="0">
                <a:solidFill>
                  <a:schemeClr val="accent2"/>
                </a:solidFill>
              </a:rPr>
              <a:t>ΙΣΤΟΡΙΑ ΣΤ΄ ΔΗΜΟΤΙΚΟΥ:</a:t>
            </a:r>
            <a:br>
              <a:rPr lang="el-GR" b="1" dirty="0" smtClean="0">
                <a:solidFill>
                  <a:schemeClr val="accent2"/>
                </a:solidFill>
              </a:rPr>
            </a:br>
            <a:r>
              <a:rPr lang="el-GR" sz="3600" dirty="0" smtClean="0">
                <a:solidFill>
                  <a:schemeClr val="accent2"/>
                </a:solidFill>
              </a:rPr>
              <a:t>Μια διδακτική πρόταση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928926" y="3500438"/>
            <a:ext cx="6000792" cy="3214710"/>
          </a:xfrm>
        </p:spPr>
        <p:txBody>
          <a:bodyPr/>
          <a:lstStyle/>
          <a:p>
            <a:r>
              <a:rPr lang="el-GR" sz="2800" b="1" dirty="0" smtClean="0"/>
              <a:t>ΠΕ.Κ.Ε.Σ. ΘΕΣΣΑΛΙΑΣ</a:t>
            </a:r>
          </a:p>
          <a:p>
            <a:r>
              <a:rPr lang="en-US" sz="2800" u="sng" dirty="0" smtClean="0"/>
              <a:t>e-mail:</a:t>
            </a:r>
            <a:r>
              <a:rPr lang="en-US" sz="2800" dirty="0" smtClean="0"/>
              <a:t> </a:t>
            </a:r>
            <a:r>
              <a:rPr lang="en-US" sz="2800" dirty="0" smtClean="0">
                <a:hlinkClick r:id="rId2"/>
              </a:rPr>
              <a:t>pekes@thess.pde.sch.gr</a:t>
            </a:r>
            <a:endParaRPr lang="en-US" sz="2800" dirty="0" smtClean="0"/>
          </a:p>
          <a:p>
            <a:r>
              <a:rPr lang="el-GR" sz="2800" u="sng" dirty="0" smtClean="0"/>
              <a:t>Ιστοσελίδα:</a:t>
            </a:r>
            <a:r>
              <a:rPr lang="el-GR" sz="2800" dirty="0" smtClean="0"/>
              <a:t> </a:t>
            </a:r>
            <a:r>
              <a:rPr lang="en-US" sz="2800" dirty="0" smtClean="0">
                <a:hlinkClick r:id="rId3"/>
              </a:rPr>
              <a:t>http://pekesthess.sites.sch.gr</a:t>
            </a:r>
            <a:endParaRPr lang="en-US" sz="2800" dirty="0" smtClean="0"/>
          </a:p>
          <a:p>
            <a:endParaRPr lang="en-US" sz="2800" dirty="0" smtClean="0"/>
          </a:p>
          <a:p>
            <a:pPr algn="r"/>
            <a:r>
              <a:rPr lang="el-GR" sz="2400" b="1" dirty="0" smtClean="0"/>
              <a:t>ΜΑΡΤΙΟΣ 2020</a:t>
            </a:r>
            <a:endParaRPr lang="en-US" sz="2400" b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Γενικοί στόχοι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r>
              <a:rPr lang="el-GR" dirty="0" smtClean="0"/>
              <a:t>Ξεκίνα από εκεί που βρίσκεσαι.</a:t>
            </a:r>
          </a:p>
          <a:p>
            <a:r>
              <a:rPr lang="el-GR" dirty="0" smtClean="0"/>
              <a:t>Χρησιμοποίησε ότι έχεις.</a:t>
            </a:r>
          </a:p>
          <a:p>
            <a:r>
              <a:rPr lang="el-GR" dirty="0" smtClean="0"/>
              <a:t>Κάνε ότι μπορείς.</a:t>
            </a:r>
          </a:p>
          <a:p>
            <a:endParaRPr lang="el-GR" dirty="0" smtClean="0"/>
          </a:p>
          <a:p>
            <a:pPr marL="3044825" indent="-444500"/>
            <a:r>
              <a:rPr lang="el-GR" dirty="0" smtClean="0"/>
              <a:t>Και χαμογέλα  </a:t>
            </a:r>
          </a:p>
          <a:p>
            <a:pPr marL="3044825" indent="-444500">
              <a:buNone/>
            </a:pPr>
            <a:r>
              <a:rPr lang="el-GR" dirty="0" smtClean="0"/>
              <a:t> </a:t>
            </a:r>
            <a:r>
              <a:rPr lang="el-GR" dirty="0" smtClean="0"/>
              <a:t>               …. </a:t>
            </a:r>
            <a:r>
              <a:rPr lang="el-GR" dirty="0" smtClean="0"/>
              <a:t>ε</a:t>
            </a:r>
            <a:r>
              <a:rPr lang="el-GR" dirty="0" smtClean="0"/>
              <a:t>ίναι μεταδοτικό!!!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Βασικές αρχές της διδακτικής προσέγγισης της ιστορίας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el-GR" sz="2800" dirty="0" smtClean="0"/>
              <a:t>Επιλέγουμε τις δραστηριότητες με επιστημονική υπευθυνότητα.</a:t>
            </a:r>
          </a:p>
          <a:p>
            <a:r>
              <a:rPr lang="el-GR" sz="2800" dirty="0" smtClean="0"/>
              <a:t>Προάγουμε την κριτική σκέψη κι όχι την στείρα απομνημόνευση.</a:t>
            </a:r>
          </a:p>
          <a:p>
            <a:pPr marL="2955925" indent="-355600"/>
            <a:r>
              <a:rPr lang="el-GR" sz="2800" dirty="0" smtClean="0"/>
              <a:t>Προτρέπουμε τους/</a:t>
            </a:r>
            <a:r>
              <a:rPr lang="el-GR" sz="2800" dirty="0" err="1" smtClean="0"/>
              <a:t>ις</a:t>
            </a:r>
            <a:r>
              <a:rPr lang="el-GR" sz="2800" dirty="0" smtClean="0"/>
              <a:t> μαθητές/</a:t>
            </a:r>
            <a:r>
              <a:rPr lang="el-GR" sz="2800" dirty="0" err="1" smtClean="0"/>
              <a:t>ριες</a:t>
            </a:r>
            <a:r>
              <a:rPr lang="el-GR" sz="2800" dirty="0" smtClean="0"/>
              <a:t> να διερευνούν τα ιστορικά γεγονότα, μελετώντας ιστορικές πηγές.</a:t>
            </a:r>
          </a:p>
          <a:p>
            <a:pPr marL="2955925" indent="-355600"/>
            <a:r>
              <a:rPr lang="el-GR" sz="2800" dirty="0" smtClean="0"/>
              <a:t>Δημιουργούμε ένα πλαίσιο διερευνητικής - </a:t>
            </a:r>
            <a:r>
              <a:rPr lang="el-GR" sz="2800" dirty="0" err="1" smtClean="0"/>
              <a:t>ανακαλυπτικής</a:t>
            </a:r>
            <a:r>
              <a:rPr lang="el-GR" sz="2800" dirty="0" smtClean="0"/>
              <a:t> μάθησης.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Μεθοδολογία </a:t>
            </a:r>
            <a:br>
              <a:rPr lang="el-GR" dirty="0" smtClean="0">
                <a:solidFill>
                  <a:schemeClr val="accent2"/>
                </a:solidFill>
              </a:rPr>
            </a:br>
            <a:r>
              <a:rPr lang="el-GR" dirty="0" smtClean="0">
                <a:solidFill>
                  <a:schemeClr val="accent2"/>
                </a:solidFill>
              </a:rPr>
              <a:t>του νέου τρόπου εργασίας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114948"/>
          </a:xfrm>
        </p:spPr>
        <p:txBody>
          <a:bodyPr/>
          <a:lstStyle/>
          <a:p>
            <a:r>
              <a:rPr lang="el-GR" sz="2800" dirty="0" smtClean="0"/>
              <a:t>Αντικαθιστούμε την αφήγηση του δασκάλου με:</a:t>
            </a:r>
          </a:p>
          <a:p>
            <a:pPr marL="893763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π</a:t>
            </a:r>
            <a:r>
              <a:rPr lang="el-GR" sz="2800" dirty="0" smtClean="0"/>
              <a:t>αρουσίαση διαγραμμάτων</a:t>
            </a:r>
          </a:p>
          <a:p>
            <a:pPr marL="893763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ε</a:t>
            </a:r>
            <a:r>
              <a:rPr lang="el-GR" sz="2800" dirty="0" smtClean="0"/>
              <a:t>πιλεγμένα βίντεο και εκπαιδευτικά λογισμικά </a:t>
            </a:r>
          </a:p>
          <a:p>
            <a:pPr marL="893763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ε</a:t>
            </a:r>
            <a:r>
              <a:rPr lang="el-GR" sz="2800" dirty="0" smtClean="0"/>
              <a:t>ικαστικό υλικό (έργα τέχνης ιστορικής αξίας)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π</a:t>
            </a:r>
            <a:r>
              <a:rPr lang="el-GR" sz="2800" dirty="0" smtClean="0"/>
              <a:t>εριήγηση σε εικονικά μουσεία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χάρτες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λογοτεχνικά και ιστορικά κείμενα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βιογραφίες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ε</a:t>
            </a:r>
            <a:r>
              <a:rPr lang="el-GR" sz="2800" dirty="0" smtClean="0"/>
              <a:t>γκυκλοπαίδειες,</a:t>
            </a:r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r>
              <a:rPr lang="el-GR" sz="2800" dirty="0" smtClean="0"/>
              <a:t>λ</a:t>
            </a:r>
            <a:r>
              <a:rPr lang="el-GR" sz="2800" dirty="0" smtClean="0"/>
              <a:t>εξικά, κ.ά</a:t>
            </a:r>
            <a:r>
              <a:rPr lang="el-GR" sz="2800" dirty="0" smtClean="0"/>
              <a:t>.</a:t>
            </a:r>
            <a:endParaRPr lang="el-GR" sz="2800" dirty="0" smtClean="0"/>
          </a:p>
          <a:p>
            <a:pPr marL="3048000" indent="-355600">
              <a:buFont typeface="Wingdings" pitchFamily="2" charset="2"/>
              <a:buChar char="Ø"/>
              <a:tabLst>
                <a:tab pos="720725" algn="l"/>
              </a:tabLst>
            </a:pP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Ο ρόλος του/ης δασκάλου/ας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472518" cy="5043510"/>
          </a:xfrm>
        </p:spPr>
        <p:txBody>
          <a:bodyPr/>
          <a:lstStyle/>
          <a:p>
            <a:r>
              <a:rPr lang="el-GR" sz="2800" dirty="0" smtClean="0"/>
              <a:t>Αποφασίζει τον προσφορότερο τρόπο διδασκαλίας.</a:t>
            </a:r>
          </a:p>
          <a:p>
            <a:r>
              <a:rPr lang="el-GR" sz="2800" dirty="0" smtClean="0"/>
              <a:t>Λαμβάνει υπόψη του τις ανάγκες, τις δυνατότητες και τους περιορισμούς των μαθητών/</a:t>
            </a:r>
            <a:r>
              <a:rPr lang="el-GR" sz="2800" dirty="0" err="1" smtClean="0"/>
              <a:t>ριών</a:t>
            </a:r>
            <a:r>
              <a:rPr lang="el-GR" sz="2800" dirty="0" smtClean="0"/>
              <a:t> του.</a:t>
            </a:r>
          </a:p>
          <a:p>
            <a:r>
              <a:rPr lang="el-GR" sz="2800" dirty="0" smtClean="0"/>
              <a:t>Συντονίζει και εμψυχώνει τους/</a:t>
            </a:r>
            <a:r>
              <a:rPr lang="el-GR" sz="2800" dirty="0" err="1" smtClean="0"/>
              <a:t>ις</a:t>
            </a:r>
            <a:r>
              <a:rPr lang="el-GR" sz="2800" dirty="0" smtClean="0"/>
              <a:t> μαθητές/</a:t>
            </a:r>
            <a:r>
              <a:rPr lang="el-GR" sz="2800" dirty="0" err="1" smtClean="0"/>
              <a:t>ριές</a:t>
            </a:r>
            <a:r>
              <a:rPr lang="el-GR" sz="2800" dirty="0" smtClean="0"/>
              <a:t>.</a:t>
            </a:r>
          </a:p>
          <a:p>
            <a:pPr marL="2955925" indent="-355600"/>
            <a:r>
              <a:rPr lang="el-GR" sz="2800" dirty="0" smtClean="0"/>
              <a:t>Είναι συνοπτικός/ή.</a:t>
            </a:r>
          </a:p>
          <a:p>
            <a:pPr marL="2955925" indent="-355600"/>
            <a:r>
              <a:rPr lang="el-GR" sz="2800" dirty="0" smtClean="0"/>
              <a:t>Λαμβάνει υπόψη τους διδακτικούς στόχους και τις βασικές έννοιες του αναλυτικού προγράμματος (βλέπε Βιβλίο Δασκάλου).</a:t>
            </a:r>
          </a:p>
          <a:p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Ο ρόλος του/ης δασκάλου/ας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285860"/>
            <a:ext cx="8472518" cy="5214974"/>
          </a:xfrm>
        </p:spPr>
        <p:txBody>
          <a:bodyPr/>
          <a:lstStyle/>
          <a:p>
            <a:r>
              <a:rPr lang="el-GR" sz="2800" dirty="0" smtClean="0"/>
              <a:t>Ασκεί συμβουλευτικό και συντονιστικό ρόλο.</a:t>
            </a:r>
          </a:p>
          <a:p>
            <a:r>
              <a:rPr lang="el-GR" sz="2800" dirty="0" smtClean="0"/>
              <a:t>Επιλέγει με υπευθυνότητα το διδακτικό υλικό που προωθεί.</a:t>
            </a:r>
          </a:p>
          <a:p>
            <a:r>
              <a:rPr lang="el-GR" sz="2800" dirty="0" smtClean="0"/>
              <a:t>Ελέγχει το περιεχόμενο και την απρόσκοπτη προσβασιμότητα των ηλεκτρονικών πηγών μέσω διαδικτύου.</a:t>
            </a:r>
          </a:p>
          <a:p>
            <a:pPr marL="2874963" indent="-274638"/>
            <a:r>
              <a:rPr lang="el-GR" sz="2800" dirty="0" smtClean="0"/>
              <a:t>Δεν προβάλλει τον εαυτό του ως ιστορική αυθεντία.</a:t>
            </a:r>
          </a:p>
          <a:p>
            <a:pPr marL="2874963" indent="-274638"/>
            <a:r>
              <a:rPr lang="el-GR" sz="2800" dirty="0" smtClean="0"/>
              <a:t>Διερευνά δυνατότητες ανατροφοδότησης στους/</a:t>
            </a:r>
            <a:r>
              <a:rPr lang="el-GR" sz="2800" dirty="0" err="1" smtClean="0"/>
              <a:t>ις</a:t>
            </a:r>
            <a:r>
              <a:rPr lang="el-GR" sz="2800" dirty="0" smtClean="0"/>
              <a:t> μαθητές/</a:t>
            </a:r>
            <a:r>
              <a:rPr lang="el-GR" sz="2800" dirty="0" err="1" smtClean="0"/>
              <a:t>ριές</a:t>
            </a:r>
            <a:r>
              <a:rPr lang="el-GR" sz="2800" dirty="0" smtClean="0"/>
              <a:t> του/ης.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Η επιλογή του διδακτικού υλικού</a:t>
            </a: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142984"/>
            <a:ext cx="8786842" cy="5572164"/>
          </a:xfrm>
        </p:spPr>
        <p:txBody>
          <a:bodyPr/>
          <a:lstStyle/>
          <a:p>
            <a:r>
              <a:rPr lang="el-GR" sz="2800" dirty="0" smtClean="0"/>
              <a:t>Ο/Η δάσκαλος/α φροντίζει να προσελκύει το ενδιαφέρον των μαθητών/</a:t>
            </a:r>
            <a:r>
              <a:rPr lang="el-GR" sz="2800" dirty="0" err="1" smtClean="0"/>
              <a:t>ριών</a:t>
            </a:r>
            <a:r>
              <a:rPr lang="el-GR" sz="2800" dirty="0" smtClean="0"/>
              <a:t>.</a:t>
            </a:r>
          </a:p>
          <a:p>
            <a:r>
              <a:rPr lang="el-GR" sz="2800" dirty="0" smtClean="0"/>
              <a:t>Προσφέρει εργασίες με ποικιλία ερεθισμάτων.</a:t>
            </a:r>
          </a:p>
          <a:p>
            <a:r>
              <a:rPr lang="el-GR" sz="2800" dirty="0" smtClean="0"/>
              <a:t>Οργανώνει τις δραστηριότητες λαμβάνοντας υπόψη το χρόνο που απαιτείται.</a:t>
            </a:r>
          </a:p>
          <a:p>
            <a:pPr marL="2781300" indent="-271463"/>
            <a:r>
              <a:rPr lang="el-GR" sz="2800" dirty="0" smtClean="0"/>
              <a:t>Δίνει σαφείς οδηγίες για τη χρήση πηγών από το διαδίκτυο.</a:t>
            </a:r>
          </a:p>
          <a:p>
            <a:pPr marL="2781300" indent="-271463"/>
            <a:r>
              <a:rPr lang="el-GR" sz="2800" dirty="0" smtClean="0"/>
              <a:t>Καλλιεργεί τη δημιουργική σκέψη και την φαντασία των μαθητών/</a:t>
            </a:r>
            <a:r>
              <a:rPr lang="el-GR" sz="2800" dirty="0" err="1" smtClean="0"/>
              <a:t>ριών</a:t>
            </a:r>
            <a:r>
              <a:rPr lang="el-GR" sz="2800" dirty="0" smtClean="0"/>
              <a:t>.</a:t>
            </a:r>
          </a:p>
          <a:p>
            <a:pPr marL="2781300" indent="-271463"/>
            <a:r>
              <a:rPr lang="el-GR" sz="2800" dirty="0" smtClean="0"/>
              <a:t>Προσέχει την καλαισθησία του υλικού που παρέχει.</a:t>
            </a:r>
          </a:p>
          <a:p>
            <a:pPr marL="2871788" indent="-271463"/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Ενδεικτικές δραστηριότητες</a:t>
            </a:r>
            <a:endParaRPr lang="el-GR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214422"/>
            <a:ext cx="5670423" cy="5034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Ενδεικτικές δραστηριότητες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428736"/>
            <a:ext cx="5836158" cy="4618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Ενδεικτικές δραστηριότητες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635240" cy="190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Παιδί Δημοτικού Σχολείου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Παιδί Δημοτικού Σχολείου</Template>
  <TotalTime>211</TotalTime>
  <Words>291</Words>
  <Application>Microsoft Office PowerPoint</Application>
  <PresentationFormat>Προβολή στην οθόνη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Παιδί Δημοτικού Σχολείου</vt:lpstr>
      <vt:lpstr>ΙΣΤΟΡΙΑ ΣΤ΄ ΔΗΜΟΤΙΚΟΥ: Μια διδακτική πρόταση</vt:lpstr>
      <vt:lpstr>Βασικές αρχές της διδακτικής προσέγγισης της ιστορίας</vt:lpstr>
      <vt:lpstr>Μεθοδολογία  του νέου τρόπου εργασίας</vt:lpstr>
      <vt:lpstr>Ο ρόλος του/ης δασκάλου/ας</vt:lpstr>
      <vt:lpstr>Ο ρόλος του/ης δασκάλου/ας</vt:lpstr>
      <vt:lpstr>Η επιλογή του διδακτικού υλικού</vt:lpstr>
      <vt:lpstr>Ενδεικτικές δραστηριότητες</vt:lpstr>
      <vt:lpstr>Ενδεικτικές δραστηριότητες</vt:lpstr>
      <vt:lpstr>Ενδεικτικές δραστηριότητες</vt:lpstr>
      <vt:lpstr>Γενικοί στόχοι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ΙΣΤΟΡΙΑ ΣΤ΄ ΔΗΜΟΤΙΚΟΥ: Μια διδακτική πρόταση</dc:title>
  <dc:creator>user</dc:creator>
  <cp:lastModifiedBy>user</cp:lastModifiedBy>
  <cp:revision>49</cp:revision>
  <dcterms:created xsi:type="dcterms:W3CDTF">2020-03-27T08:09:09Z</dcterms:created>
  <dcterms:modified xsi:type="dcterms:W3CDTF">2020-03-27T11:40:15Z</dcterms:modified>
</cp:coreProperties>
</file>