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handoutMasterIdLst>
    <p:handoutMasterId r:id="rId19"/>
  </p:handoutMasterIdLst>
  <p:sldIdLst>
    <p:sldId id="257" r:id="rId2"/>
    <p:sldId id="271" r:id="rId3"/>
    <p:sldId id="350" r:id="rId4"/>
    <p:sldId id="395" r:id="rId5"/>
    <p:sldId id="396" r:id="rId6"/>
    <p:sldId id="397" r:id="rId7"/>
    <p:sldId id="399" r:id="rId8"/>
    <p:sldId id="398" r:id="rId9"/>
    <p:sldId id="351" r:id="rId10"/>
    <p:sldId id="433" r:id="rId11"/>
    <p:sldId id="258" r:id="rId12"/>
    <p:sldId id="430" r:id="rId13"/>
    <p:sldId id="260" r:id="rId14"/>
    <p:sldId id="261" r:id="rId15"/>
    <p:sldId id="349" r:id="rId16"/>
    <p:sldId id="295" r:id="rId1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3"/>
    <p:restoredTop sz="97003"/>
  </p:normalViewPr>
  <p:slideViewPr>
    <p:cSldViewPr snapToGrid="0" snapToObjects="1">
      <p:cViewPr varScale="1">
        <p:scale>
          <a:sx n="159" d="100"/>
          <a:sy n="159" d="100"/>
        </p:scale>
        <p:origin x="2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3D694FD4-CB12-544D-AC4A-FE41611E295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C78844AC-5B90-3A42-AD88-D7720FED5504}"/>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685316B-17FB-E14D-8CF8-C3097A79D0E4}" type="datetimeFigureOut">
              <a:rPr lang="el-GR" smtClean="0"/>
              <a:t>6/4/20</a:t>
            </a:fld>
            <a:endParaRPr lang="el-GR"/>
          </a:p>
        </p:txBody>
      </p:sp>
      <p:sp>
        <p:nvSpPr>
          <p:cNvPr id="4" name="Θέση υποσέλιδου 3">
            <a:extLst>
              <a:ext uri="{FF2B5EF4-FFF2-40B4-BE49-F238E27FC236}">
                <a16:creationId xmlns:a16="http://schemas.microsoft.com/office/drawing/2014/main" id="{179730A4-9FDB-A24B-A923-97D5DCCA53C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B16EE3C5-EC2B-A54E-8FD2-131C58682677}"/>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A9F9632-26EC-2E42-AE3A-2E19D2E8299B}" type="slidenum">
              <a:rPr lang="el-GR" smtClean="0"/>
              <a:t>‹#›</a:t>
            </a:fld>
            <a:endParaRPr lang="el-GR"/>
          </a:p>
        </p:txBody>
      </p:sp>
    </p:spTree>
    <p:extLst>
      <p:ext uri="{BB962C8B-B14F-4D97-AF65-F5344CB8AC3E}">
        <p14:creationId xmlns:p14="http://schemas.microsoft.com/office/powerpoint/2010/main" val="2028092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C5E1648-5731-7042-907A-95404B261067}" type="datetimeFigureOut">
              <a:rPr lang="el-GR" smtClean="0"/>
              <a:t>6/4/20</a:t>
            </a:fld>
            <a:endParaRPr lang="el-GR"/>
          </a:p>
        </p:txBody>
      </p:sp>
      <p:sp>
        <p:nvSpPr>
          <p:cNvPr id="4" name="Θέση εικόνας διαφάνειας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14400" y="3300412"/>
            <a:ext cx="7315200" cy="2700338"/>
          </a:xfrm>
          <a:prstGeom prst="rect">
            <a:avLst/>
          </a:prstGeom>
        </p:spPr>
        <p:txBody>
          <a:bodyPr vert="horz" lIns="91440" tIns="45720" rIns="91440" bIns="45720" rtlCol="0"/>
          <a:lstStyle/>
          <a:p>
            <a:r>
              <a:rPr lang="el-GR"/>
              <a:t>Επεξεργασία στυλ υποδείγματος κειμένου
Δεύτερου επιπέδου
Τρίτου επιπέδου
Τέταρτου επιπέδου
Πέμπτου επιπέδου</a:t>
            </a:r>
          </a:p>
        </p:txBody>
      </p:sp>
      <p:sp>
        <p:nvSpPr>
          <p:cNvPr id="6" name="Θέση υποσέλιδου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7788081-BB04-6C41-9B7C-F1EC2B65D650}" type="slidenum">
              <a:rPr lang="el-GR" smtClean="0"/>
              <a:t>‹#›</a:t>
            </a:fld>
            <a:endParaRPr lang="el-GR"/>
          </a:p>
        </p:txBody>
      </p:sp>
    </p:spTree>
    <p:extLst>
      <p:ext uri="{BB962C8B-B14F-4D97-AF65-F5344CB8AC3E}">
        <p14:creationId xmlns:p14="http://schemas.microsoft.com/office/powerpoint/2010/main" val="217198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4/6/20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4/6/20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4/6/20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4/6/20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4/6/20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vaskotoulas@gmail.com"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pekesthess.sites.sch.gr/index.php/school-work/geniko-ekpaideftiko-yliko/89-diapolitismiki-ekpaidefsi" TargetMode="External"/><Relationship Id="rId2" Type="http://schemas.openxmlformats.org/officeDocument/2006/relationships/hyperlink" Target="http://www.xanthi.ilsp.gr/filo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pekesthess.sites.sch.gr/" TargetMode="External"/><Relationship Id="rId2" Type="http://schemas.openxmlformats.org/officeDocument/2006/relationships/hyperlink" Target="mailto:pekes@thess.pde.sch.gr"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AD9B056-1845-C443-8799-479C84B4EEB1}"/>
              </a:ext>
            </a:extLst>
          </p:cNvPr>
          <p:cNvPicPr>
            <a:picLocks noChangeAspect="1"/>
          </p:cNvPicPr>
          <p:nvPr/>
        </p:nvPicPr>
        <p:blipFill>
          <a:blip r:embed="rId2">
            <a:alphaModFix/>
          </a:blip>
          <a:stretch>
            <a:fillRect/>
          </a:stretch>
        </p:blipFill>
        <p:spPr>
          <a:xfrm>
            <a:off x="7793567" y="167380"/>
            <a:ext cx="690033" cy="674699"/>
          </a:xfrm>
          <a:prstGeom prst="rect">
            <a:avLst/>
          </a:prstGeom>
        </p:spPr>
      </p:pic>
      <p:sp>
        <p:nvSpPr>
          <p:cNvPr id="2" name="Title 1">
            <a:extLst>
              <a:ext uri="{FF2B5EF4-FFF2-40B4-BE49-F238E27FC236}">
                <a16:creationId xmlns:a16="http://schemas.microsoft.com/office/drawing/2014/main" id="{6D5E862A-18EC-9D42-B2AB-7A8F32CA5FAA}"/>
              </a:ext>
            </a:extLst>
          </p:cNvPr>
          <p:cNvSpPr>
            <a:spLocks noGrp="1"/>
          </p:cNvSpPr>
          <p:nvPr>
            <p:ph type="ctrTitle"/>
          </p:nvPr>
        </p:nvSpPr>
        <p:spPr>
          <a:xfrm>
            <a:off x="1968500" y="2067708"/>
            <a:ext cx="8361229" cy="1783464"/>
          </a:xfrm>
        </p:spPr>
        <p:txBody>
          <a:bodyPr/>
          <a:lstStyle/>
          <a:p>
            <a:r>
              <a:rPr lang="el-GR" sz="3600" b="1" cap="none" dirty="0"/>
              <a:t>ΕΞ ΑΠΟΣΤΑΣΕΩΣ ΕΚΠΑΙΔΕΥΣΗ ΜΑΘΗΤΩΝ/ΜΑΘΗΤΡΙΩΝ ΕΥΑΛΩΤΩΝ ΚΟΙΝΩΝΙΚΩΝ ΟΜΑΔΩΝ</a:t>
            </a:r>
            <a:endParaRPr lang="el-GR" sz="3600" cap="none" dirty="0">
              <a:effectLst/>
            </a:endParaRPr>
          </a:p>
        </p:txBody>
      </p:sp>
      <p:sp>
        <p:nvSpPr>
          <p:cNvPr id="12" name="TextBox 11">
            <a:extLst>
              <a:ext uri="{FF2B5EF4-FFF2-40B4-BE49-F238E27FC236}">
                <a16:creationId xmlns:a16="http://schemas.microsoft.com/office/drawing/2014/main" id="{DFD621AE-F106-774F-9B50-8CE93A4A8D47}"/>
              </a:ext>
            </a:extLst>
          </p:cNvPr>
          <p:cNvSpPr txBox="1"/>
          <p:nvPr/>
        </p:nvSpPr>
        <p:spPr>
          <a:xfrm>
            <a:off x="5018271" y="877619"/>
            <a:ext cx="6564130" cy="646331"/>
          </a:xfrm>
          <a:prstGeom prst="rect">
            <a:avLst/>
          </a:prstGeom>
          <a:noFill/>
        </p:spPr>
        <p:txBody>
          <a:bodyPr wrap="square" rtlCol="0">
            <a:spAutoFit/>
          </a:bodyPr>
          <a:lstStyle/>
          <a:p>
            <a:pPr algn="ctr"/>
            <a:r>
              <a:rPr lang="el-GR" dirty="0"/>
              <a:t>Περιφερειακή Διεύθυνση Π/</a:t>
            </a:r>
            <a:r>
              <a:rPr lang="el-GR" dirty="0" err="1"/>
              <a:t>θμιας</a:t>
            </a:r>
            <a:r>
              <a:rPr lang="el-GR" dirty="0"/>
              <a:t> &amp; Δ/</a:t>
            </a:r>
            <a:r>
              <a:rPr lang="el-GR" dirty="0" err="1"/>
              <a:t>θμιας</a:t>
            </a:r>
            <a:r>
              <a:rPr lang="el-GR" dirty="0"/>
              <a:t> </a:t>
            </a:r>
            <a:r>
              <a:rPr lang="el-GR" dirty="0" err="1"/>
              <a:t>Εκπ</a:t>
            </a:r>
            <a:r>
              <a:rPr lang="el-GR" dirty="0"/>
              <a:t>/</a:t>
            </a:r>
            <a:r>
              <a:rPr lang="el-GR" dirty="0" err="1"/>
              <a:t>σης</a:t>
            </a:r>
            <a:r>
              <a:rPr lang="el-GR" dirty="0"/>
              <a:t> Θεσσαλίας</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l-GR" dirty="0"/>
              <a:t>Περιφερειακό Κέντρο Εκπαιδευτικού Σχεδιασμού (ΠΕ.Κ.Ε.Σ.) </a:t>
            </a:r>
          </a:p>
        </p:txBody>
      </p:sp>
      <p:sp>
        <p:nvSpPr>
          <p:cNvPr id="4" name="TextBox 3">
            <a:extLst>
              <a:ext uri="{FF2B5EF4-FFF2-40B4-BE49-F238E27FC236}">
                <a16:creationId xmlns:a16="http://schemas.microsoft.com/office/drawing/2014/main" id="{9C4C0616-8E6B-EB4D-A8E0-749096BAD00A}"/>
              </a:ext>
            </a:extLst>
          </p:cNvPr>
          <p:cNvSpPr txBox="1"/>
          <p:nvPr/>
        </p:nvSpPr>
        <p:spPr>
          <a:xfrm>
            <a:off x="1246606" y="4868779"/>
            <a:ext cx="2964448" cy="1200329"/>
          </a:xfrm>
          <a:prstGeom prst="rect">
            <a:avLst/>
          </a:prstGeom>
          <a:noFill/>
        </p:spPr>
        <p:txBody>
          <a:bodyPr wrap="square" rtlCol="0">
            <a:spAutoFit/>
          </a:bodyPr>
          <a:lstStyle/>
          <a:p>
            <a:r>
              <a:rPr lang="el-GR" dirty="0"/>
              <a:t>Βασίλειος Κωτούλας</a:t>
            </a:r>
          </a:p>
          <a:p>
            <a:r>
              <a:rPr lang="el-GR" dirty="0"/>
              <a:t>Οργανωτικός Συντονιστής </a:t>
            </a:r>
          </a:p>
          <a:p>
            <a:r>
              <a:rPr lang="el-GR" dirty="0"/>
              <a:t>ΠΕ.Κ.Ε.Σ. Θεσσαλίας</a:t>
            </a:r>
          </a:p>
          <a:p>
            <a:r>
              <a:rPr lang="en-US" dirty="0">
                <a:hlinkClick r:id="rId3"/>
              </a:rPr>
              <a:t>vaskotoulas@gmail.com</a:t>
            </a:r>
            <a:r>
              <a:rPr lang="en-US" dirty="0"/>
              <a:t> </a:t>
            </a:r>
            <a:endParaRPr lang="el-GR" dirty="0"/>
          </a:p>
        </p:txBody>
      </p:sp>
    </p:spTree>
    <p:extLst>
      <p:ext uri="{BB962C8B-B14F-4D97-AF65-F5344CB8AC3E}">
        <p14:creationId xmlns:p14="http://schemas.microsoft.com/office/powerpoint/2010/main" val="211603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FF1EDD9-8E62-6946-B3F9-49ADF63F0852}"/>
              </a:ext>
            </a:extLst>
          </p:cNvPr>
          <p:cNvSpPr>
            <a:spLocks noGrp="1"/>
          </p:cNvSpPr>
          <p:nvPr>
            <p:ph type="title"/>
          </p:nvPr>
        </p:nvSpPr>
        <p:spPr/>
        <p:txBody>
          <a:bodyPr/>
          <a:lstStyle/>
          <a:p>
            <a:r>
              <a:rPr lang="el-GR" cap="none" dirty="0"/>
              <a:t>Προγραμματισμός ενεργειών</a:t>
            </a:r>
          </a:p>
        </p:txBody>
      </p:sp>
      <p:sp>
        <p:nvSpPr>
          <p:cNvPr id="5" name="Θέση κειμένου 4">
            <a:extLst>
              <a:ext uri="{FF2B5EF4-FFF2-40B4-BE49-F238E27FC236}">
                <a16:creationId xmlns:a16="http://schemas.microsoft.com/office/drawing/2014/main" id="{FD18F504-CA59-2342-A752-3C3CBD524112}"/>
              </a:ext>
            </a:extLst>
          </p:cNvPr>
          <p:cNvSpPr>
            <a:spLocks noGrp="1"/>
          </p:cNvSpPr>
          <p:nvPr>
            <p:ph type="body" idx="1"/>
          </p:nvPr>
        </p:nvSpPr>
        <p:spPr/>
        <p:txBody>
          <a:bodyPr/>
          <a:lstStyle/>
          <a:p>
            <a:r>
              <a:rPr lang="el-GR" dirty="0" err="1"/>
              <a:t>Λιοναράκης</a:t>
            </a:r>
            <a:r>
              <a:rPr lang="el-GR" dirty="0"/>
              <a:t>, Αντώνης (03/04/2020): </a:t>
            </a:r>
          </a:p>
          <a:p>
            <a:r>
              <a:rPr lang="el-GR" dirty="0"/>
              <a:t>«Αγάπη – τρυφερότητα – χιούμορ - ασφάλεια»</a:t>
            </a:r>
          </a:p>
        </p:txBody>
      </p:sp>
    </p:spTree>
    <p:extLst>
      <p:ext uri="{BB962C8B-B14F-4D97-AF65-F5344CB8AC3E}">
        <p14:creationId xmlns:p14="http://schemas.microsoft.com/office/powerpoint/2010/main" val="311417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1DAA01-FA91-F543-8775-85C7A92FBF94}"/>
              </a:ext>
            </a:extLst>
          </p:cNvPr>
          <p:cNvSpPr>
            <a:spLocks noGrp="1"/>
          </p:cNvSpPr>
          <p:nvPr>
            <p:ph type="title"/>
          </p:nvPr>
        </p:nvSpPr>
        <p:spPr/>
        <p:txBody>
          <a:bodyPr/>
          <a:lstStyle/>
          <a:p>
            <a:r>
              <a:rPr lang="el-GR" dirty="0"/>
              <a:t>Πρόταση Προγραμματισμού ενεργειών – γενική οργάνωση</a:t>
            </a:r>
          </a:p>
        </p:txBody>
      </p:sp>
      <p:sp>
        <p:nvSpPr>
          <p:cNvPr id="3" name="Θέση περιεχομένου 2">
            <a:extLst>
              <a:ext uri="{FF2B5EF4-FFF2-40B4-BE49-F238E27FC236}">
                <a16:creationId xmlns:a16="http://schemas.microsoft.com/office/drawing/2014/main" id="{80322DB9-7673-2A47-A264-79180F23B754}"/>
              </a:ext>
            </a:extLst>
          </p:cNvPr>
          <p:cNvSpPr>
            <a:spLocks noGrp="1"/>
          </p:cNvSpPr>
          <p:nvPr>
            <p:ph idx="1"/>
          </p:nvPr>
        </p:nvSpPr>
        <p:spPr/>
        <p:txBody>
          <a:bodyPr>
            <a:normAutofit fontScale="92500" lnSpcReduction="20000"/>
          </a:bodyPr>
          <a:lstStyle/>
          <a:p>
            <a:r>
              <a:rPr lang="el-GR" dirty="0"/>
              <a:t>Η πρόταση του ΠΕ.Κ.Ε.Σ. είναι ένα μεικτό μοντέλο σύγχρονης &amp; ασύγχρονης </a:t>
            </a:r>
            <a:r>
              <a:rPr lang="el-GR" dirty="0" err="1"/>
              <a:t>τηλεκπαίδευσης</a:t>
            </a:r>
            <a:r>
              <a:rPr lang="el-GR" dirty="0"/>
              <a:t>: Σύγχρονη – Ασύγχρονη – Σύγχρονη </a:t>
            </a:r>
          </a:p>
          <a:p>
            <a:r>
              <a:rPr lang="el-GR" dirty="0"/>
              <a:t>Στην πρώτη σύγχρονη </a:t>
            </a:r>
            <a:r>
              <a:rPr lang="el-GR" dirty="0" err="1"/>
              <a:t>τηλεκπαίδευση</a:t>
            </a:r>
            <a:r>
              <a:rPr lang="el-GR" dirty="0"/>
              <a:t> ο/η εκπαιδευτικός ανακοινώνει το θέμα της εβδομάδας και θυμίζει στα παιδιά όσα έχουν διδαχθεί πάνω σε αυτό. Περιγράφει τις εργασίες που θα αναρτηθούν και τι πρέπει να κάνουν τα παιδιά (</a:t>
            </a:r>
            <a:r>
              <a:rPr lang="el-GR" b="1" i="1" dirty="0" err="1"/>
              <a:t>Ενδ</a:t>
            </a:r>
            <a:r>
              <a:rPr lang="el-GR" b="1" i="1" dirty="0"/>
              <a:t>. αυτή θα μπορούσε να γίνει ημέρα Δευτέρα</a:t>
            </a:r>
            <a:r>
              <a:rPr lang="el-GR" dirty="0"/>
              <a:t>).</a:t>
            </a:r>
          </a:p>
          <a:p>
            <a:r>
              <a:rPr lang="el-GR" dirty="0"/>
              <a:t>Στην </a:t>
            </a:r>
            <a:r>
              <a:rPr lang="en-US" dirty="0"/>
              <a:t>e-class </a:t>
            </a:r>
            <a:r>
              <a:rPr lang="el-GR" dirty="0"/>
              <a:t>αναρτώνται οι εργασίες και τα παιδιά ενημερώνονται για τον χρόνο που τους δίνεται για να τις ολοκληρώσουν.</a:t>
            </a:r>
          </a:p>
          <a:p>
            <a:r>
              <a:rPr lang="el-GR" dirty="0"/>
              <a:t>Ορίζεται ενδιάμεση επικοινωνία για την περίπτωση που υπάρχουν απορίες για την αντιμετώπισή τους (</a:t>
            </a:r>
            <a:r>
              <a:rPr lang="el-GR" b="1" i="1" dirty="0" err="1"/>
              <a:t>Ενδ</a:t>
            </a:r>
            <a:r>
              <a:rPr lang="el-GR" b="1" i="1" dirty="0"/>
              <a:t>. αυτή θα μπορούσε να γίνει ημέρα Τετάρτη</a:t>
            </a:r>
            <a:r>
              <a:rPr lang="el-GR" dirty="0"/>
              <a:t>).</a:t>
            </a:r>
          </a:p>
          <a:p>
            <a:r>
              <a:rPr lang="el-GR" dirty="0"/>
              <a:t>Στη δεύτερη σύγχρονη </a:t>
            </a:r>
            <a:r>
              <a:rPr lang="el-GR" dirty="0" err="1"/>
              <a:t>τηλεκπαίδευση</a:t>
            </a:r>
            <a:r>
              <a:rPr lang="el-GR" dirty="0"/>
              <a:t> ο/η εκπαιδευτικός δίνει ανατροφοδότηση πάνω στην εργασία (</a:t>
            </a:r>
            <a:r>
              <a:rPr lang="el-GR" b="1" i="1" dirty="0" err="1"/>
              <a:t>Ενδ</a:t>
            </a:r>
            <a:r>
              <a:rPr lang="el-GR" b="1" i="1" dirty="0"/>
              <a:t>. αυτή θα μπορούσε να γίνει ημέρα Παρασκευή</a:t>
            </a:r>
            <a:r>
              <a:rPr lang="el-GR" dirty="0"/>
              <a:t>).</a:t>
            </a:r>
          </a:p>
          <a:p>
            <a:endParaRPr lang="el-GR" dirty="0"/>
          </a:p>
        </p:txBody>
      </p:sp>
    </p:spTree>
    <p:extLst>
      <p:ext uri="{BB962C8B-B14F-4D97-AF65-F5344CB8AC3E}">
        <p14:creationId xmlns:p14="http://schemas.microsoft.com/office/powerpoint/2010/main" val="25017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7EE9BE-BC79-8841-A24D-C70E9DA98047}"/>
              </a:ext>
            </a:extLst>
          </p:cNvPr>
          <p:cNvSpPr>
            <a:spLocks noGrp="1"/>
          </p:cNvSpPr>
          <p:nvPr>
            <p:ph type="title"/>
          </p:nvPr>
        </p:nvSpPr>
        <p:spPr/>
        <p:txBody>
          <a:bodyPr/>
          <a:lstStyle/>
          <a:p>
            <a:r>
              <a:rPr lang="el-GR" dirty="0"/>
              <a:t>Τι μπορεί να αναρτηθεί σε μια </a:t>
            </a:r>
            <a:r>
              <a:rPr lang="el-GR" dirty="0" err="1"/>
              <a:t>ηλεκτρονικ</a:t>
            </a:r>
            <a:r>
              <a:rPr lang="en-US" dirty="0" err="1"/>
              <a:t>ή</a:t>
            </a:r>
            <a:r>
              <a:rPr lang="el-GR" dirty="0"/>
              <a:t> τάξη;</a:t>
            </a:r>
          </a:p>
        </p:txBody>
      </p:sp>
      <p:sp>
        <p:nvSpPr>
          <p:cNvPr id="3" name="Θέση περιεχομένου 2">
            <a:extLst>
              <a:ext uri="{FF2B5EF4-FFF2-40B4-BE49-F238E27FC236}">
                <a16:creationId xmlns:a16="http://schemas.microsoft.com/office/drawing/2014/main" id="{D675E9FC-2EF2-5242-86D0-AF56D271563C}"/>
              </a:ext>
            </a:extLst>
          </p:cNvPr>
          <p:cNvSpPr>
            <a:spLocks noGrp="1"/>
          </p:cNvSpPr>
          <p:nvPr>
            <p:ph idx="1"/>
          </p:nvPr>
        </p:nvSpPr>
        <p:spPr/>
        <p:txBody>
          <a:bodyPr>
            <a:normAutofit fontScale="77500" lnSpcReduction="20000"/>
          </a:bodyPr>
          <a:lstStyle/>
          <a:p>
            <a:r>
              <a:rPr lang="el-GR" dirty="0"/>
              <a:t>Η απόφαση είναι καθαρά δική σας και φυσικά εξαρτάται απόλυτα από τις δυνατότητες των μαθητών/τριών σας καθώς και από ό,τι έχετε διδάξει.</a:t>
            </a:r>
          </a:p>
          <a:p>
            <a:r>
              <a:rPr lang="el-GR" dirty="0"/>
              <a:t>Μαθησιακές ενέργειες σε αλληλουχία που να οδηγούν στην ολοκλήρωση έργου – </a:t>
            </a:r>
            <a:r>
              <a:rPr lang="en-US" dirty="0" err="1"/>
              <a:t>webquest</a:t>
            </a:r>
            <a:r>
              <a:rPr lang="el-GR" dirty="0"/>
              <a:t> ή ηλεκτρονικό σχέδιο εργασίας.</a:t>
            </a:r>
          </a:p>
          <a:p>
            <a:pPr lvl="1"/>
            <a:r>
              <a:rPr lang="el-GR" dirty="0"/>
              <a:t>Κείμενα που προτείνετε να διαβαστούν (πρέπει να αναρτήστε το ίδιο το κείμενο)</a:t>
            </a:r>
          </a:p>
          <a:p>
            <a:pPr lvl="1"/>
            <a:r>
              <a:rPr lang="el-GR" dirty="0"/>
              <a:t>Επίσκεψη σε συγκεκριμένες ιστοσελίδες (δίνετε τις διευθύνσεις και ορίζετε τις ενέργειες που θα αναπτυχθούν κατά την επίσκεψη)</a:t>
            </a:r>
          </a:p>
          <a:p>
            <a:pPr lvl="1"/>
            <a:r>
              <a:rPr lang="el-GR" dirty="0" err="1"/>
              <a:t>Πολυμεσικό</a:t>
            </a:r>
            <a:r>
              <a:rPr lang="el-GR" dirty="0"/>
              <a:t> υλικό (βίντεο που είναι αναρτημένα στο </a:t>
            </a:r>
            <a:r>
              <a:rPr lang="en-US" dirty="0" err="1"/>
              <a:t>youtube</a:t>
            </a:r>
            <a:r>
              <a:rPr lang="en-US" dirty="0"/>
              <a:t> </a:t>
            </a:r>
            <a:r>
              <a:rPr lang="el-GR" dirty="0"/>
              <a:t>και επίσης ορίζετε τις ενέργειες που πρέπει να αναπτυχθούν)</a:t>
            </a:r>
          </a:p>
          <a:p>
            <a:r>
              <a:rPr lang="el-GR" dirty="0"/>
              <a:t>Δημιουργικές ενέργειες έξω από τον η/υ, όπως η ανάγνωση ενός βιβλίου, η δημιουργική μαγειρική, το ξεφύλλισμα άλμπουμ φωτογραφιών, η δημιουργία καλλιτεχνιών κτλ.</a:t>
            </a:r>
          </a:p>
          <a:p>
            <a:pPr lvl="1"/>
            <a:r>
              <a:rPr lang="el-GR" dirty="0"/>
              <a:t>Προτάσεις προς τους γονείς για ενέργειες που μπορούν να αναπτύξουν με τα παιδιά τους – στη μαγνητοσκόπηση του σεμιναρίου προς τις/τους νηπιαγωγούς θα ακούσετε πολλές δημιουργικές προτάσεις (μπορείτε να τις δείτε και στις παρουσιάσεις που έχουν αναρτηθεί στις ιστοσελίδες ΠΕ.Κ.Ε.Σ. και Π.Δ.Ε. Θεσσαλίας.</a:t>
            </a:r>
          </a:p>
        </p:txBody>
      </p:sp>
    </p:spTree>
    <p:extLst>
      <p:ext uri="{BB962C8B-B14F-4D97-AF65-F5344CB8AC3E}">
        <p14:creationId xmlns:p14="http://schemas.microsoft.com/office/powerpoint/2010/main" val="181028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1DAA01-FA91-F543-8775-85C7A92FBF94}"/>
              </a:ext>
            </a:extLst>
          </p:cNvPr>
          <p:cNvSpPr>
            <a:spLocks noGrp="1"/>
          </p:cNvSpPr>
          <p:nvPr>
            <p:ph type="title"/>
          </p:nvPr>
        </p:nvSpPr>
        <p:spPr/>
        <p:txBody>
          <a:bodyPr/>
          <a:lstStyle/>
          <a:p>
            <a:r>
              <a:rPr lang="el-GR" dirty="0"/>
              <a:t>Προγραμματισμός ενεργειών – πιο ειδικά</a:t>
            </a:r>
          </a:p>
        </p:txBody>
      </p:sp>
      <p:sp>
        <p:nvSpPr>
          <p:cNvPr id="3" name="Θέση περιεχομένου 2">
            <a:extLst>
              <a:ext uri="{FF2B5EF4-FFF2-40B4-BE49-F238E27FC236}">
                <a16:creationId xmlns:a16="http://schemas.microsoft.com/office/drawing/2014/main" id="{80322DB9-7673-2A47-A264-79180F23B754}"/>
              </a:ext>
            </a:extLst>
          </p:cNvPr>
          <p:cNvSpPr>
            <a:spLocks noGrp="1"/>
          </p:cNvSpPr>
          <p:nvPr>
            <p:ph idx="1"/>
          </p:nvPr>
        </p:nvSpPr>
        <p:spPr/>
        <p:txBody>
          <a:bodyPr>
            <a:normAutofit/>
          </a:bodyPr>
          <a:lstStyle/>
          <a:p>
            <a:r>
              <a:rPr lang="el-GR" dirty="0"/>
              <a:t>Το έργο που προτείνεται για να ολοκληρωθεί στη διάρκεια μιας εβδομάδας, πρέπει να </a:t>
            </a:r>
            <a:r>
              <a:rPr lang="el-GR" dirty="0" err="1"/>
              <a:t>μοιραστε</a:t>
            </a:r>
            <a:r>
              <a:rPr lang="en-US" dirty="0" err="1"/>
              <a:t>ί</a:t>
            </a:r>
            <a:r>
              <a:rPr lang="el-GR" dirty="0"/>
              <a:t> στις ημέρες της εβδομάδας.</a:t>
            </a:r>
          </a:p>
          <a:p>
            <a:r>
              <a:rPr lang="el-GR" dirty="0"/>
              <a:t>Προτείνουμε κάθε εβδομάδα να οργανώνεται η εξ αποστάσεως εκπαίδευση σε δύο ενότητες, μία που να εστιάζει στις δεξιότητες επικοινωνίας και μία σε πιο σύνθετα γνωστικά έργα.</a:t>
            </a:r>
          </a:p>
          <a:p>
            <a:endParaRPr lang="el-GR" dirty="0"/>
          </a:p>
        </p:txBody>
      </p:sp>
    </p:spTree>
    <p:extLst>
      <p:ext uri="{BB962C8B-B14F-4D97-AF65-F5344CB8AC3E}">
        <p14:creationId xmlns:p14="http://schemas.microsoft.com/office/powerpoint/2010/main" val="414403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1DAA01-FA91-F543-8775-85C7A92FBF94}"/>
              </a:ext>
            </a:extLst>
          </p:cNvPr>
          <p:cNvSpPr>
            <a:spLocks noGrp="1"/>
          </p:cNvSpPr>
          <p:nvPr>
            <p:ph type="title"/>
          </p:nvPr>
        </p:nvSpPr>
        <p:spPr/>
        <p:txBody>
          <a:bodyPr/>
          <a:lstStyle/>
          <a:p>
            <a:r>
              <a:rPr lang="el-GR" dirty="0"/>
              <a:t>Προγραμματισμός ενεργειών – και πιο ειδικά</a:t>
            </a:r>
          </a:p>
        </p:txBody>
      </p:sp>
      <p:sp>
        <p:nvSpPr>
          <p:cNvPr id="3" name="Θέση περιεχομένου 2">
            <a:extLst>
              <a:ext uri="{FF2B5EF4-FFF2-40B4-BE49-F238E27FC236}">
                <a16:creationId xmlns:a16="http://schemas.microsoft.com/office/drawing/2014/main" id="{80322DB9-7673-2A47-A264-79180F23B754}"/>
              </a:ext>
            </a:extLst>
          </p:cNvPr>
          <p:cNvSpPr>
            <a:spLocks noGrp="1"/>
          </p:cNvSpPr>
          <p:nvPr>
            <p:ph idx="1"/>
          </p:nvPr>
        </p:nvSpPr>
        <p:spPr/>
        <p:txBody>
          <a:bodyPr>
            <a:normAutofit fontScale="92500" lnSpcReduction="20000"/>
          </a:bodyPr>
          <a:lstStyle/>
          <a:p>
            <a:r>
              <a:rPr lang="el-GR" dirty="0"/>
              <a:t>Η οργάνωση των δραστηριοτήτων στην εξ αποστάσεως γίνεται με τέτοιον τρόπο ώστε ο/η μαθητής/μαθήτρια να κατευθυνθεί στην ανακάλυψη της πληροφορίας.</a:t>
            </a:r>
          </a:p>
          <a:p>
            <a:r>
              <a:rPr lang="el-GR" dirty="0"/>
              <a:t>Βοηθούμε, υποστηρίζουμε, κατευθύνουμε τους/τις μαθητές/μαθήτριές μας να αποκτήσουν δεξιότητες… </a:t>
            </a:r>
          </a:p>
          <a:p>
            <a:pPr lvl="1"/>
            <a:r>
              <a:rPr lang="el-GR" dirty="0"/>
              <a:t>Διαχείρισης χρόνου (πρέπει να διαχειριστούν τις δραστηριότητες που προτείνουμε σε συγκεκριμένο χρόνο)</a:t>
            </a:r>
          </a:p>
          <a:p>
            <a:pPr lvl="1"/>
            <a:r>
              <a:rPr lang="el-GR" dirty="0"/>
              <a:t>Μελέτης που οδηγεί στην απάντηση ενός ερωτήματος (το ερώτημα τίθεται στην έναρξη της εβδομάδας μελέτης και οι δραστηριότητες κατευθύνουν στην απάντησή του – οι ενέργειες μπορεί να περιλαμβάνουν α) μελέτη κειμένων, β) επίσκεψη σε ιστοσελίδες και καταγραφή πληροφοριών, γ) παρακολούθηση βίντεο, δ) δημιουργία διαγραμμάτων και, ε) διατύπωση άποψης)  </a:t>
            </a:r>
          </a:p>
          <a:p>
            <a:pPr lvl="1"/>
            <a:r>
              <a:rPr lang="el-GR" dirty="0"/>
              <a:t>Μαθαίνουν πώς να μαθαίνουν (διδασκαλία στρατηγικών) – (οι στρατηγικές διδάσκονται σε συνθήκες σύγχρονης και εξασκούνται σε συνθήκες ασύγχρονης </a:t>
            </a:r>
            <a:r>
              <a:rPr lang="el-GR" dirty="0" err="1"/>
              <a:t>τηλεκπαίδευσης</a:t>
            </a:r>
            <a:r>
              <a:rPr lang="el-GR" dirty="0"/>
              <a:t>)</a:t>
            </a:r>
          </a:p>
        </p:txBody>
      </p:sp>
    </p:spTree>
    <p:extLst>
      <p:ext uri="{BB962C8B-B14F-4D97-AF65-F5344CB8AC3E}">
        <p14:creationId xmlns:p14="http://schemas.microsoft.com/office/powerpoint/2010/main" val="440435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13266"/>
            <a:ext cx="9601200" cy="1485900"/>
          </a:xfrm>
        </p:spPr>
        <p:txBody>
          <a:bodyPr>
            <a:normAutofit fontScale="90000"/>
          </a:bodyPr>
          <a:lstStyle/>
          <a:p>
            <a:r>
              <a:rPr lang="el-GR" dirty="0" err="1"/>
              <a:t>Μπορε</a:t>
            </a:r>
            <a:r>
              <a:rPr lang="en-US" dirty="0" err="1"/>
              <a:t>ί</a:t>
            </a:r>
            <a:r>
              <a:rPr lang="el-GR" dirty="0"/>
              <a:t> να αναπτυχθεί διδασκαλία εξ αποστάσεως για τη διδασκαλία της δεύτερης γλώσσας;</a:t>
            </a:r>
            <a:endParaRPr lang="en-US" dirty="0"/>
          </a:p>
        </p:txBody>
      </p:sp>
      <p:sp>
        <p:nvSpPr>
          <p:cNvPr id="3" name="Content Placeholder 2"/>
          <p:cNvSpPr>
            <a:spLocks noGrp="1"/>
          </p:cNvSpPr>
          <p:nvPr>
            <p:ph sz="quarter" idx="1"/>
          </p:nvPr>
        </p:nvSpPr>
        <p:spPr/>
        <p:txBody>
          <a:bodyPr>
            <a:normAutofit/>
          </a:bodyPr>
          <a:lstStyle/>
          <a:p>
            <a:r>
              <a:rPr lang="en-US" dirty="0">
                <a:hlinkClick r:id="rId2"/>
              </a:rPr>
              <a:t>http://www.xanthi.ilsp.gr/filog/</a:t>
            </a:r>
            <a:r>
              <a:rPr lang="en-US" dirty="0"/>
              <a:t> - </a:t>
            </a:r>
            <a:r>
              <a:rPr lang="el-GR" dirty="0" err="1"/>
              <a:t>Φιλογλωσσία</a:t>
            </a:r>
            <a:r>
              <a:rPr lang="el-GR" dirty="0"/>
              <a:t>: Σειρά μαθημάτων που εστιάζουν στη διαπροσωπική επικοινωνία. Απαιτούν γνώση αγγλικής γλώσσας. Περιλαμβάνουν και δραστηριότητες για τη διδασκαλία βασικών στοιχείων της </a:t>
            </a:r>
            <a:r>
              <a:rPr lang="el-GR" dirty="0" err="1"/>
              <a:t>μορφοσύνταξης</a:t>
            </a:r>
            <a:r>
              <a:rPr lang="el-GR" dirty="0"/>
              <a:t> της ελληνικής γλώσσας.</a:t>
            </a:r>
            <a:endParaRPr lang="en-US" dirty="0"/>
          </a:p>
          <a:p>
            <a:r>
              <a:rPr lang="en-US" dirty="0">
                <a:hlinkClick r:id="rId3"/>
              </a:rPr>
              <a:t>http://pekesthess.sites.sch.gr/index.php/school-work/geniko-ekpaideftiko-yliko/89-diapolitismiki-ekpaidefsi</a:t>
            </a:r>
            <a:r>
              <a:rPr lang="el-GR" dirty="0"/>
              <a:t> - Καταγραφή των ιστοσελίδων που το υλικό τους μπορεί να σας βοηθήσει στην δημιουργία των μαθημάτων σας. </a:t>
            </a:r>
          </a:p>
        </p:txBody>
      </p:sp>
    </p:spTree>
    <p:extLst>
      <p:ext uri="{BB962C8B-B14F-4D97-AF65-F5344CB8AC3E}">
        <p14:creationId xmlns:p14="http://schemas.microsoft.com/office/powerpoint/2010/main" val="2863339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061" y="1301360"/>
            <a:ext cx="10792046" cy="2852737"/>
          </a:xfrm>
        </p:spPr>
        <p:txBody>
          <a:bodyPr>
            <a:normAutofit/>
          </a:bodyPr>
          <a:lstStyle/>
          <a:p>
            <a:r>
              <a:rPr lang="en-US" sz="4000" b="1" cap="none" dirty="0"/>
              <a:t>e</a:t>
            </a:r>
            <a:r>
              <a:rPr lang="en-GB" sz="4000" b="1" cap="none" dirty="0"/>
              <a:t>-</a:t>
            </a:r>
            <a:r>
              <a:rPr lang="en-US" sz="4000" b="1" cap="none" dirty="0"/>
              <a:t>mail</a:t>
            </a:r>
            <a:r>
              <a:rPr lang="en-GB" sz="4000" b="1" cap="none" dirty="0"/>
              <a:t>: </a:t>
            </a:r>
            <a:r>
              <a:rPr lang="en-US" sz="4000" b="1" u="sng" cap="none" dirty="0">
                <a:hlinkClick r:id="rId2"/>
              </a:rPr>
              <a:t>pekes</a:t>
            </a:r>
            <a:r>
              <a:rPr lang="en-GB" sz="4000" b="1" u="sng" cap="none" dirty="0">
                <a:hlinkClick r:id="rId2"/>
              </a:rPr>
              <a:t>@</a:t>
            </a:r>
            <a:r>
              <a:rPr lang="en-US" sz="4000" b="1" u="sng" cap="none" dirty="0">
                <a:hlinkClick r:id="rId2"/>
              </a:rPr>
              <a:t>thess</a:t>
            </a:r>
            <a:r>
              <a:rPr lang="en-GB" sz="4000" b="1" u="sng" cap="none" dirty="0">
                <a:hlinkClick r:id="rId2"/>
              </a:rPr>
              <a:t>.</a:t>
            </a:r>
            <a:r>
              <a:rPr lang="en-US" sz="4000" b="1" u="sng" cap="none" dirty="0">
                <a:hlinkClick r:id="rId2"/>
              </a:rPr>
              <a:t>pde</a:t>
            </a:r>
            <a:r>
              <a:rPr lang="en-GB" sz="4000" b="1" u="sng" cap="none" dirty="0">
                <a:hlinkClick r:id="rId2"/>
              </a:rPr>
              <a:t>.</a:t>
            </a:r>
            <a:r>
              <a:rPr lang="en-US" sz="4000" b="1" u="sng" cap="none" dirty="0">
                <a:hlinkClick r:id="rId2"/>
              </a:rPr>
              <a:t>sch</a:t>
            </a:r>
            <a:r>
              <a:rPr lang="en-GB" sz="4000" b="1" u="sng" cap="none" dirty="0">
                <a:hlinkClick r:id="rId2"/>
              </a:rPr>
              <a:t>.</a:t>
            </a:r>
            <a:r>
              <a:rPr lang="en-US" sz="4000" b="1" u="sng" cap="none" dirty="0">
                <a:hlinkClick r:id="rId2"/>
              </a:rPr>
              <a:t>gr</a:t>
            </a:r>
            <a:r>
              <a:rPr lang="en-GB" sz="4000" b="1" cap="none" dirty="0"/>
              <a:t>  </a:t>
            </a:r>
            <a:br>
              <a:rPr lang="el-GR" sz="4000" b="1" cap="none" dirty="0"/>
            </a:br>
            <a:r>
              <a:rPr lang="el-GR" sz="4000" cap="none" dirty="0"/>
              <a:t>Δικτυακός τόπος: </a:t>
            </a:r>
            <a:r>
              <a:rPr lang="el-GR" sz="4000" u="sng" cap="none" dirty="0">
                <a:hlinkClick r:id="rId3"/>
              </a:rPr>
              <a:t>http://pekesthess.sites.sch.gr</a:t>
            </a:r>
            <a:r>
              <a:rPr lang="el-GR" sz="4000" cap="none" dirty="0"/>
              <a:t> </a:t>
            </a:r>
            <a:endParaRPr lang="en-US" sz="4000" cap="none" dirty="0"/>
          </a:p>
        </p:txBody>
      </p:sp>
    </p:spTree>
    <p:extLst>
      <p:ext uri="{BB962C8B-B14F-4D97-AF65-F5344CB8AC3E}">
        <p14:creationId xmlns:p14="http://schemas.microsoft.com/office/powerpoint/2010/main" val="1133681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2AE4-45DC-9B45-A93A-74C3F0EB8045}"/>
              </a:ext>
            </a:extLst>
          </p:cNvPr>
          <p:cNvSpPr>
            <a:spLocks noGrp="1"/>
          </p:cNvSpPr>
          <p:nvPr>
            <p:ph type="title"/>
          </p:nvPr>
        </p:nvSpPr>
        <p:spPr/>
        <p:txBody>
          <a:bodyPr>
            <a:normAutofit/>
          </a:bodyPr>
          <a:lstStyle/>
          <a:p>
            <a:r>
              <a:rPr lang="el-GR" dirty="0"/>
              <a:t>Εξ αποστάσεως: οι στόχοι</a:t>
            </a:r>
            <a:endParaRPr lang="en-US" dirty="0"/>
          </a:p>
        </p:txBody>
      </p:sp>
      <p:sp>
        <p:nvSpPr>
          <p:cNvPr id="3" name="Content Placeholder 2">
            <a:extLst>
              <a:ext uri="{FF2B5EF4-FFF2-40B4-BE49-F238E27FC236}">
                <a16:creationId xmlns:a16="http://schemas.microsoft.com/office/drawing/2014/main" id="{C951D9FF-D713-644E-B58E-DCE0C2B9EF67}"/>
              </a:ext>
            </a:extLst>
          </p:cNvPr>
          <p:cNvSpPr>
            <a:spLocks noGrp="1"/>
          </p:cNvSpPr>
          <p:nvPr>
            <p:ph idx="1"/>
          </p:nvPr>
        </p:nvSpPr>
        <p:spPr/>
        <p:txBody>
          <a:bodyPr>
            <a:normAutofit/>
          </a:bodyPr>
          <a:lstStyle/>
          <a:p>
            <a:r>
              <a:rPr lang="el-GR" dirty="0"/>
              <a:t>Εμπλοκή των παιδιών σε δραστηριότητες μαθησιακού χαρακτήρα με τη χρήση ψηφιακών εργαλείων που θα επιτρέψουν την εξ αποστάσεως διδασκαλία και επικοινωνία μεταξύ εκπαιδευτικών μαθητών.</a:t>
            </a:r>
          </a:p>
          <a:p>
            <a:r>
              <a:rPr lang="el-GR" dirty="0"/>
              <a:t>Στις ιδιαίτερες συνθήκες που βιώνουμε, η εξ αποστάσεως διδασκαλία φαίνεται πως αποτελεί το πλέον πρόσφορο εργαλείο για να διατηρήσουν οι μαθητές και οι εκπαιδευτικοί την επαφή τους με την εκπαιδευτική διαδικασία.</a:t>
            </a:r>
          </a:p>
          <a:p>
            <a:r>
              <a:rPr lang="el-GR" i="1" dirty="0"/>
              <a:t>Στόχος δεν είναι η κάλυψη της διδακτέας ύλης, αλλά η συνέχιση της επαφής των μαθητών με τη μαθησιακή διαδικασία.</a:t>
            </a:r>
            <a:endParaRPr lang="el-GR" dirty="0">
              <a:solidFill>
                <a:schemeClr val="tx1"/>
              </a:solidFill>
            </a:endParaRPr>
          </a:p>
          <a:p>
            <a:pPr lvl="2"/>
            <a:endParaRPr lang="el-GR" dirty="0"/>
          </a:p>
          <a:p>
            <a:endParaRPr lang="en-US" dirty="0"/>
          </a:p>
        </p:txBody>
      </p:sp>
    </p:spTree>
    <p:extLst>
      <p:ext uri="{BB962C8B-B14F-4D97-AF65-F5344CB8AC3E}">
        <p14:creationId xmlns:p14="http://schemas.microsoft.com/office/powerpoint/2010/main" val="142937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39616" y="2708921"/>
            <a:ext cx="7019998" cy="1673225"/>
          </a:xfrm>
        </p:spPr>
        <p:txBody>
          <a:bodyPr>
            <a:normAutofit/>
          </a:bodyPr>
          <a:lstStyle/>
          <a:p>
            <a:r>
              <a:rPr lang="el-GR" sz="2000" dirty="0"/>
              <a:t>Δεν μπορεί να αποκλειστεί ή να περιοριστεί μια φυσική διαδικασία όπως η μάθηση, όμως...</a:t>
            </a:r>
            <a:endParaRPr lang="en-US" sz="2000" dirty="0"/>
          </a:p>
        </p:txBody>
      </p:sp>
      <p:sp>
        <p:nvSpPr>
          <p:cNvPr id="4" name="Title 3"/>
          <p:cNvSpPr>
            <a:spLocks noGrp="1"/>
          </p:cNvSpPr>
          <p:nvPr>
            <p:ph type="title"/>
          </p:nvPr>
        </p:nvSpPr>
        <p:spPr>
          <a:xfrm>
            <a:off x="2413000" y="1089281"/>
            <a:ext cx="7964996" cy="1619640"/>
          </a:xfrm>
        </p:spPr>
        <p:txBody>
          <a:bodyPr>
            <a:normAutofit/>
          </a:bodyPr>
          <a:lstStyle/>
          <a:p>
            <a:r>
              <a:rPr lang="el-GR" sz="4000" dirty="0" err="1"/>
              <a:t>Ποσο</a:t>
            </a:r>
            <a:r>
              <a:rPr lang="el-GR" sz="4000" dirty="0"/>
              <a:t> </a:t>
            </a:r>
            <a:r>
              <a:rPr lang="el-GR" sz="4000" dirty="0" err="1"/>
              <a:t>ευκολο</a:t>
            </a:r>
            <a:r>
              <a:rPr lang="el-GR" sz="4000" dirty="0"/>
              <a:t> είναι κάποιο παιδί να μάθει μια ξένη </a:t>
            </a:r>
            <a:r>
              <a:rPr lang="el-GR" sz="3600" dirty="0"/>
              <a:t>γλώσσα;</a:t>
            </a:r>
            <a:endParaRPr lang="en-US" sz="3600" dirty="0"/>
          </a:p>
        </p:txBody>
      </p:sp>
    </p:spTree>
    <p:extLst>
      <p:ext uri="{BB962C8B-B14F-4D97-AF65-F5344CB8AC3E}">
        <p14:creationId xmlns:p14="http://schemas.microsoft.com/office/powerpoint/2010/main" val="109594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2"/>
          </p:nvPr>
        </p:nvSpPr>
        <p:spPr>
          <a:xfrm>
            <a:off x="567266" y="697053"/>
            <a:ext cx="4067283" cy="5328592"/>
          </a:xfrm>
        </p:spPr>
        <p:txBody>
          <a:bodyPr>
            <a:normAutofit fontScale="92500" lnSpcReduction="10000"/>
          </a:bodyPr>
          <a:lstStyle/>
          <a:p>
            <a:r>
              <a:rPr lang="el-GR" sz="2400" dirty="0"/>
              <a:t>Οι δυσκολίες στο χειρισμό της γραπτής μορφής μιας ξένης γλώσσας οφείλονται σε δυσκολίες στο χειρισμό της γραπτής μορφής της πρώτης (της μητρικής δηλαδή) γλώσσας. Επαρκείς «αναγνώστες» της L1 προσδοκάται να εξελιχθούν σε επαρκείς «αναγνώστες» της L2. </a:t>
            </a:r>
          </a:p>
          <a:p>
            <a:r>
              <a:rPr lang="el-GR" sz="2400" dirty="0"/>
              <a:t>Εναλλακτικά, η κακή «ανάγνωση» σε μια δεύτερη γλώσσα είναι αποτέλεσμα «ανεπαρκούς γνώσης της γλώσσας-στόχου (δηλαδή της μητρικής)» (</a:t>
            </a:r>
            <a:r>
              <a:rPr lang="el-GR" sz="2400" dirty="0" err="1"/>
              <a:t>σελ</a:t>
            </a:r>
            <a:r>
              <a:rPr lang="el-GR" sz="2400" dirty="0"/>
              <a:t>. 4).</a:t>
            </a:r>
          </a:p>
          <a:p>
            <a:endParaRPr lang="en-US" dirty="0"/>
          </a:p>
        </p:txBody>
      </p:sp>
      <p:pic>
        <p:nvPicPr>
          <p:cNvPr id="10" name="Picture 9" descr="screenshot_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7078">
            <a:off x="4753976" y="528799"/>
            <a:ext cx="4349736" cy="2092672"/>
          </a:xfrm>
          <a:prstGeom prst="rect">
            <a:avLst/>
          </a:prstGeom>
        </p:spPr>
      </p:pic>
      <p:sp>
        <p:nvSpPr>
          <p:cNvPr id="12" name="TextBox 11"/>
          <p:cNvSpPr txBox="1"/>
          <p:nvPr/>
        </p:nvSpPr>
        <p:spPr>
          <a:xfrm>
            <a:off x="5726832" y="4068523"/>
            <a:ext cx="5760640" cy="1477328"/>
          </a:xfrm>
          <a:prstGeom prst="rect">
            <a:avLst/>
          </a:prstGeom>
          <a:noFill/>
        </p:spPr>
        <p:txBody>
          <a:bodyPr wrap="square" rtlCol="0">
            <a:spAutoFit/>
          </a:bodyPr>
          <a:lstStyle/>
          <a:p>
            <a:r>
              <a:rPr lang="en-US" dirty="0"/>
              <a:t>Alderson, (1985)</a:t>
            </a:r>
          </a:p>
          <a:p>
            <a:r>
              <a:rPr lang="el-GR" dirty="0"/>
              <a:t>Σε ποιο βαθμό οι δυσκολίες στην εκμάθηση μιας δεύτερης γλώσσας οφείλονται σε δυσκολίες στο χειρισμό του γραπτού λόγου ή σε δυσκολίες της γλώσσας καθαυτής;</a:t>
            </a:r>
          </a:p>
          <a:p>
            <a:endParaRPr lang="en-US" dirty="0"/>
          </a:p>
        </p:txBody>
      </p:sp>
      <p:pic>
        <p:nvPicPr>
          <p:cNvPr id="2" name="Εικόνα 1">
            <a:extLst>
              <a:ext uri="{FF2B5EF4-FFF2-40B4-BE49-F238E27FC236}">
                <a16:creationId xmlns:a16="http://schemas.microsoft.com/office/drawing/2014/main" id="{09D6FD41-2ED0-D44D-B78E-F400B89DE697}"/>
              </a:ext>
            </a:extLst>
          </p:cNvPr>
          <p:cNvPicPr>
            <a:picLocks noChangeAspect="1"/>
          </p:cNvPicPr>
          <p:nvPr/>
        </p:nvPicPr>
        <p:blipFill>
          <a:blip r:embed="rId3"/>
          <a:stretch>
            <a:fillRect/>
          </a:stretch>
        </p:blipFill>
        <p:spPr>
          <a:xfrm rot="746015">
            <a:off x="7193511" y="914735"/>
            <a:ext cx="4556731" cy="2954867"/>
          </a:xfrm>
          <a:prstGeom prst="rect">
            <a:avLst/>
          </a:prstGeom>
        </p:spPr>
      </p:pic>
    </p:spTree>
    <p:extLst>
      <p:ext uri="{BB962C8B-B14F-4D97-AF65-F5344CB8AC3E}">
        <p14:creationId xmlns:p14="http://schemas.microsoft.com/office/powerpoint/2010/main" val="389235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9" y="1196752"/>
            <a:ext cx="4656667" cy="990600"/>
          </a:xfrm>
        </p:spPr>
        <p:txBody>
          <a:bodyPr>
            <a:normAutofit/>
          </a:bodyPr>
          <a:lstStyle/>
          <a:p>
            <a:r>
              <a:rPr lang="el-GR" sz="3200" dirty="0"/>
              <a:t>Cummins (1983, 1984) </a:t>
            </a:r>
            <a:br>
              <a:rPr lang="en-US" sz="3200" dirty="0"/>
            </a:br>
            <a:r>
              <a:rPr lang="el-GR" sz="3200" dirty="0"/>
              <a:t>Cummins &amp; Swain (1986)</a:t>
            </a:r>
            <a:endParaRPr lang="en-US" sz="3200" dirty="0"/>
          </a:p>
        </p:txBody>
      </p:sp>
      <p:sp>
        <p:nvSpPr>
          <p:cNvPr id="3" name="Content Placeholder 2"/>
          <p:cNvSpPr>
            <a:spLocks noGrp="1"/>
          </p:cNvSpPr>
          <p:nvPr>
            <p:ph sz="quarter" idx="1"/>
          </p:nvPr>
        </p:nvSpPr>
        <p:spPr>
          <a:xfrm>
            <a:off x="6256019" y="685800"/>
            <a:ext cx="5411047" cy="5587999"/>
          </a:xfrm>
        </p:spPr>
        <p:txBody>
          <a:bodyPr>
            <a:normAutofit lnSpcReduction="10000"/>
          </a:bodyPr>
          <a:lstStyle/>
          <a:p>
            <a:r>
              <a:rPr lang="el-GR" dirty="0"/>
              <a:t>Μοντέλο Κοινής Υποκείμενης Επάρκειας (</a:t>
            </a:r>
            <a:r>
              <a:rPr lang="en-US" dirty="0"/>
              <a:t>Common Underlying Proficiency</a:t>
            </a:r>
            <a:r>
              <a:rPr lang="el-GR" dirty="0"/>
              <a:t>)</a:t>
            </a:r>
          </a:p>
          <a:p>
            <a:r>
              <a:rPr lang="el-GR" dirty="0"/>
              <a:t>Βασίζεται στην ιδέα ότι οι «σχετιζόμενες με τον </a:t>
            </a:r>
            <a:r>
              <a:rPr lang="el-GR" dirty="0" err="1"/>
              <a:t>γραμματισμό</a:t>
            </a:r>
            <a:r>
              <a:rPr lang="el-GR" dirty="0"/>
              <a:t> όψεις της επάρκειας στην L1 και L2 θεωρούνται κοινές ή αλληλοεξαρτώμενες σε πολλές γλώσσες» (σελ. 82). (Υποστηρίζει τη θεώρηση του Alderson</a:t>
            </a:r>
            <a:r>
              <a:rPr lang="en-US" dirty="0"/>
              <a:t>)</a:t>
            </a:r>
            <a:r>
              <a:rPr lang="el-GR" dirty="0"/>
              <a:t>  (Baker &amp; </a:t>
            </a:r>
            <a:r>
              <a:rPr lang="el-GR" dirty="0" err="1"/>
              <a:t>deKanter</a:t>
            </a:r>
            <a:r>
              <a:rPr lang="el-GR" dirty="0"/>
              <a:t>, 1981, Cummins, 1983,</a:t>
            </a:r>
            <a:r>
              <a:rPr lang="en-US" dirty="0"/>
              <a:t> </a:t>
            </a:r>
            <a:r>
              <a:rPr lang="el-GR" dirty="0"/>
              <a:t>2000, </a:t>
            </a:r>
            <a:r>
              <a:rPr lang="el-GR" dirty="0" err="1"/>
              <a:t>Hakuta</a:t>
            </a:r>
            <a:r>
              <a:rPr lang="el-GR" dirty="0"/>
              <a:t>, Butler και Witt, 2000).</a:t>
            </a:r>
          </a:p>
          <a:p>
            <a:r>
              <a:rPr lang="el-GR" dirty="0"/>
              <a:t>Η Κοινή Υποκείμενη Επάρκεια αναφέρεται επίσης και ως Αρχή Αλληλεξάρτησης: </a:t>
            </a:r>
          </a:p>
          <a:p>
            <a:pPr marL="0" indent="0">
              <a:buNone/>
            </a:pPr>
            <a:r>
              <a:rPr lang="el-GR" b="1" i="1" dirty="0"/>
              <a:t>Στο βαθμό που η διδασκαλία στην Lx είναι αποτελεσματική στην κατάκτηση</a:t>
            </a:r>
            <a:r>
              <a:rPr lang="en-US" b="1" i="1" dirty="0"/>
              <a:t> </a:t>
            </a:r>
            <a:r>
              <a:rPr lang="el-GR" b="1" i="1" dirty="0"/>
              <a:t>της επάρκειας στην Lx, η μεταφορά αυτής της επάρκειας στην Ly θα συμβεί εφόσον υπάρχει επαρκής έκθεση στην Ly (είτε σε σχολείου ή του ευρύτερου περιβάλλοντος) και επαρκή κίνητρα για μάθηση της Ly. </a:t>
            </a:r>
            <a:r>
              <a:rPr lang="el-GR" dirty="0"/>
              <a:t>(</a:t>
            </a:r>
            <a:r>
              <a:rPr lang="en-US" dirty="0"/>
              <a:t>Cummins, 2000, </a:t>
            </a:r>
            <a:r>
              <a:rPr lang="el-GR" dirty="0" err="1"/>
              <a:t>σελ</a:t>
            </a:r>
            <a:r>
              <a:rPr lang="el-GR" dirty="0"/>
              <a:t>. 29)</a:t>
            </a:r>
          </a:p>
        </p:txBody>
      </p:sp>
      <p:pic>
        <p:nvPicPr>
          <p:cNvPr id="4" name="Picture 3"/>
          <p:cNvPicPr>
            <a:picLocks noChangeAspect="1"/>
          </p:cNvPicPr>
          <p:nvPr/>
        </p:nvPicPr>
        <p:blipFill>
          <a:blip r:embed="rId2"/>
          <a:stretch>
            <a:fillRect/>
          </a:stretch>
        </p:blipFill>
        <p:spPr>
          <a:xfrm>
            <a:off x="806129" y="2603471"/>
            <a:ext cx="3537271" cy="3257580"/>
          </a:xfrm>
          <a:prstGeom prst="rect">
            <a:avLst/>
          </a:prstGeom>
        </p:spPr>
      </p:pic>
    </p:spTree>
    <p:extLst>
      <p:ext uri="{BB962C8B-B14F-4D97-AF65-F5344CB8AC3E}">
        <p14:creationId xmlns:p14="http://schemas.microsoft.com/office/powerpoint/2010/main" val="317412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1196752"/>
            <a:ext cx="4699000" cy="990600"/>
          </a:xfrm>
        </p:spPr>
        <p:txBody>
          <a:bodyPr>
            <a:noAutofit/>
          </a:bodyPr>
          <a:lstStyle/>
          <a:p>
            <a:r>
              <a:rPr lang="el-GR" sz="3200" dirty="0"/>
              <a:t>Cummins (1983, 1984) </a:t>
            </a:r>
            <a:br>
              <a:rPr lang="en-US" sz="3200" dirty="0"/>
            </a:br>
            <a:r>
              <a:rPr lang="el-GR" sz="3200" dirty="0"/>
              <a:t>Cummins &amp; Swain (1986)</a:t>
            </a:r>
            <a:endParaRPr lang="en-US" sz="3200" dirty="0"/>
          </a:p>
        </p:txBody>
      </p:sp>
      <p:sp>
        <p:nvSpPr>
          <p:cNvPr id="3" name="Content Placeholder 2"/>
          <p:cNvSpPr>
            <a:spLocks noGrp="1"/>
          </p:cNvSpPr>
          <p:nvPr>
            <p:ph sz="quarter" idx="1"/>
          </p:nvPr>
        </p:nvSpPr>
        <p:spPr/>
        <p:txBody>
          <a:bodyPr>
            <a:normAutofit/>
          </a:bodyPr>
          <a:lstStyle/>
          <a:p>
            <a:r>
              <a:rPr lang="el-GR" dirty="0"/>
              <a:t>Cummins (1979, 1980, 1981, 1984): υπάρχουν δύο είδη γλωσσικής επάρκειας που πρέπει να έχει κάποιος: </a:t>
            </a:r>
          </a:p>
          <a:p>
            <a:r>
              <a:rPr lang="el-GR" dirty="0"/>
              <a:t>α) "Βασικές Διαπροσωπικές Επικοινωνιακές Δεξιότητες» (BIC</a:t>
            </a:r>
            <a:r>
              <a:rPr lang="en-US" dirty="0"/>
              <a:t>S</a:t>
            </a:r>
            <a:r>
              <a:rPr lang="el-GR" dirty="0"/>
              <a:t>), «η εκδήλωση της γλωσσικής επάρκειας σε καθημερινές επικοινωνιακές καταστάσεις», και </a:t>
            </a:r>
          </a:p>
          <a:p>
            <a:r>
              <a:rPr lang="el-GR" dirty="0"/>
              <a:t>β) «Γνωστική Ακαδημαϊκή Γλωσσική Επάρκεια» (CALP), η γλώσσα της διδασκαλίας και των ακαδημαϊκών κειμένων (σχολικά κείμενα), η οποία έχει γίνει γνωστή και ως «Επάρκεια Ακαδημαϊκής Γλώσσας». </a:t>
            </a:r>
            <a:endParaRPr lang="en-US" dirty="0"/>
          </a:p>
          <a:p>
            <a:pPr marL="0" indent="0">
              <a:buNone/>
            </a:pPr>
            <a:endParaRPr lang="el-GR" dirty="0"/>
          </a:p>
        </p:txBody>
      </p:sp>
      <p:pic>
        <p:nvPicPr>
          <p:cNvPr id="4" name="Picture 3"/>
          <p:cNvPicPr>
            <a:picLocks noChangeAspect="1"/>
          </p:cNvPicPr>
          <p:nvPr/>
        </p:nvPicPr>
        <p:blipFill>
          <a:blip r:embed="rId2"/>
          <a:stretch>
            <a:fillRect/>
          </a:stretch>
        </p:blipFill>
        <p:spPr>
          <a:xfrm>
            <a:off x="795868" y="2601346"/>
            <a:ext cx="3397490" cy="3128851"/>
          </a:xfrm>
          <a:prstGeom prst="rect">
            <a:avLst/>
          </a:prstGeom>
        </p:spPr>
      </p:pic>
    </p:spTree>
    <p:extLst>
      <p:ext uri="{BB962C8B-B14F-4D97-AF65-F5344CB8AC3E}">
        <p14:creationId xmlns:p14="http://schemas.microsoft.com/office/powerpoint/2010/main" val="159642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07" y="748018"/>
            <a:ext cx="4817533" cy="990600"/>
          </a:xfrm>
        </p:spPr>
        <p:txBody>
          <a:bodyPr>
            <a:normAutofit fontScale="90000"/>
          </a:bodyPr>
          <a:lstStyle/>
          <a:p>
            <a:r>
              <a:rPr lang="el-GR" dirty="0"/>
              <a:t>Cummins </a:t>
            </a:r>
            <a:r>
              <a:rPr lang="en-US" dirty="0"/>
              <a:t>J. </a:t>
            </a:r>
            <a:r>
              <a:rPr lang="el-GR" dirty="0"/>
              <a:t>(2000):</a:t>
            </a:r>
            <a:r>
              <a:rPr lang="en-US" dirty="0"/>
              <a:t> </a:t>
            </a:r>
            <a:r>
              <a:rPr lang="el-GR" dirty="0"/>
              <a:t>Θεώρηση επιπέδων / Υπόθεση ορίων </a:t>
            </a:r>
            <a:endParaRPr lang="en-US" dirty="0"/>
          </a:p>
        </p:txBody>
      </p:sp>
      <p:sp>
        <p:nvSpPr>
          <p:cNvPr id="3" name="Content Placeholder 2"/>
          <p:cNvSpPr>
            <a:spLocks noGrp="1"/>
          </p:cNvSpPr>
          <p:nvPr>
            <p:ph sz="quarter" idx="1"/>
          </p:nvPr>
        </p:nvSpPr>
        <p:spPr>
          <a:xfrm>
            <a:off x="5959790" y="561421"/>
            <a:ext cx="5638800" cy="5695528"/>
          </a:xfrm>
        </p:spPr>
        <p:txBody>
          <a:bodyPr>
            <a:normAutofit/>
          </a:bodyPr>
          <a:lstStyle/>
          <a:p>
            <a:pPr marL="0" indent="0">
              <a:buNone/>
            </a:pPr>
            <a:r>
              <a:rPr lang="el-GR" dirty="0"/>
              <a:t>Cummins (1979) «... γνωστικά και ακαδημαϊκά οφέλη της διγλωσσίας μπορεί να επιτευχθούν μόνο βάσει επαρκούς ανάπτυξης της μητρικής γλώσσας (L1)»(</a:t>
            </a:r>
            <a:r>
              <a:rPr lang="el-GR" dirty="0" err="1"/>
              <a:t>σελ</a:t>
            </a:r>
            <a:r>
              <a:rPr lang="el-GR" dirty="0"/>
              <a:t>. 222). </a:t>
            </a:r>
          </a:p>
          <a:p>
            <a:pPr marL="0" indent="0">
              <a:buNone/>
            </a:pPr>
            <a:r>
              <a:rPr lang="el-GR" dirty="0"/>
              <a:t>«Η υπόθεση των ορίων δέχεται ότι τα κέρδη από τη διγλωσσία θα μπορούσαν να επηρεάσουν θετικά τη γνωστική ανάπτυξη όταν το παιδί θα έχει συμπληρώσει ένα ορισμένο ελάχιστο όριο ή επίπεδο επάρκειας σε μια δεύτερη γλώσσα» (</a:t>
            </a:r>
            <a:r>
              <a:rPr lang="el-GR" dirty="0" err="1"/>
              <a:t>σελ</a:t>
            </a:r>
            <a:r>
              <a:rPr lang="el-GR" dirty="0"/>
              <a:t>. 229). </a:t>
            </a:r>
          </a:p>
          <a:p>
            <a:pPr marL="0" indent="0">
              <a:buNone/>
            </a:pPr>
            <a:r>
              <a:rPr lang="el-GR" dirty="0"/>
              <a:t>Ο Cummins, επίσης, μίλησε για κατώτερο και ανώτατο όριο. Στην ουσία, το </a:t>
            </a:r>
            <a:r>
              <a:rPr lang="el-GR" u="sng" dirty="0"/>
              <a:t>κατώτερο όριο ορίζει τη δυνατότητα ανάπτυξης διαπροσωπικής επικοινωνίας</a:t>
            </a:r>
            <a:r>
              <a:rPr lang="el-GR" dirty="0"/>
              <a:t>, ενώ το </a:t>
            </a:r>
            <a:r>
              <a:rPr lang="el-GR" u="sng" dirty="0"/>
              <a:t>ανώτερο όριο ορίζει τη δυνατότητα εμπλοκής σε σύνθετες μαθησιακές διαδικασίες που απαιτούν σύνθετη γνωστικά γλώσσα</a:t>
            </a:r>
            <a:r>
              <a:rPr lang="el-GR" dirty="0"/>
              <a:t>.</a:t>
            </a:r>
          </a:p>
        </p:txBody>
      </p:sp>
      <p:pic>
        <p:nvPicPr>
          <p:cNvPr id="4" name="Picture 3"/>
          <p:cNvPicPr>
            <a:picLocks noChangeAspect="1"/>
          </p:cNvPicPr>
          <p:nvPr/>
        </p:nvPicPr>
        <p:blipFill>
          <a:blip r:embed="rId2"/>
          <a:stretch>
            <a:fillRect/>
          </a:stretch>
        </p:blipFill>
        <p:spPr>
          <a:xfrm>
            <a:off x="685801" y="2712989"/>
            <a:ext cx="3524490" cy="3245809"/>
          </a:xfrm>
          <a:prstGeom prst="rect">
            <a:avLst/>
          </a:prstGeom>
        </p:spPr>
      </p:pic>
    </p:spTree>
    <p:extLst>
      <p:ext uri="{BB962C8B-B14F-4D97-AF65-F5344CB8AC3E}">
        <p14:creationId xmlns:p14="http://schemas.microsoft.com/office/powerpoint/2010/main" val="41540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67" y="506678"/>
            <a:ext cx="4690533" cy="1584176"/>
          </a:xfrm>
        </p:spPr>
        <p:txBody>
          <a:bodyPr>
            <a:normAutofit fontScale="90000"/>
          </a:bodyPr>
          <a:lstStyle/>
          <a:p>
            <a:r>
              <a:rPr lang="en-US" dirty="0" err="1"/>
              <a:t>Edelsky</a:t>
            </a:r>
            <a:r>
              <a:rPr lang="en-US" dirty="0"/>
              <a:t> Carole </a:t>
            </a:r>
            <a:r>
              <a:rPr lang="el-GR" sz="1600" dirty="0"/>
              <a:t>(</a:t>
            </a:r>
            <a:r>
              <a:rPr lang="en-US" sz="1600" dirty="0" err="1"/>
              <a:t>Edelsky</a:t>
            </a:r>
            <a:r>
              <a:rPr lang="en-US" sz="1600" dirty="0"/>
              <a:t>, C., </a:t>
            </a:r>
            <a:r>
              <a:rPr lang="en-US" sz="1600" dirty="0" err="1"/>
              <a:t>Hudelson</a:t>
            </a:r>
            <a:r>
              <a:rPr lang="en-US" sz="1600" dirty="0"/>
              <a:t>, S., Flores, B., </a:t>
            </a:r>
            <a:r>
              <a:rPr lang="en-US" sz="1600" dirty="0" err="1"/>
              <a:t>Barkin</a:t>
            </a:r>
            <a:r>
              <a:rPr lang="en-US" sz="1600" dirty="0"/>
              <a:t>, F., </a:t>
            </a:r>
            <a:r>
              <a:rPr lang="en-US" sz="1600" dirty="0" err="1"/>
              <a:t>Altwerger</a:t>
            </a:r>
            <a:r>
              <a:rPr lang="en-US" sz="1600" dirty="0"/>
              <a:t>, J., &amp; </a:t>
            </a:r>
            <a:r>
              <a:rPr lang="en-US" sz="1600" dirty="0" err="1"/>
              <a:t>Jilbert</a:t>
            </a:r>
            <a:r>
              <a:rPr lang="en-US" sz="1600" dirty="0"/>
              <a:t>,</a:t>
            </a:r>
            <a:br>
              <a:rPr lang="en-US" sz="1600" dirty="0"/>
            </a:br>
            <a:r>
              <a:rPr lang="en-US" sz="1600" dirty="0"/>
              <a:t>K. 1983).</a:t>
            </a:r>
            <a:br>
              <a:rPr lang="el-GR" sz="1600" dirty="0"/>
            </a:br>
            <a:br>
              <a:rPr lang="el-GR" sz="1600" dirty="0"/>
            </a:br>
            <a:r>
              <a:rPr lang="el-GR" b="0" dirty="0"/>
              <a:t>Πρόβλημα αυγού και κότας;</a:t>
            </a:r>
            <a:endParaRPr lang="en-US" dirty="0"/>
          </a:p>
        </p:txBody>
      </p:sp>
      <p:sp>
        <p:nvSpPr>
          <p:cNvPr id="3" name="Content Placeholder 2"/>
          <p:cNvSpPr>
            <a:spLocks noGrp="1"/>
          </p:cNvSpPr>
          <p:nvPr>
            <p:ph sz="quarter" idx="1"/>
          </p:nvPr>
        </p:nvSpPr>
        <p:spPr/>
        <p:txBody>
          <a:bodyPr>
            <a:noAutofit/>
          </a:bodyPr>
          <a:lstStyle/>
          <a:p>
            <a:pPr marL="0" indent="0">
              <a:buNone/>
            </a:pPr>
            <a:r>
              <a:rPr lang="el-GR" sz="2400" dirty="0"/>
              <a:t>«Ο ορισμός της Γνωστικής Ακαδημαϊκής Γλωσσικής Επάρκειας είναι η ικανότητα κάποιος να κάνει αυτό που πολλά σχολεία, δυστυχώς, ορίζουν ως επίτευξη. Ο ορισμός «του σχολείου», είναι πως η Γνωστική Ακαδημαϊκή Γλωσσική Επάρκεια συχνά ισοδυναμεί με επίδοση σε τυποποιημένες δοκιμασίες. Αυτό που εξηγεί τις επιδόσεις στις δοκιμασίες είναι η Γνωστική Ακαδημαϊκή Γλωσσική Επάρκεια. Αυτή η κυκλικότητα δύσκολα διαφωτίζει.» (</a:t>
            </a:r>
            <a:r>
              <a:rPr lang="el-GR" sz="2400" dirty="0" err="1"/>
              <a:t>σελ</a:t>
            </a:r>
            <a:r>
              <a:rPr lang="el-GR" sz="2400" dirty="0"/>
              <a:t>. 8)</a:t>
            </a:r>
          </a:p>
        </p:txBody>
      </p:sp>
      <p:pic>
        <p:nvPicPr>
          <p:cNvPr id="5" name="Picture 4"/>
          <p:cNvPicPr>
            <a:picLocks noChangeAspect="1"/>
          </p:cNvPicPr>
          <p:nvPr/>
        </p:nvPicPr>
        <p:blipFill>
          <a:blip r:embed="rId2"/>
          <a:stretch>
            <a:fillRect/>
          </a:stretch>
        </p:blipFill>
        <p:spPr>
          <a:xfrm>
            <a:off x="1775520" y="2924944"/>
            <a:ext cx="2448272" cy="2884266"/>
          </a:xfrm>
          <a:prstGeom prst="rect">
            <a:avLst/>
          </a:prstGeom>
        </p:spPr>
      </p:pic>
    </p:spTree>
    <p:extLst>
      <p:ext uri="{BB962C8B-B14F-4D97-AF65-F5344CB8AC3E}">
        <p14:creationId xmlns:p14="http://schemas.microsoft.com/office/powerpoint/2010/main" val="163009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685800"/>
            <a:ext cx="10016067" cy="1485900"/>
          </a:xfrm>
        </p:spPr>
        <p:txBody>
          <a:bodyPr>
            <a:normAutofit/>
          </a:bodyPr>
          <a:lstStyle/>
          <a:p>
            <a:r>
              <a:rPr lang="el-GR" sz="3600" dirty="0"/>
              <a:t>Σε τι μπορεί να διαφέρει η εκμάθηση της δεύτερης</a:t>
            </a:r>
            <a:br>
              <a:rPr lang="el-GR" sz="3600" dirty="0"/>
            </a:br>
            <a:r>
              <a:rPr lang="el-GR" sz="3600" dirty="0"/>
              <a:t>από την εκμάθηση της μητρικής γλώσσας;</a:t>
            </a:r>
            <a:endParaRPr lang="en-US" sz="3600" dirty="0"/>
          </a:p>
        </p:txBody>
      </p:sp>
      <p:sp>
        <p:nvSpPr>
          <p:cNvPr id="3" name="Content Placeholder 2"/>
          <p:cNvSpPr>
            <a:spLocks noGrp="1"/>
          </p:cNvSpPr>
          <p:nvPr>
            <p:ph sz="quarter" idx="1"/>
          </p:nvPr>
        </p:nvSpPr>
        <p:spPr/>
        <p:txBody>
          <a:bodyPr/>
          <a:lstStyle/>
          <a:p>
            <a:r>
              <a:rPr lang="el-GR" dirty="0"/>
              <a:t>Άκουσμα ανοίκειο.</a:t>
            </a:r>
          </a:p>
          <a:p>
            <a:r>
              <a:rPr lang="el-GR" dirty="0"/>
              <a:t>Δυσκολία στην παραγωγή λέξεων / εφαρμογή καταλήξεων για να παραχθούν λέξεις.</a:t>
            </a:r>
          </a:p>
          <a:p>
            <a:r>
              <a:rPr lang="el-GR" dirty="0"/>
              <a:t>Ιδιωματισμοί / ομιλία του δρόμου</a:t>
            </a:r>
          </a:p>
          <a:p>
            <a:r>
              <a:rPr lang="el-GR" dirty="0"/>
              <a:t>Δυσκολία στη λειτουργική χρήση της γλώσσας</a:t>
            </a:r>
          </a:p>
          <a:p>
            <a:r>
              <a:rPr lang="el-GR" dirty="0"/>
              <a:t>Ορθογραφικές ιδιαιτερότητες</a:t>
            </a:r>
            <a:r>
              <a:rPr lang="en-US" dirty="0"/>
              <a:t> </a:t>
            </a:r>
            <a:r>
              <a:rPr lang="el-GR" dirty="0"/>
              <a:t>της νέας γλώσσας</a:t>
            </a:r>
          </a:p>
          <a:p>
            <a:r>
              <a:rPr lang="el-GR" dirty="0"/>
              <a:t>Επιτονισμός</a:t>
            </a:r>
          </a:p>
          <a:p>
            <a:r>
              <a:rPr lang="el-GR" dirty="0"/>
              <a:t>Γέφυρες συγκρίσεων των δομών (σύνταξη, ορθογραφία) της μητρικής με την ξένη γλώσσα</a:t>
            </a:r>
          </a:p>
        </p:txBody>
      </p:sp>
    </p:spTree>
    <p:extLst>
      <p:ext uri="{BB962C8B-B14F-4D97-AF65-F5344CB8AC3E}">
        <p14:creationId xmlns:p14="http://schemas.microsoft.com/office/powerpoint/2010/main" val="2043158480"/>
      </p:ext>
    </p:extLst>
  </p:cSld>
  <p:clrMapOvr>
    <a:masterClrMapping/>
  </p:clrMapOvr>
</p:sld>
</file>

<file path=ppt/theme/theme1.xml><?xml version="1.0" encoding="utf-8"?>
<a:theme xmlns:a="http://schemas.openxmlformats.org/drawingml/2006/main" name="Περικοπή">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Περικοπή</Template>
  <TotalTime>1897</TotalTime>
  <Words>1479</Words>
  <Application>Microsoft Macintosh PowerPoint</Application>
  <PresentationFormat>Ευρεία οθόνη</PresentationFormat>
  <Paragraphs>70</Paragraphs>
  <Slides>16</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16</vt:i4>
      </vt:variant>
    </vt:vector>
  </HeadingPairs>
  <TitlesOfParts>
    <vt:vector size="20" baseType="lpstr">
      <vt:lpstr>Calibri</vt:lpstr>
      <vt:lpstr>Franklin Gothic Book</vt:lpstr>
      <vt:lpstr>Times New Roman</vt:lpstr>
      <vt:lpstr>Περικοπή</vt:lpstr>
      <vt:lpstr>ΕΞ ΑΠΟΣΤΑΣΕΩΣ ΕΚΠΑΙΔΕΥΣΗ ΜΑΘΗΤΩΝ/ΜΑΘΗΤΡΙΩΝ ΕΥΑΛΩΤΩΝ ΚΟΙΝΩΝΙΚΩΝ ΟΜΑΔΩΝ</vt:lpstr>
      <vt:lpstr>Εξ αποστάσεως: οι στόχοι</vt:lpstr>
      <vt:lpstr>Ποσο ευκολο είναι κάποιο παιδί να μάθει μια ξένη γλώσσα;</vt:lpstr>
      <vt:lpstr>Παρουσίαση του PowerPoint</vt:lpstr>
      <vt:lpstr>Cummins (1983, 1984)  Cummins &amp; Swain (1986)</vt:lpstr>
      <vt:lpstr>Cummins (1983, 1984)  Cummins &amp; Swain (1986)</vt:lpstr>
      <vt:lpstr>Cummins J. (2000): Θεώρηση επιπέδων / Υπόθεση ορίων </vt:lpstr>
      <vt:lpstr>Edelsky Carole (Edelsky, C., Hudelson, S., Flores, B., Barkin, F., Altwerger, J., &amp; Jilbert, K. 1983).  Πρόβλημα αυγού και κότας;</vt:lpstr>
      <vt:lpstr>Σε τι μπορεί να διαφέρει η εκμάθηση της δεύτερης από την εκμάθηση της μητρικής γλώσσας;</vt:lpstr>
      <vt:lpstr>Προγραμματισμός ενεργειών</vt:lpstr>
      <vt:lpstr>Πρόταση Προγραμματισμού ενεργειών – γενική οργάνωση</vt:lpstr>
      <vt:lpstr>Τι μπορεί να αναρτηθεί σε μια ηλεκτρονική τάξη;</vt:lpstr>
      <vt:lpstr>Προγραμματισμός ενεργειών – πιο ειδικά</vt:lpstr>
      <vt:lpstr>Προγραμματισμός ενεργειών – και πιο ειδικά</vt:lpstr>
      <vt:lpstr>Μπορεί να αναπτυχθεί διδασκαλία εξ αποστάσεως για τη διδασκαλία της δεύτερης γλώσσας;</vt:lpstr>
      <vt:lpstr>e-mail: pekes@thess.pde.sch.gr   Δικτυακός τόπος: http://pekesthess.sites.sch.gr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γονεϊκός ρόλος στο υποστηρικτικό πλαίσιο προς τα παιδιά που εκδηλώνουν δυσκολίες μάθησης</dc:title>
  <dc:creator>Χρήστης του Microsoft Office</dc:creator>
  <cp:lastModifiedBy>Χρήστης του Microsoft Office</cp:lastModifiedBy>
  <cp:revision>58</cp:revision>
  <cp:lastPrinted>2020-04-06T12:14:24Z</cp:lastPrinted>
  <dcterms:created xsi:type="dcterms:W3CDTF">2019-11-18T15:54:22Z</dcterms:created>
  <dcterms:modified xsi:type="dcterms:W3CDTF">2020-04-06T19:08:58Z</dcterms:modified>
</cp:coreProperties>
</file>