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71" r:id="rId3"/>
    <p:sldId id="270" r:id="rId4"/>
    <p:sldId id="272" r:id="rId5"/>
    <p:sldId id="273" r:id="rId6"/>
    <p:sldId id="274" r:id="rId7"/>
    <p:sldId id="277" r:id="rId8"/>
    <p:sldId id="278" r:id="rId9"/>
    <p:sldId id="285" r:id="rId10"/>
    <p:sldId id="287" r:id="rId11"/>
    <p:sldId id="283" r:id="rId12"/>
    <p:sldId id="284" r:id="rId13"/>
    <p:sldId id="280" r:id="rId14"/>
    <p:sldId id="288" r:id="rId15"/>
    <p:sldId id="289" r:id="rId16"/>
    <p:sldId id="293" r:id="rId17"/>
    <p:sldId id="295" r:id="rId18"/>
    <p:sldId id="291" r:id="rId19"/>
    <p:sldId id="290" r:id="rId20"/>
    <p:sldId id="292" r:id="rId21"/>
    <p:sldId id="275" r:id="rId22"/>
    <p:sldId id="296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7D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DAEF9-36E0-4058-A457-AFAAADD84487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2E18F-E794-49F9-9886-B2ADE550D7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4527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2E18F-E794-49F9-9886-B2ADE550D7CD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7312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Στρογγυλεμένο ορθογώνιο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Στρογγυλεμένο ορθογώνιο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Τίτλος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0" name="Υπότιτλος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19" name="Θέση ημερομηνίας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273F19-F099-41FF-A35E-9E82A7365663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1" name="Θέση αριθμού διαφάνειας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B4EEE-B719-4C86-87BF-092CC79A876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273F19-F099-41FF-A35E-9E82A7365663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B4EEE-B719-4C86-87BF-092CC79A876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273F19-F099-41FF-A35E-9E82A7365663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B4EEE-B719-4C86-87BF-092CC79A876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273F19-F099-41FF-A35E-9E82A7365663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B4EEE-B719-4C86-87BF-092CC79A876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Στρογγυλεμένο ορθογώνιο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Στρογγυλεμένο ορθογώνιο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273F19-F099-41FF-A35E-9E82A7365663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B4EEE-B719-4C86-87BF-092CC79A876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273F19-F099-41FF-A35E-9E82A7365663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B4EEE-B719-4C86-87BF-092CC79A876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273F19-F099-41FF-A35E-9E82A7365663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B4EEE-B719-4C86-87BF-092CC79A876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273F19-F099-41FF-A35E-9E82A7365663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B4EEE-B719-4C86-87BF-092CC79A876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Στρογγυλεμένο ορθογώνιο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273F19-F099-41FF-A35E-9E82A7365663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B4EEE-B719-4C86-87BF-092CC79A876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273F19-F099-41FF-A35E-9E82A7365663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B4EEE-B719-4C86-87BF-092CC79A876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Στρογγυλεμένο ορθογώνιο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Στρογγύλεμα μίας γωνίας ορθογωνίου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273F19-F099-41FF-A35E-9E82A7365663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B4EEE-B719-4C86-87BF-092CC79A8761}" type="slidenum">
              <a:rPr lang="el-GR" smtClean="0"/>
              <a:t>‹#›</a:t>
            </a:fld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Στρογγυλεμένο ορθογώνιο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Στρογγυλεμένο ορθογώνιο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Θέση τίτλου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5" name="Θέση ημερομηνίας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B273F19-F099-41FF-A35E-9E82A7365663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18" name="Θέση υποσέλιδου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BB4EEE-B719-4C86-87BF-092CC79A8761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dmakri@sch.g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iep.edu.gr/images/IEP/EPISTIMONIKI_YPIRESIA/Epist_Monades/A_Kyklos/Diapolitismiki/2017/2017Athina_ta_prwta_mou_ellinika.pdf" TargetMode="External"/><Relationship Id="rId3" Type="http://schemas.openxmlformats.org/officeDocument/2006/relationships/hyperlink" Target="http://iep.edu.gr/refugees/" TargetMode="External"/><Relationship Id="rId7" Type="http://schemas.openxmlformats.org/officeDocument/2006/relationships/hyperlink" Target="https://xenioszeus.uowm.gr/el/perigrafh_programmatos/" TargetMode="External"/><Relationship Id="rId2" Type="http://schemas.openxmlformats.org/officeDocument/2006/relationships/hyperlink" Target="http://iep.edu.gr/el/component/k2/content/50-ekpaidefsi-prosfyg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pository.edulll.gr/edulll/handle/10795/182" TargetMode="External"/><Relationship Id="rId5" Type="http://schemas.openxmlformats.org/officeDocument/2006/relationships/hyperlink" Target="http://www.diapolis.auth.gr/eclass" TargetMode="External"/><Relationship Id="rId4" Type="http://schemas.openxmlformats.org/officeDocument/2006/relationships/hyperlink" Target="http://ediamme.edc.uoc.gr/diaspora2/index.php?yliko" TargetMode="External"/><Relationship Id="rId9" Type="http://schemas.openxmlformats.org/officeDocument/2006/relationships/hyperlink" Target="https://www.solidaritynow.org/math_dict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043608" y="3501008"/>
            <a:ext cx="7056784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>
                <a:latin typeface="Book Antiqua" panose="02040602050305030304" pitchFamily="18" charset="0"/>
              </a:rPr>
              <a:t>E</a:t>
            </a:r>
            <a:r>
              <a:rPr lang="el-GR" sz="2800" dirty="0" smtClean="0">
                <a:latin typeface="Book Antiqua" panose="02040602050305030304" pitchFamily="18" charset="0"/>
              </a:rPr>
              <a:t>ξ Αποστάσεως Εκπαίδευση</a:t>
            </a:r>
            <a:br>
              <a:rPr lang="el-GR" sz="2800" dirty="0" smtClean="0">
                <a:latin typeface="Book Antiqua" panose="02040602050305030304" pitchFamily="18" charset="0"/>
              </a:rPr>
            </a:br>
            <a:r>
              <a:rPr lang="el-GR" sz="2800" dirty="0" smtClean="0">
                <a:latin typeface="Book Antiqua" panose="02040602050305030304" pitchFamily="18" charset="0"/>
              </a:rPr>
              <a:t>Ευάλωτων Κοινωνικά Ομάδων</a:t>
            </a:r>
            <a:br>
              <a:rPr lang="el-GR" sz="2800" dirty="0" smtClean="0">
                <a:latin typeface="Book Antiqua" panose="02040602050305030304" pitchFamily="18" charset="0"/>
              </a:rPr>
            </a:br>
            <a:r>
              <a:rPr lang="el-GR" sz="2800" dirty="0" smtClean="0">
                <a:latin typeface="Book Antiqua" panose="02040602050305030304" pitchFamily="18" charset="0"/>
              </a:rPr>
              <a:t>«Εκπαίδευση Παιδιών Προσφύγων»</a:t>
            </a:r>
            <a:br>
              <a:rPr lang="el-GR" sz="2800" dirty="0" smtClean="0">
                <a:latin typeface="Book Antiqua" panose="02040602050305030304" pitchFamily="18" charset="0"/>
              </a:rPr>
            </a:br>
            <a:r>
              <a:rPr lang="el-GR" sz="2000" dirty="0" smtClean="0">
                <a:latin typeface="Book Antiqua" panose="02040602050305030304" pitchFamily="18" charset="0"/>
              </a:rPr>
              <a:t/>
            </a:r>
            <a:br>
              <a:rPr lang="el-GR" sz="2000" dirty="0" smtClean="0">
                <a:latin typeface="Book Antiqua" panose="02040602050305030304" pitchFamily="18" charset="0"/>
              </a:rPr>
            </a:br>
            <a:r>
              <a:rPr lang="el-GR" sz="2000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Επιμορφωτική Ημερίδα Π.Ε.ΚΕ.Σ Θεσσαλίας</a:t>
            </a:r>
            <a:endParaRPr lang="el-GR" sz="2000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827584" y="5517232"/>
            <a:ext cx="6840760" cy="637803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l-GR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Δήμητρα Μακρή, </a:t>
            </a:r>
            <a:r>
              <a:rPr lang="el-GR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Μ</a:t>
            </a:r>
            <a:r>
              <a:rPr lang="en-US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aster of Arts, ITE, </a:t>
            </a:r>
            <a:r>
              <a:rPr lang="en-US" b="1" dirty="0" err="1" smtClean="0">
                <a:solidFill>
                  <a:srgbClr val="0070C0"/>
                </a:solidFill>
                <a:latin typeface="Book Antiqua" panose="02040602050305030304" pitchFamily="18" charset="0"/>
              </a:rPr>
              <a:t>Phd</a:t>
            </a:r>
            <a:endParaRPr lang="en-US" b="1" dirty="0" smtClean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l-GR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Συντονίστρια Εκπαίδευσης Προσφύγων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Mail</a:t>
            </a:r>
            <a:r>
              <a:rPr lang="el-GR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: </a:t>
            </a:r>
            <a:r>
              <a:rPr lang="en-US" b="1" dirty="0" smtClean="0">
                <a:solidFill>
                  <a:srgbClr val="00B0F0"/>
                </a:solidFill>
                <a:latin typeface="Book Antiqua" panose="02040602050305030304" pitchFamily="18" charset="0"/>
                <a:hlinkClick r:id="rId2"/>
              </a:rPr>
              <a:t>dmakri@sch.gr</a:t>
            </a:r>
            <a:r>
              <a:rPr lang="en-US" b="1" dirty="0" smtClean="0">
                <a:solidFill>
                  <a:srgbClr val="00B0F0"/>
                </a:solidFill>
                <a:latin typeface="Book Antiqua" panose="02040602050305030304" pitchFamily="18" charset="0"/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endParaRPr lang="el-GR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404664"/>
            <a:ext cx="5472608" cy="30963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537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7544" y="1484784"/>
            <a:ext cx="3600400" cy="1008112"/>
          </a:xfrm>
        </p:spPr>
        <p:txBody>
          <a:bodyPr>
            <a:normAutofit fontScale="85000" lnSpcReduction="20000"/>
          </a:bodyPr>
          <a:lstStyle/>
          <a:p>
            <a:r>
              <a:rPr lang="el-GR" sz="1800" dirty="0" smtClean="0"/>
              <a:t>Γραφικοί οργανωτές </a:t>
            </a:r>
            <a:endParaRPr lang="en-US" sz="1800" dirty="0" smtClean="0"/>
          </a:p>
          <a:p>
            <a:endParaRPr lang="el-GR" sz="1800" dirty="0" smtClean="0"/>
          </a:p>
          <a:p>
            <a:r>
              <a:rPr lang="el-GR" sz="1800" dirty="0" err="1"/>
              <a:t>Δ</a:t>
            </a:r>
            <a:r>
              <a:rPr lang="el-GR" sz="1800" dirty="0" err="1" smtClean="0"/>
              <a:t>ιαθεματική</a:t>
            </a:r>
            <a:r>
              <a:rPr lang="el-GR" sz="1800" dirty="0" smtClean="0"/>
              <a:t> προσέγγιση</a:t>
            </a:r>
          </a:p>
          <a:p>
            <a:r>
              <a:rPr lang="el-GR" sz="1800" dirty="0" smtClean="0"/>
              <a:t>πχ. Γλώσσα + μαθηματικά</a:t>
            </a:r>
          </a:p>
          <a:p>
            <a:endParaRPr lang="el-GR" sz="1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4860207" cy="297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08920"/>
            <a:ext cx="2816596" cy="302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445800"/>
          </a:xfrm>
        </p:spPr>
        <p:txBody>
          <a:bodyPr>
            <a:normAutofit fontScale="90000"/>
          </a:bodyPr>
          <a:lstStyle/>
          <a:p>
            <a:pPr lvl="0">
              <a:spcBef>
                <a:spcPts val="250"/>
              </a:spcBef>
            </a:pPr>
            <a:r>
              <a:rPr lang="el-GR" sz="2400" dirty="0">
                <a:solidFill>
                  <a:prstClr val="black"/>
                </a:solidFill>
                <a:effectLst/>
                <a:ea typeface="+mn-ea"/>
                <a:cs typeface="+mn-cs"/>
              </a:rPr>
              <a:t>Τεχνικές ενεργοποίησης της πρότερης γνώσης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92617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83880" cy="432048"/>
          </a:xfrm>
        </p:spPr>
        <p:txBody>
          <a:bodyPr>
            <a:normAutofit fontScale="90000"/>
          </a:bodyPr>
          <a:lstStyle/>
          <a:p>
            <a:pPr lvl="0">
              <a:spcBef>
                <a:spcPts val="250"/>
              </a:spcBef>
            </a:pPr>
            <a:r>
              <a:rPr lang="el-GR" sz="2400" dirty="0">
                <a:solidFill>
                  <a:prstClr val="black"/>
                </a:solidFill>
                <a:effectLst/>
                <a:ea typeface="+mn-ea"/>
                <a:cs typeface="+mn-cs"/>
              </a:rPr>
              <a:t>Τεχνικές ενεργοποίησης της πρότερης γνώσης 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99592" y="5589240"/>
            <a:ext cx="7632848" cy="576064"/>
          </a:xfrm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Πίνακες με γραμματικά φαινόμενα στην ελληνική κ στη μητρική γλώσσα των μαθητών</a:t>
            </a:r>
            <a:endParaRPr lang="el-G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3888431" cy="414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417646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115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611560" y="1268760"/>
            <a:ext cx="2376264" cy="1584176"/>
          </a:xfrm>
        </p:spPr>
        <p:txBody>
          <a:bodyPr>
            <a:normAutofit fontScale="85000" lnSpcReduction="20000"/>
          </a:bodyPr>
          <a:lstStyle/>
          <a:p>
            <a:r>
              <a:rPr lang="el-GR" sz="1800" dirty="0" smtClean="0"/>
              <a:t>Εννοιολογικά διαγράμματα</a:t>
            </a:r>
          </a:p>
          <a:p>
            <a:endParaRPr lang="el-GR" sz="1800" dirty="0" smtClean="0"/>
          </a:p>
          <a:p>
            <a:r>
              <a:rPr lang="el-GR" sz="1800" dirty="0" smtClean="0"/>
              <a:t>Πχ: Μαθηματικά</a:t>
            </a:r>
            <a:r>
              <a:rPr lang="el-GR" sz="1800" b="0" dirty="0" smtClean="0"/>
              <a:t>: Εκμάθηση αριθμών &amp; μαθηματικών συμβόλων</a:t>
            </a:r>
            <a:endParaRPr lang="el-GR" sz="1800" b="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32856"/>
            <a:ext cx="2664296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445800"/>
          </a:xfrm>
        </p:spPr>
        <p:txBody>
          <a:bodyPr>
            <a:normAutofit fontScale="90000"/>
          </a:bodyPr>
          <a:lstStyle/>
          <a:p>
            <a:pPr lvl="0">
              <a:spcBef>
                <a:spcPts val="250"/>
              </a:spcBef>
            </a:pPr>
            <a:r>
              <a:rPr lang="el-GR" sz="2400" dirty="0">
                <a:solidFill>
                  <a:prstClr val="black"/>
                </a:solidFill>
                <a:effectLst/>
                <a:ea typeface="+mn-ea"/>
                <a:cs typeface="+mn-cs"/>
              </a:rPr>
              <a:t>Τεχνικές ενεργοποίησης της πρότερης γνώσης </a:t>
            </a:r>
            <a:endParaRPr lang="el-GR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52736"/>
            <a:ext cx="2808312" cy="220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42005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00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83880" cy="1080120"/>
          </a:xfrm>
        </p:spPr>
        <p:txBody>
          <a:bodyPr>
            <a:normAutofit fontScale="90000"/>
          </a:bodyPr>
          <a:lstStyle/>
          <a:p>
            <a:r>
              <a:rPr lang="el-GR" sz="2400" dirty="0"/>
              <a:t>Τεχνικές ενεργοποίησης της πρότερης </a:t>
            </a:r>
            <a:r>
              <a:rPr lang="el-GR" sz="2400" dirty="0" smtClean="0"/>
              <a:t>γνώσης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l-GR" sz="2000" dirty="0" smtClean="0">
                <a:solidFill>
                  <a:schemeClr val="tx1"/>
                </a:solidFill>
              </a:rPr>
              <a:t>Εργαλεία Εννοιολογικής χαρτογράφησης:</a:t>
            </a:r>
            <a:br>
              <a:rPr lang="el-GR" sz="2000" dirty="0" smtClean="0">
                <a:solidFill>
                  <a:schemeClr val="tx1"/>
                </a:solidFill>
              </a:rPr>
            </a:br>
            <a:r>
              <a:rPr lang="el-GR" sz="2000" dirty="0" smtClean="0">
                <a:solidFill>
                  <a:schemeClr val="tx1"/>
                </a:solidFill>
              </a:rPr>
              <a:t> Χάρτες: Γεωγραφία </a:t>
            </a:r>
            <a:r>
              <a:rPr lang="en-US" sz="2000" dirty="0" smtClean="0">
                <a:solidFill>
                  <a:schemeClr val="tx1"/>
                </a:solidFill>
              </a:rPr>
              <a:t>/ </a:t>
            </a:r>
            <a:r>
              <a:rPr lang="el-GR" sz="2000" dirty="0" smtClean="0">
                <a:solidFill>
                  <a:schemeClr val="tx1"/>
                </a:solidFill>
              </a:rPr>
              <a:t>Ήπειροι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39552" y="5877272"/>
            <a:ext cx="3931920" cy="545306"/>
          </a:xfrm>
        </p:spPr>
        <p:txBody>
          <a:bodyPr>
            <a:normAutofit/>
          </a:bodyPr>
          <a:lstStyle/>
          <a:p>
            <a:r>
              <a:rPr lang="en-US" sz="1200" dirty="0"/>
              <a:t>http://www.arabeya.org/</a:t>
            </a:r>
            <a:endParaRPr lang="el-GR" sz="120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860032" y="5733256"/>
            <a:ext cx="3931920" cy="720080"/>
          </a:xfrm>
        </p:spPr>
        <p:txBody>
          <a:bodyPr>
            <a:normAutofit/>
          </a:bodyPr>
          <a:lstStyle/>
          <a:p>
            <a:r>
              <a:rPr lang="en-US" sz="1200" dirty="0"/>
              <a:t>https://gr.dreamstime.com/</a:t>
            </a:r>
            <a:r>
              <a:rPr lang="el-GR" sz="1200" dirty="0"/>
              <a:t>απεικόνιση-αποθεμάτων-παγκόσμιος-χάρτης-επτά-ηπείρων-</a:t>
            </a:r>
            <a:r>
              <a:rPr lang="en-US" sz="1200" dirty="0"/>
              <a:t>image73323703</a:t>
            </a:r>
            <a:endParaRPr lang="el-GR" sz="1200" dirty="0"/>
          </a:p>
        </p:txBody>
      </p:sp>
      <p:pic>
        <p:nvPicPr>
          <p:cNvPr id="3078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4242969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4095501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608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183880" cy="589816"/>
          </a:xfrm>
        </p:spPr>
        <p:txBody>
          <a:bodyPr>
            <a:normAutofit/>
          </a:bodyPr>
          <a:lstStyle/>
          <a:p>
            <a:r>
              <a:rPr lang="el-GR" sz="2400" dirty="0"/>
              <a:t>Τεχνικές ενεργοποίησης της πρότερης γνώσης 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01677" y="4087300"/>
            <a:ext cx="2598115" cy="648072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https://el.wikipedia.org/wiki/</a:t>
            </a:r>
            <a:r>
              <a:rPr lang="el-GR" dirty="0"/>
              <a:t>Ευρώπη#/</a:t>
            </a:r>
            <a:r>
              <a:rPr lang="en-US" dirty="0"/>
              <a:t>media/File:Europe_countries_map_local_lang_3.jpg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2987824" y="5733256"/>
            <a:ext cx="2448272" cy="576064"/>
          </a:xfrm>
        </p:spPr>
        <p:txBody>
          <a:bodyPr>
            <a:normAutofit fontScale="77500" lnSpcReduction="20000"/>
          </a:bodyPr>
          <a:lstStyle/>
          <a:p>
            <a:r>
              <a:rPr lang="en-US" sz="1600" dirty="0"/>
              <a:t>http://photodentro.edu.gr/lor/handle/8521/3072</a:t>
            </a:r>
            <a:endParaRPr lang="el-GR" sz="1600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499991" y="1268760"/>
            <a:ext cx="3744417" cy="1008112"/>
          </a:xfrm>
        </p:spPr>
        <p:txBody>
          <a:bodyPr>
            <a:normAutofit fontScale="62500" lnSpcReduction="20000"/>
          </a:bodyPr>
          <a:lstStyle/>
          <a:p>
            <a:r>
              <a:rPr lang="el-GR" b="1" dirty="0" err="1" smtClean="0"/>
              <a:t>Διαδραστικοί</a:t>
            </a:r>
            <a:r>
              <a:rPr lang="el-GR" b="1" dirty="0" smtClean="0"/>
              <a:t> χάρτες</a:t>
            </a:r>
          </a:p>
          <a:p>
            <a:pPr marL="0" indent="0">
              <a:buNone/>
            </a:pPr>
            <a:r>
              <a:rPr lang="el-GR" dirty="0" smtClean="0"/>
              <a:t> Γεωγραφία, Γλώσσα, πολιτισμός</a:t>
            </a:r>
          </a:p>
          <a:p>
            <a:pPr marL="0" indent="0">
              <a:buNone/>
            </a:pPr>
            <a:endParaRPr lang="el-GR" dirty="0" smtClean="0"/>
          </a:p>
          <a:p>
            <a:r>
              <a:rPr lang="el-GR" b="1" dirty="0" smtClean="0"/>
              <a:t>Πίνακες βασικού λεξιλογίου</a:t>
            </a:r>
          </a:p>
          <a:p>
            <a:endParaRPr lang="el-G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09126"/>
            <a:ext cx="3177972" cy="3180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67" y="1131404"/>
            <a:ext cx="295612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24944"/>
            <a:ext cx="2909355" cy="362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932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220072" y="5013176"/>
            <a:ext cx="3096344" cy="648072"/>
          </a:xfrm>
        </p:spPr>
        <p:txBody>
          <a:bodyPr>
            <a:normAutofit/>
          </a:bodyPr>
          <a:lstStyle/>
          <a:p>
            <a:r>
              <a:rPr lang="en-US" sz="1400" dirty="0"/>
              <a:t>http://users.sch.gr/xariskuts/e.e_flags.jpg</a:t>
            </a:r>
            <a:endParaRPr lang="el-GR" sz="1400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71600" y="5013176"/>
            <a:ext cx="3312368" cy="64807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https://effiekyr.files.wordpress.com/2012/10/flags.pdf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7544" y="579438"/>
            <a:ext cx="8116545" cy="905346"/>
          </a:xfrm>
        </p:spPr>
        <p:txBody>
          <a:bodyPr>
            <a:normAutofit fontScale="70000" lnSpcReduction="20000"/>
          </a:bodyPr>
          <a:lstStyle/>
          <a:p>
            <a:r>
              <a:rPr lang="el-GR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Τεχνικές ενεργοποίησης της πρότερης </a:t>
            </a:r>
            <a:r>
              <a:rPr lang="el-GR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γνώσης</a:t>
            </a:r>
          </a:p>
          <a:p>
            <a:endParaRPr lang="el-GR" dirty="0" smtClean="0">
              <a:solidFill>
                <a:srgbClr val="F07F09">
                  <a:tint val="88000"/>
                  <a:satMod val="150000"/>
                </a:srgb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ea typeface="+mj-ea"/>
              <a:cs typeface="+mj-cs"/>
            </a:endParaRPr>
          </a:p>
          <a:p>
            <a:r>
              <a:rPr lang="el-GR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Εννοιολογικοί οργανωτές </a:t>
            </a:r>
            <a:endParaRPr lang="el-G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700808"/>
            <a:ext cx="3930650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3" y="1680389"/>
            <a:ext cx="3930650" cy="30241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548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83880" cy="936105"/>
          </a:xfrm>
        </p:spPr>
        <p:txBody>
          <a:bodyPr>
            <a:normAutofit fontScale="90000"/>
          </a:bodyPr>
          <a:lstStyle/>
          <a:p>
            <a:pPr lvl="0">
              <a:spcBef>
                <a:spcPts val="250"/>
              </a:spcBef>
            </a:pPr>
            <a:r>
              <a:rPr lang="el-GR" sz="2400" dirty="0">
                <a:solidFill>
                  <a:srgbClr val="F07F09">
                    <a:tint val="88000"/>
                    <a:satMod val="150000"/>
                  </a:srgbClr>
                </a:solidFill>
                <a:ea typeface="+mn-ea"/>
                <a:cs typeface="+mn-cs"/>
              </a:rPr>
              <a:t>Τεχνικές ενεργοποίησης της πρότερης γνώσης </a:t>
            </a:r>
            <a:r>
              <a:rPr lang="el-GR" sz="2400" dirty="0"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el-GR" sz="240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3931920" cy="792162"/>
          </a:xfrm>
        </p:spPr>
        <p:txBody>
          <a:bodyPr/>
          <a:lstStyle/>
          <a:p>
            <a:r>
              <a:rPr lang="en-US" dirty="0" smtClean="0"/>
              <a:t>O</a:t>
            </a:r>
            <a:r>
              <a:rPr lang="el-GR" dirty="0" err="1" smtClean="0"/>
              <a:t>πτικά</a:t>
            </a:r>
            <a:r>
              <a:rPr lang="el-GR" dirty="0" smtClean="0"/>
              <a:t> κείμενα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741153" y="1268760"/>
            <a:ext cx="3931920" cy="576064"/>
          </a:xfrm>
        </p:spPr>
        <p:txBody>
          <a:bodyPr>
            <a:normAutofit fontScale="62500" lnSpcReduction="20000"/>
          </a:bodyPr>
          <a:lstStyle/>
          <a:p>
            <a:r>
              <a:rPr lang="el-GR" dirty="0" err="1" smtClean="0"/>
              <a:t>Πολυτροπικά</a:t>
            </a:r>
            <a:r>
              <a:rPr lang="el-GR" dirty="0" smtClean="0"/>
              <a:t> κείμενα ψηφιακής μορφής -  εκπαιδευτικά </a:t>
            </a:r>
            <a:r>
              <a:rPr lang="en-US" dirty="0" smtClean="0"/>
              <a:t>videos</a:t>
            </a:r>
            <a:endParaRPr lang="el-GR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3624438" cy="366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468" y="1844080"/>
            <a:ext cx="4311525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77072"/>
            <a:ext cx="26860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821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20568" y="476672"/>
            <a:ext cx="818388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400" dirty="0" smtClean="0"/>
              <a:t>Ανατροφοδότηση </a:t>
            </a:r>
            <a:br>
              <a:rPr lang="el-GR" sz="2400" dirty="0" smtClean="0"/>
            </a:br>
            <a:r>
              <a:rPr lang="el-GR" sz="2400" dirty="0" smtClean="0"/>
              <a:t> Συνοδευτικό υλικό δραστηριοτήτων </a:t>
            </a:r>
            <a:br>
              <a:rPr lang="el-GR" sz="2400" dirty="0" smtClean="0"/>
            </a:br>
            <a:r>
              <a:rPr lang="el-GR" sz="2400" dirty="0" smtClean="0"/>
              <a:t> </a:t>
            </a:r>
            <a:r>
              <a:rPr lang="el-GR" sz="2400" dirty="0" smtClean="0">
                <a:solidFill>
                  <a:schemeClr val="tx1"/>
                </a:solidFill>
              </a:rPr>
              <a:t>Παραγωγή γραπτού λόγου </a:t>
            </a: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71600" y="6021288"/>
            <a:ext cx="8064896" cy="390872"/>
          </a:xfrm>
        </p:spPr>
        <p:txBody>
          <a:bodyPr>
            <a:normAutofit fontScale="55000" lnSpcReduction="20000"/>
          </a:bodyPr>
          <a:lstStyle/>
          <a:p>
            <a:r>
              <a:rPr lang="el-GR" dirty="0" err="1" smtClean="0"/>
              <a:t>Πολυτροπικά</a:t>
            </a:r>
            <a:r>
              <a:rPr lang="el-GR" dirty="0" smtClean="0"/>
              <a:t> Φύλλα εργασίας                      Τα χρώματα ως δείκτες οπτικής συνοχής </a:t>
            </a:r>
            <a:endParaRPr lang="el-GR" dirty="0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5"/>
            <a:ext cx="4176464" cy="422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44823"/>
            <a:ext cx="3312368" cy="407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545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83880" cy="864096"/>
          </a:xfrm>
        </p:spPr>
        <p:txBody>
          <a:bodyPr>
            <a:noAutofit/>
          </a:bodyPr>
          <a:lstStyle/>
          <a:p>
            <a:pPr algn="ctr"/>
            <a:r>
              <a:rPr lang="el-GR" sz="2000" dirty="0"/>
              <a:t>Ανατροφοδότηση </a:t>
            </a: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 smtClean="0"/>
              <a:t>Συνοδευτικό </a:t>
            </a:r>
            <a:r>
              <a:rPr lang="el-GR" sz="2000" dirty="0"/>
              <a:t>υλικό δραστηριοτήτων </a:t>
            </a:r>
            <a:br>
              <a:rPr lang="el-GR" sz="2000" dirty="0"/>
            </a:br>
            <a:r>
              <a:rPr lang="el-GR" sz="2000" dirty="0" smtClean="0"/>
              <a:t> </a:t>
            </a:r>
            <a:r>
              <a:rPr lang="el-GR" sz="2000" dirty="0" smtClean="0">
                <a:solidFill>
                  <a:schemeClr val="tx1"/>
                </a:solidFill>
              </a:rPr>
              <a:t>Παραγωγή </a:t>
            </a:r>
            <a:r>
              <a:rPr lang="el-GR" sz="2000" dirty="0">
                <a:solidFill>
                  <a:schemeClr val="tx1"/>
                </a:solidFill>
              </a:rPr>
              <a:t>γραπτού λόγου 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11560" y="5949280"/>
            <a:ext cx="8136904" cy="576138"/>
          </a:xfrm>
        </p:spPr>
        <p:txBody>
          <a:bodyPr>
            <a:normAutofit/>
          </a:bodyPr>
          <a:lstStyle/>
          <a:p>
            <a:r>
              <a:rPr lang="el-GR" sz="1600" dirty="0" err="1" smtClean="0"/>
              <a:t>Μονοτροπικά</a:t>
            </a:r>
            <a:r>
              <a:rPr lang="el-GR" sz="1600" dirty="0" smtClean="0"/>
              <a:t> (λεκτικά) Φύλλα Εργασίας διαβαθμισμένων απαιτήσεων</a:t>
            </a:r>
            <a:endParaRPr lang="el-GR" sz="16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4021137" cy="435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3490874" cy="421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004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1028" y="548680"/>
            <a:ext cx="8183880" cy="661824"/>
          </a:xfrm>
        </p:spPr>
        <p:txBody>
          <a:bodyPr>
            <a:normAutofit fontScale="90000"/>
          </a:bodyPr>
          <a:lstStyle/>
          <a:p>
            <a:r>
              <a:rPr lang="el-GR" dirty="0"/>
              <a:t>Α</a:t>
            </a:r>
            <a:r>
              <a:rPr lang="el-GR" sz="2200" dirty="0"/>
              <a:t>νατροφοδότηση - Συνοδευτικό υλικό δραστηριοτήτων – </a:t>
            </a:r>
            <a:r>
              <a:rPr lang="el-GR" sz="2200" dirty="0" smtClean="0">
                <a:solidFill>
                  <a:schemeClr val="tx1"/>
                </a:solidFill>
              </a:rPr>
              <a:t>Παραγωγή </a:t>
            </a:r>
            <a:r>
              <a:rPr lang="el-GR" sz="2200" dirty="0">
                <a:solidFill>
                  <a:schemeClr val="tx1"/>
                </a:solidFill>
              </a:rPr>
              <a:t>γραπτού λόγου 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99592" y="1340768"/>
            <a:ext cx="3960440" cy="792088"/>
          </a:xfrm>
        </p:spPr>
        <p:txBody>
          <a:bodyPr>
            <a:normAutofit fontScale="55000" lnSpcReduction="20000"/>
          </a:bodyPr>
          <a:lstStyle/>
          <a:p>
            <a:r>
              <a:rPr lang="el-GR" dirty="0" smtClean="0"/>
              <a:t>Φύλλα εργασίας διαβαθμισμένων απαιτήσεων</a:t>
            </a:r>
          </a:p>
          <a:p>
            <a:r>
              <a:rPr lang="el-GR" dirty="0" smtClean="0"/>
              <a:t>Κυριαρχία οπτικού σημειωτικού τρόπου </a:t>
            </a:r>
            <a:endParaRPr lang="el-G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2683154" cy="321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004" y="2492896"/>
            <a:ext cx="2705131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773" y="1916832"/>
            <a:ext cx="2880321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455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περιεχομένου 5"/>
          <p:cNvSpPr>
            <a:spLocks noGrp="1"/>
          </p:cNvSpPr>
          <p:nvPr>
            <p:ph sz="half" idx="2"/>
          </p:nvPr>
        </p:nvSpPr>
        <p:spPr>
          <a:xfrm>
            <a:off x="4752020" y="1340768"/>
            <a:ext cx="3931920" cy="4914872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b="1" dirty="0" smtClean="0"/>
              <a:t>Χαρτογράφηση</a:t>
            </a:r>
            <a:r>
              <a:rPr lang="el-GR" dirty="0" smtClean="0"/>
              <a:t> του τοπίου της </a:t>
            </a:r>
            <a:r>
              <a:rPr lang="el-GR" dirty="0" err="1" smtClean="0"/>
              <a:t>Έξ</a:t>
            </a:r>
            <a:r>
              <a:rPr lang="el-GR" dirty="0" smtClean="0"/>
              <a:t> Αποστάσεως Εκπαίδευσης των παιδιών προσφύγων</a:t>
            </a:r>
          </a:p>
          <a:p>
            <a:pPr>
              <a:buFont typeface="Wingdings" panose="05000000000000000000" pitchFamily="2" charset="2"/>
              <a:buChar char="q"/>
            </a:pPr>
            <a:endParaRPr lang="el-GR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Ο νέος </a:t>
            </a:r>
            <a:r>
              <a:rPr lang="el-GR" b="1" dirty="0"/>
              <a:t>Ρόλος</a:t>
            </a:r>
            <a:r>
              <a:rPr lang="el-GR" dirty="0"/>
              <a:t> του </a:t>
            </a:r>
            <a:r>
              <a:rPr lang="el-GR" b="1" dirty="0" smtClean="0"/>
              <a:t>εκπαιδευτικού</a:t>
            </a:r>
          </a:p>
          <a:p>
            <a:pPr>
              <a:buFont typeface="Wingdings" panose="05000000000000000000" pitchFamily="2" charset="2"/>
              <a:buChar char="q"/>
            </a:pPr>
            <a:endParaRPr lang="el-GR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b="1" dirty="0" smtClean="0"/>
              <a:t>Μοντέλα</a:t>
            </a:r>
            <a:r>
              <a:rPr lang="el-GR" dirty="0" smtClean="0"/>
              <a:t> της εξ αποστάσεως διαπολιτισμικής επικοινωνίας</a:t>
            </a:r>
          </a:p>
          <a:p>
            <a:pPr marL="0" indent="0">
              <a:buNone/>
            </a:pPr>
            <a:endParaRPr lang="el-GR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 </a:t>
            </a:r>
            <a:r>
              <a:rPr lang="el-GR" b="1" dirty="0" smtClean="0"/>
              <a:t>Σχεδιασμός</a:t>
            </a:r>
            <a:r>
              <a:rPr lang="el-GR" dirty="0" smtClean="0"/>
              <a:t> </a:t>
            </a:r>
            <a:r>
              <a:rPr lang="el-GR" dirty="0" err="1" smtClean="0"/>
              <a:t>εργασιοκεντρικών</a:t>
            </a:r>
            <a:r>
              <a:rPr lang="el-GR" dirty="0" smtClean="0"/>
              <a:t> δραστηριοτήτων διαπολιτισμικού προσανατολισμού στην εξ αποστάσεως εκπαίδευση</a:t>
            </a:r>
            <a:r>
              <a:rPr lang="en-US" dirty="0" smtClean="0"/>
              <a:t> – </a:t>
            </a:r>
            <a:r>
              <a:rPr lang="el-GR" b="1" dirty="0" err="1" smtClean="0"/>
              <a:t>πολυτροπικά</a:t>
            </a:r>
            <a:r>
              <a:rPr lang="el-GR" b="1" dirty="0" smtClean="0"/>
              <a:t> </a:t>
            </a:r>
            <a:r>
              <a:rPr lang="el-GR" b="1" dirty="0" smtClean="0"/>
              <a:t>διαπολ</a:t>
            </a:r>
            <a:r>
              <a:rPr lang="el-GR" b="1" dirty="0"/>
              <a:t>ι</a:t>
            </a:r>
            <a:r>
              <a:rPr lang="el-GR" b="1" dirty="0" smtClean="0"/>
              <a:t>τισμικά χαρακτηριστικά τους</a:t>
            </a:r>
            <a:endParaRPr lang="el-GR" b="1" dirty="0" smtClean="0"/>
          </a:p>
          <a:p>
            <a:pPr>
              <a:buFont typeface="Wingdings" panose="05000000000000000000" pitchFamily="2" charset="2"/>
              <a:buChar char="q"/>
            </a:pPr>
            <a:endParaRPr lang="el-GR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l-GR" b="1" dirty="0" smtClean="0"/>
              <a:t>Παραδείγματα</a:t>
            </a:r>
            <a:r>
              <a:rPr lang="el-GR" dirty="0" smtClean="0"/>
              <a:t> δραστηριοτήτων</a:t>
            </a:r>
          </a:p>
          <a:p>
            <a:pPr marL="0" indent="0">
              <a:buNone/>
            </a:pPr>
            <a:endParaRPr lang="el-GR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l-GR" b="1" dirty="0" smtClean="0"/>
              <a:t>Υλικό</a:t>
            </a:r>
            <a:r>
              <a:rPr lang="el-GR" dirty="0" smtClean="0"/>
              <a:t> διαπολιτισμικής εκπαίδευσης</a:t>
            </a:r>
            <a:endParaRPr lang="el-G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3917823" cy="30963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sp>
        <p:nvSpPr>
          <p:cNvPr id="9" name="Τίτλος 3"/>
          <p:cNvSpPr txBox="1">
            <a:spLocks/>
          </p:cNvSpPr>
          <p:nvPr/>
        </p:nvSpPr>
        <p:spPr>
          <a:xfrm>
            <a:off x="755576" y="523853"/>
            <a:ext cx="8183880" cy="66393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el-GR" sz="3200" dirty="0"/>
          </a:p>
        </p:txBody>
      </p:sp>
      <p:sp>
        <p:nvSpPr>
          <p:cNvPr id="2" name="Ορθογώνιο 1"/>
          <p:cNvSpPr/>
          <p:nvPr/>
        </p:nvSpPr>
        <p:spPr>
          <a:xfrm>
            <a:off x="708542" y="659310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FFC000"/>
                </a:solidFill>
              </a:rPr>
              <a:t>ΕΞ ΑΠΟΣΤΑΣΕΩΣ ΕΚΠΑΙΔΕΥΣΗ </a:t>
            </a:r>
            <a:r>
              <a:rPr lang="el-GR" sz="2400" b="1" dirty="0" smtClean="0">
                <a:solidFill>
                  <a:srgbClr val="FFC000"/>
                </a:solidFill>
              </a:rPr>
              <a:t>ΠΑΙΔΙΩΝ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l-GR" sz="2400" b="1" dirty="0" smtClean="0">
                <a:solidFill>
                  <a:srgbClr val="FFC000"/>
                </a:solidFill>
              </a:rPr>
              <a:t>ΠΡΟΣΦΥΓΩΝ</a:t>
            </a:r>
            <a:endParaRPr lang="el-GR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47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8"/>
          <p:cNvSpPr>
            <a:spLocks noGrp="1"/>
          </p:cNvSpPr>
          <p:nvPr>
            <p:ph type="title"/>
          </p:nvPr>
        </p:nvSpPr>
        <p:spPr>
          <a:xfrm>
            <a:off x="323528" y="404664"/>
            <a:ext cx="8183880" cy="1555616"/>
          </a:xfrm>
        </p:spPr>
        <p:txBody>
          <a:bodyPr>
            <a:noAutofit/>
          </a:bodyPr>
          <a:lstStyle/>
          <a:p>
            <a:pPr algn="ctr"/>
            <a:r>
              <a:rPr lang="el-GR" sz="2400" dirty="0"/>
              <a:t>Πρακτικές </a:t>
            </a:r>
            <a:r>
              <a:rPr lang="el-GR" sz="2400" dirty="0" smtClean="0"/>
              <a:t> διαπολιτισμικής επικοινωνίας </a:t>
            </a:r>
            <a:r>
              <a:rPr lang="el-GR" sz="2400" dirty="0">
                <a:solidFill>
                  <a:schemeClr val="tx1"/>
                </a:solidFill>
              </a:rPr>
              <a:t>Σ</a:t>
            </a:r>
            <a:r>
              <a:rPr lang="el-GR" sz="2400" dirty="0" smtClean="0">
                <a:solidFill>
                  <a:schemeClr val="tx1"/>
                </a:solidFill>
              </a:rPr>
              <a:t>ύγχρονης εκπαίδευσης </a:t>
            </a:r>
            <a:r>
              <a:rPr lang="el-GR" sz="2400" dirty="0" smtClean="0"/>
              <a:t>με το εκπαιδευτικό υλικό από τις πλατφόρμες </a:t>
            </a:r>
            <a:r>
              <a:rPr lang="el-GR" sz="2400" dirty="0"/>
              <a:t>ασύγχρονης εκπαίδευσης</a:t>
            </a:r>
          </a:p>
        </p:txBody>
      </p:sp>
      <p:sp>
        <p:nvSpPr>
          <p:cNvPr id="10" name="Θέση περιεχομένου 9"/>
          <p:cNvSpPr>
            <a:spLocks noGrp="1"/>
          </p:cNvSpPr>
          <p:nvPr>
            <p:ph idx="1"/>
          </p:nvPr>
        </p:nvSpPr>
        <p:spPr>
          <a:xfrm>
            <a:off x="395536" y="2204864"/>
            <a:ext cx="8352928" cy="4032448"/>
          </a:xfrm>
        </p:spPr>
        <p:txBody>
          <a:bodyPr>
            <a:noAutofit/>
          </a:bodyPr>
          <a:lstStyle/>
          <a:p>
            <a:r>
              <a:rPr lang="el-GR" sz="1200" b="1" u="sng" dirty="0" smtClean="0"/>
              <a:t>Ενέργειες:</a:t>
            </a:r>
          </a:p>
          <a:p>
            <a:r>
              <a:rPr lang="el-GR" sz="1200" b="1" dirty="0" smtClean="0"/>
              <a:t>Μοιραζόμαστε</a:t>
            </a:r>
            <a:r>
              <a:rPr lang="el-GR" sz="1200" dirty="0" smtClean="0"/>
              <a:t> το  </a:t>
            </a:r>
            <a:r>
              <a:rPr lang="el-GR" sz="1200" dirty="0"/>
              <a:t>εκπαιδευτικό υλικό της </a:t>
            </a:r>
            <a:r>
              <a:rPr lang="el-GR" sz="1200" dirty="0" smtClean="0"/>
              <a:t>πλατφόρμας με τους μαθητές μου στις δια ζώσεις συνεδρίες</a:t>
            </a:r>
          </a:p>
          <a:p>
            <a:r>
              <a:rPr lang="el-GR" sz="1200" b="1" dirty="0" smtClean="0"/>
              <a:t>Ενεργοποιούμε</a:t>
            </a:r>
            <a:r>
              <a:rPr lang="el-GR" sz="1200" dirty="0" smtClean="0"/>
              <a:t> &amp; </a:t>
            </a:r>
            <a:r>
              <a:rPr lang="el-GR" sz="1200" b="1" dirty="0" smtClean="0"/>
              <a:t>ενθαρρύνουμε</a:t>
            </a:r>
            <a:r>
              <a:rPr lang="el-GR" sz="1200" dirty="0" smtClean="0"/>
              <a:t> τη συμμετοχή &amp; το διάλογο </a:t>
            </a:r>
            <a:r>
              <a:rPr lang="el-GR" sz="1200" b="1" u="sng" dirty="0" smtClean="0"/>
              <a:t>μαθητών</a:t>
            </a:r>
            <a:r>
              <a:rPr lang="el-GR" sz="1200" u="sng" dirty="0" smtClean="0"/>
              <a:t> </a:t>
            </a:r>
            <a:r>
              <a:rPr lang="el-GR" sz="1200" dirty="0" smtClean="0"/>
              <a:t>κ των </a:t>
            </a:r>
            <a:r>
              <a:rPr lang="el-GR" sz="1200" b="1" u="sng" dirty="0" smtClean="0"/>
              <a:t>γονέων</a:t>
            </a:r>
            <a:r>
              <a:rPr lang="el-GR" sz="1200" u="sng" dirty="0" smtClean="0"/>
              <a:t> </a:t>
            </a:r>
            <a:r>
              <a:rPr lang="el-GR" sz="1200" dirty="0" smtClean="0"/>
              <a:t>τους </a:t>
            </a:r>
          </a:p>
          <a:p>
            <a:r>
              <a:rPr lang="el-GR" sz="1200" b="1" dirty="0"/>
              <a:t>Κ</a:t>
            </a:r>
            <a:r>
              <a:rPr lang="el-GR" sz="1200" b="1" dirty="0" smtClean="0"/>
              <a:t>αλωσορίζουμε</a:t>
            </a:r>
            <a:r>
              <a:rPr lang="el-GR" sz="1200" dirty="0" smtClean="0"/>
              <a:t> την επικοινωνία με τους </a:t>
            </a:r>
            <a:r>
              <a:rPr lang="el-GR" sz="1200" b="1" dirty="0" smtClean="0"/>
              <a:t>γονείς</a:t>
            </a:r>
            <a:r>
              <a:rPr lang="el-GR" sz="1200" dirty="0" smtClean="0"/>
              <a:t> &amp; αναζητούμε την ενεργό εμπλοκή τους</a:t>
            </a:r>
          </a:p>
          <a:p>
            <a:r>
              <a:rPr lang="el-GR" sz="1200" b="1" dirty="0" smtClean="0"/>
              <a:t>Δημιουργούμε ομάδες </a:t>
            </a:r>
            <a:r>
              <a:rPr lang="el-GR" sz="1200" dirty="0" smtClean="0"/>
              <a:t>μαθητών ανάλογα με τα </a:t>
            </a:r>
            <a:r>
              <a:rPr lang="el-GR" sz="1200" b="1" dirty="0" smtClean="0"/>
              <a:t>ενδιαφέροντα</a:t>
            </a:r>
            <a:r>
              <a:rPr lang="el-GR" sz="1200" dirty="0" smtClean="0"/>
              <a:t>, τις </a:t>
            </a:r>
            <a:r>
              <a:rPr lang="el-GR" sz="1200" b="1" dirty="0" smtClean="0"/>
              <a:t>ηλικίες</a:t>
            </a:r>
            <a:r>
              <a:rPr lang="el-GR" sz="1200" dirty="0" smtClean="0"/>
              <a:t> και το </a:t>
            </a:r>
            <a:r>
              <a:rPr lang="el-GR" sz="1200" b="1" dirty="0" smtClean="0"/>
              <a:t>επίπεδο κατάκτησης του γλωσσικού κώδικα</a:t>
            </a:r>
          </a:p>
          <a:p>
            <a:endParaRPr lang="el-GR" sz="1200" dirty="0" smtClean="0"/>
          </a:p>
          <a:p>
            <a:r>
              <a:rPr lang="el-GR" sz="1200" b="1" u="sng" dirty="0" smtClean="0"/>
              <a:t>Στόχοι:</a:t>
            </a:r>
          </a:p>
          <a:p>
            <a:r>
              <a:rPr lang="el-GR" sz="1200" b="1" dirty="0" smtClean="0"/>
              <a:t>Ενδυνάμωση της προσωπικής και διαλογικής ταυτότητας</a:t>
            </a:r>
          </a:p>
          <a:p>
            <a:r>
              <a:rPr lang="el-GR" sz="1200" b="1" dirty="0" smtClean="0"/>
              <a:t>Αξιοποίηση</a:t>
            </a:r>
            <a:r>
              <a:rPr lang="el-GR" sz="1200" dirty="0" smtClean="0"/>
              <a:t> όλων των </a:t>
            </a:r>
            <a:r>
              <a:rPr lang="el-GR" sz="1200" b="1" dirty="0" smtClean="0"/>
              <a:t>διαθέσιμων πόρων των μαθητών/τριών </a:t>
            </a:r>
            <a:r>
              <a:rPr lang="el-GR" sz="1200" dirty="0" smtClean="0"/>
              <a:t>σε όλες τις δυνατές «γλώσσες» επικοινωνίας (</a:t>
            </a:r>
            <a:r>
              <a:rPr lang="el-GR" sz="1200" dirty="0" err="1" smtClean="0"/>
              <a:t>διαγλωσσικότητα</a:t>
            </a:r>
            <a:r>
              <a:rPr lang="el-GR" sz="1200" dirty="0" smtClean="0"/>
              <a:t>)</a:t>
            </a:r>
            <a:r>
              <a:rPr lang="el-GR" sz="1200" b="1" dirty="0"/>
              <a:t> </a:t>
            </a:r>
            <a:r>
              <a:rPr lang="el-GR" sz="1200" b="1" dirty="0" smtClean="0"/>
              <a:t>για Παραγωγή </a:t>
            </a:r>
            <a:r>
              <a:rPr lang="el-GR" sz="1200" b="1" dirty="0"/>
              <a:t>λόγου (προφορικού &amp; γραπτού) </a:t>
            </a:r>
          </a:p>
          <a:p>
            <a:r>
              <a:rPr lang="el-GR" sz="1200" b="1" dirty="0" smtClean="0"/>
              <a:t>Αποδοχή κ αξιολόγηση </a:t>
            </a:r>
            <a:r>
              <a:rPr lang="el-GR" sz="1200" dirty="0" smtClean="0"/>
              <a:t>όλων των πιθανών «</a:t>
            </a:r>
            <a:r>
              <a:rPr lang="el-GR" sz="1200" b="1" dirty="0" smtClean="0"/>
              <a:t>κειμένων</a:t>
            </a:r>
            <a:r>
              <a:rPr lang="el-GR" sz="1200" dirty="0" smtClean="0"/>
              <a:t>» ως επιλογές ανατροφοδότησης των μαθητών :</a:t>
            </a:r>
          </a:p>
          <a:p>
            <a:pPr lvl="1"/>
            <a:r>
              <a:rPr lang="el-GR" sz="1200" b="1" dirty="0" smtClean="0"/>
              <a:t>λόγος</a:t>
            </a:r>
            <a:r>
              <a:rPr lang="el-GR" sz="1200" dirty="0" smtClean="0"/>
              <a:t> /</a:t>
            </a:r>
            <a:r>
              <a:rPr lang="el-GR" sz="1200" b="1" dirty="0" smtClean="0"/>
              <a:t>γλώσσες</a:t>
            </a:r>
            <a:r>
              <a:rPr lang="el-GR" sz="1200" dirty="0" smtClean="0"/>
              <a:t> (συζητήσεις με χρήση λέξεων κ φράσεων της μητρικής, της αγγλικής, ….)</a:t>
            </a:r>
          </a:p>
          <a:p>
            <a:pPr lvl="1"/>
            <a:r>
              <a:rPr lang="el-GR" sz="1200" b="1" dirty="0" smtClean="0"/>
              <a:t>κίνηση – έκφραση </a:t>
            </a:r>
            <a:r>
              <a:rPr lang="el-GR" sz="1200" dirty="0" smtClean="0"/>
              <a:t>(κινήσεις σώματος, εκφράσεις προσώπου)</a:t>
            </a:r>
          </a:p>
          <a:p>
            <a:pPr lvl="1"/>
            <a:r>
              <a:rPr lang="el-GR" sz="1200" b="1" dirty="0" smtClean="0"/>
              <a:t>οπτικά κείμενα </a:t>
            </a:r>
            <a:r>
              <a:rPr lang="el-GR" sz="1200" dirty="0" smtClean="0"/>
              <a:t>(φωτογραφίες  επιλογής των μαθητών)</a:t>
            </a:r>
          </a:p>
          <a:p>
            <a:pPr lvl="1"/>
            <a:r>
              <a:rPr lang="el-GR" sz="1200" b="1" dirty="0" err="1" smtClean="0"/>
              <a:t>πολυτροπικά</a:t>
            </a:r>
            <a:r>
              <a:rPr lang="el-GR" sz="1200" b="1" dirty="0" smtClean="0"/>
              <a:t> κείμενα ψηφιακής μορφής </a:t>
            </a:r>
            <a:r>
              <a:rPr lang="el-GR" sz="1200" dirty="0" smtClean="0"/>
              <a:t>(αντιπροσωπευτικά </a:t>
            </a:r>
            <a:r>
              <a:rPr lang="en-US" sz="1200" dirty="0" smtClean="0"/>
              <a:t>videos</a:t>
            </a:r>
            <a:r>
              <a:rPr lang="el-GR" sz="1200" dirty="0" smtClean="0"/>
              <a:t> από την κουλτούρα των μαθητών)</a:t>
            </a:r>
            <a:r>
              <a:rPr lang="en-US" sz="1200" dirty="0" smtClean="0"/>
              <a:t> </a:t>
            </a:r>
            <a:r>
              <a:rPr lang="el-GR" sz="1200" dirty="0" smtClean="0"/>
              <a:t> </a:t>
            </a:r>
          </a:p>
          <a:p>
            <a:pPr marL="347472" lvl="1" indent="0">
              <a:buNone/>
            </a:pPr>
            <a:r>
              <a:rPr lang="el-GR" sz="1200" dirty="0" smtClean="0"/>
              <a:t>Οι </a:t>
            </a:r>
            <a:r>
              <a:rPr lang="el-GR" sz="1200" b="1" dirty="0" smtClean="0"/>
              <a:t>μαθητές </a:t>
            </a:r>
            <a:r>
              <a:rPr lang="el-GR" sz="1200" b="1" dirty="0" err="1" smtClean="0"/>
              <a:t>συνδιαμορφώτες</a:t>
            </a:r>
            <a:r>
              <a:rPr lang="el-GR" sz="1200" b="1" dirty="0" smtClean="0"/>
              <a:t> </a:t>
            </a:r>
            <a:r>
              <a:rPr lang="el-GR" sz="1200" dirty="0" smtClean="0"/>
              <a:t>του πλαισίου μάθησης μέσα από τις επιλογές τους.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4131055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>
          <a:xfrm>
            <a:off x="683568" y="476672"/>
            <a:ext cx="8183880" cy="504056"/>
          </a:xfrm>
        </p:spPr>
        <p:txBody>
          <a:bodyPr>
            <a:normAutofit/>
          </a:bodyPr>
          <a:lstStyle/>
          <a:p>
            <a:pPr algn="ctr"/>
            <a:r>
              <a:rPr lang="el-GR" sz="2000" dirty="0" smtClean="0"/>
              <a:t>Διαπολιτισμικό υλικό για Σχεδιασμό δραστηριοτήτων</a:t>
            </a:r>
            <a:endParaRPr lang="el-GR" sz="2000" dirty="0"/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>
          <a:xfrm>
            <a:off x="502920" y="1268760"/>
            <a:ext cx="8533576" cy="5040560"/>
          </a:xfrm>
        </p:spPr>
        <p:txBody>
          <a:bodyPr>
            <a:normAutofit fontScale="70000" lnSpcReduction="20000"/>
          </a:bodyPr>
          <a:lstStyle/>
          <a:p>
            <a:r>
              <a:rPr lang="el-GR" sz="1700" b="1" dirty="0" smtClean="0"/>
              <a:t>ΙΕΠ – ΕΚΠΑΙΔΕΥΣΗ ΠΡΟΣΦΥΓΩΝ</a:t>
            </a:r>
          </a:p>
          <a:p>
            <a:pPr marL="0" indent="0">
              <a:buNone/>
            </a:pPr>
            <a:r>
              <a:rPr lang="en-US" sz="1700" dirty="0" smtClean="0">
                <a:hlinkClick r:id="rId2"/>
              </a:rPr>
              <a:t>http://iep.edu.gr/el/component/k2/content/50-ekpaidefsi-prosfygon</a:t>
            </a:r>
            <a:endParaRPr lang="el-GR" sz="1700" dirty="0" smtClean="0"/>
          </a:p>
          <a:p>
            <a:endParaRPr lang="el-GR" sz="1700" dirty="0" smtClean="0"/>
          </a:p>
          <a:p>
            <a:r>
              <a:rPr lang="el-GR" sz="1700" b="1" dirty="0" smtClean="0"/>
              <a:t>ΙΕΠ - Επιμορφωτικές Δράσεις για την υποστήριξη της εκπαίδευσης παιδιών προσφύγων – Δράση 4</a:t>
            </a:r>
          </a:p>
          <a:p>
            <a:pPr marL="0" indent="0">
              <a:buNone/>
            </a:pPr>
            <a:r>
              <a:rPr lang="en-US" sz="1700" dirty="0" smtClean="0">
                <a:hlinkClick r:id="rId3"/>
              </a:rPr>
              <a:t>http://iep.edu.gr/refugees/</a:t>
            </a:r>
            <a:endParaRPr lang="el-GR" sz="1700" dirty="0" smtClean="0"/>
          </a:p>
          <a:p>
            <a:endParaRPr lang="el-GR" sz="1700" dirty="0" smtClean="0"/>
          </a:p>
          <a:p>
            <a:r>
              <a:rPr lang="el-GR" sz="1700" b="1" dirty="0" smtClean="0"/>
              <a:t>Εργαστήριο Διαπολιτισμικών και Μεταναστευτικών Μελετών (Ε.ΔΙΑ.Μ.ΜΕ.), του Παιδαγωγικού Τμήματος Δ.Ε. του Πανεπιστημίου Κρήτης,</a:t>
            </a:r>
          </a:p>
          <a:p>
            <a:pPr marL="0" indent="0">
              <a:buNone/>
            </a:pPr>
            <a:r>
              <a:rPr lang="el-GR" sz="1700" u="sng" dirty="0" smtClean="0">
                <a:hlinkClick r:id="rId4"/>
              </a:rPr>
              <a:t>http://ediamme.edc.uoc.gr/diaspora2/index.php?yliko</a:t>
            </a:r>
            <a:endParaRPr lang="el-GR" sz="1700" u="sng" dirty="0" smtClean="0"/>
          </a:p>
          <a:p>
            <a:endParaRPr lang="el-GR" sz="1700" dirty="0" smtClean="0"/>
          </a:p>
          <a:p>
            <a:r>
              <a:rPr lang="el-GR" sz="1700" b="1" dirty="0" smtClean="0"/>
              <a:t>ΕΚΠΑΙΔΕΥΣΗ ΑΛΛΟΔΑΠΩΝ Κ ΠΑΛΙΝΝΟΣΤΟΥΝΤΩΝ ΜΑΘΗΤΩΝ</a:t>
            </a:r>
          </a:p>
          <a:p>
            <a:pPr marL="0" indent="0">
              <a:buNone/>
            </a:pPr>
            <a:r>
              <a:rPr lang="el-GR" sz="1700" u="sng" dirty="0" err="1" smtClean="0">
                <a:hlinkClick r:id="rId5"/>
              </a:rPr>
              <a:t>www.diapolis.auth.gr</a:t>
            </a:r>
            <a:r>
              <a:rPr lang="el-GR" sz="1700" u="sng" dirty="0" smtClean="0">
                <a:hlinkClick r:id="rId5"/>
              </a:rPr>
              <a:t>/</a:t>
            </a:r>
            <a:r>
              <a:rPr lang="el-GR" sz="1700" u="sng" dirty="0" err="1" smtClean="0">
                <a:hlinkClick r:id="rId5"/>
              </a:rPr>
              <a:t>eclass</a:t>
            </a:r>
            <a:endParaRPr lang="el-GR" sz="1700" u="sng" dirty="0" smtClean="0"/>
          </a:p>
          <a:p>
            <a:endParaRPr lang="el-GR" sz="1700" u="sng" dirty="0" smtClean="0"/>
          </a:p>
          <a:p>
            <a:r>
              <a:rPr lang="el-GR" sz="1700" b="1" dirty="0" smtClean="0"/>
              <a:t>Ψηφιακή βιβλιοθήκη</a:t>
            </a:r>
          </a:p>
          <a:p>
            <a:pPr marL="0" indent="0">
              <a:buNone/>
            </a:pPr>
            <a:r>
              <a:rPr lang="el-GR" sz="1700" u="sng" dirty="0" smtClean="0">
                <a:hlinkClick r:id="rId6"/>
              </a:rPr>
              <a:t>http://repository.edulll.gr/edulll/handle/10795/182</a:t>
            </a:r>
            <a:endParaRPr lang="el-GR" sz="1700" u="sng" dirty="0" smtClean="0"/>
          </a:p>
          <a:p>
            <a:pPr marL="0" indent="0">
              <a:buNone/>
            </a:pPr>
            <a:endParaRPr lang="el-GR" sz="1700" dirty="0" smtClean="0"/>
          </a:p>
          <a:p>
            <a:r>
              <a:rPr lang="el-GR" sz="1700" b="1" dirty="0" smtClean="0"/>
              <a:t>Ευρωπαϊκό Πρόγραμμα </a:t>
            </a:r>
            <a:r>
              <a:rPr lang="en-US" sz="1700" b="1" dirty="0" smtClean="0"/>
              <a:t>XENIOS ZEUS</a:t>
            </a:r>
          </a:p>
          <a:p>
            <a:pPr marL="0" indent="0">
              <a:buNone/>
            </a:pPr>
            <a:r>
              <a:rPr lang="en-US" sz="1700" dirty="0" smtClean="0">
                <a:hlinkClick r:id="rId7"/>
              </a:rPr>
              <a:t>https://xenioszeus.uowm.gr/el/perigrafh_programmatos/</a:t>
            </a:r>
            <a:endParaRPr lang="el-GR" sz="1700" dirty="0" smtClean="0"/>
          </a:p>
          <a:p>
            <a:pPr marL="0" indent="0">
              <a:buNone/>
            </a:pPr>
            <a:endParaRPr lang="el-GR" sz="1700" dirty="0" smtClean="0"/>
          </a:p>
          <a:p>
            <a:r>
              <a:rPr lang="en-US" sz="1700" dirty="0" smtClean="0"/>
              <a:t>T</a:t>
            </a:r>
            <a:r>
              <a:rPr lang="el-GR" sz="1700" b="1" dirty="0" smtClean="0"/>
              <a:t>α πρώτα μου ελληνικά με υποστήριξη στα Αραβικά ¨Αθηνά»</a:t>
            </a:r>
          </a:p>
          <a:p>
            <a:pPr marL="0" indent="0">
              <a:buNone/>
            </a:pPr>
            <a:r>
              <a:rPr lang="en-US" sz="1700" dirty="0" smtClean="0">
                <a:hlinkClick r:id="rId8"/>
              </a:rPr>
              <a:t>http://iep.edu.gr/images/IEP/EPISTIMONIKI_YPIRESIA/Epist_Monades/A_Kyklos/Diapolitismiki/2017/2017Athina_ta_prwta_mou_ellinika.pdf</a:t>
            </a:r>
            <a:endParaRPr lang="el-GR" sz="1700" dirty="0" smtClean="0"/>
          </a:p>
          <a:p>
            <a:pPr marL="0" indent="0">
              <a:buNone/>
            </a:pPr>
            <a:endParaRPr lang="en-US" sz="1700" dirty="0" smtClean="0"/>
          </a:p>
          <a:p>
            <a:r>
              <a:rPr lang="en-US" sz="1700" b="1" dirty="0" smtClean="0"/>
              <a:t>M</a:t>
            </a:r>
            <a:r>
              <a:rPr lang="el-GR" sz="1700" b="1" dirty="0" err="1" smtClean="0"/>
              <a:t>αθηματικό</a:t>
            </a:r>
            <a:r>
              <a:rPr lang="el-GR" sz="1700" b="1" dirty="0" smtClean="0"/>
              <a:t> λεξικό</a:t>
            </a:r>
            <a:endParaRPr lang="en-US" sz="1700" b="1" dirty="0" smtClean="0"/>
          </a:p>
          <a:p>
            <a:pPr marL="0" indent="0">
              <a:buNone/>
            </a:pPr>
            <a:r>
              <a:rPr lang="en-US" sz="1600" dirty="0">
                <a:hlinkClick r:id="rId9"/>
              </a:rPr>
              <a:t>https://www.solidaritynow.org/math_dict/</a:t>
            </a:r>
            <a:endParaRPr lang="en-US" sz="17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endParaRPr lang="el-GR" u="sng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84665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992887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281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440160"/>
          </a:xfrm>
        </p:spPr>
        <p:txBody>
          <a:bodyPr>
            <a:normAutofit/>
          </a:bodyPr>
          <a:lstStyle/>
          <a:p>
            <a:pPr algn="ctr"/>
            <a:r>
              <a:rPr lang="el-GR" sz="2400" dirty="0" smtClean="0"/>
              <a:t>Χαρτογράφηση του τοπίου </a:t>
            </a:r>
            <a:br>
              <a:rPr lang="el-GR" sz="2400" dirty="0" smtClean="0"/>
            </a:br>
            <a:r>
              <a:rPr lang="el-GR" sz="2400" dirty="0" smtClean="0"/>
              <a:t>της Εξ Αποστάσεως Εκπαίδευσης των Παιδιών Προσφύγων</a:t>
            </a:r>
            <a:endParaRPr lang="el-GR" sz="2400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idx="1"/>
          </p:nvPr>
        </p:nvSpPr>
        <p:spPr>
          <a:xfrm>
            <a:off x="899592" y="1412776"/>
            <a:ext cx="2664296" cy="639762"/>
          </a:xfrm>
        </p:spPr>
        <p:txBody>
          <a:bodyPr/>
          <a:lstStyle/>
          <a:p>
            <a:pPr algn="ctr"/>
            <a:r>
              <a:rPr lang="el-GR" dirty="0" smtClean="0"/>
              <a:t>Δυνατότητες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half" idx="3"/>
          </p:nvPr>
        </p:nvSpPr>
        <p:spPr>
          <a:xfrm>
            <a:off x="5436096" y="1412776"/>
            <a:ext cx="2520280" cy="639762"/>
          </a:xfrm>
        </p:spPr>
        <p:txBody>
          <a:bodyPr/>
          <a:lstStyle/>
          <a:p>
            <a:pPr algn="ctr"/>
            <a:r>
              <a:rPr lang="el-GR" dirty="0" smtClean="0"/>
              <a:t>Περιορισμοί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2"/>
          </p:nvPr>
        </p:nvSpPr>
        <p:spPr>
          <a:xfrm>
            <a:off x="395536" y="2204864"/>
            <a:ext cx="4392488" cy="4392488"/>
          </a:xfrm>
        </p:spPr>
        <p:txBody>
          <a:bodyPr>
            <a:normAutofit fontScale="85000" lnSpcReduction="20000"/>
          </a:bodyPr>
          <a:lstStyle/>
          <a:p>
            <a:pPr marL="0" lvl="0" indent="0" algn="just">
              <a:buNone/>
            </a:pPr>
            <a:r>
              <a:rPr lang="el-GR" sz="2100" b="1" dirty="0">
                <a:solidFill>
                  <a:prstClr val="black"/>
                </a:solidFill>
              </a:rPr>
              <a:t>ΑΣΥΓΧΡΟΝΗ </a:t>
            </a:r>
            <a:r>
              <a:rPr lang="el-GR" sz="2100" b="1" dirty="0" smtClean="0">
                <a:solidFill>
                  <a:prstClr val="black"/>
                </a:solidFill>
              </a:rPr>
              <a:t>ΕΚΠΑΙΔΕΥΣΗ</a:t>
            </a:r>
            <a:endParaRPr lang="el-GR" sz="2100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el-GR" sz="1600" b="1" dirty="0" smtClean="0"/>
              <a:t>Μετάφραση</a:t>
            </a:r>
            <a:r>
              <a:rPr lang="el-GR" sz="1600" dirty="0" smtClean="0"/>
              <a:t> της εγκυκλίου σε 10 </a:t>
            </a:r>
            <a:r>
              <a:rPr lang="el-GR" sz="1600" dirty="0" smtClean="0"/>
              <a:t>γλώσσες </a:t>
            </a:r>
            <a:r>
              <a:rPr lang="el-GR" sz="1600" dirty="0" smtClean="0"/>
              <a:t>από το Υπουργείο   για την απόκτηση κωδικών των  γονέων για εγγραφή στο ΠΣΔ.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l-GR" sz="1600" b="1" dirty="0" smtClean="0"/>
              <a:t>Διάχυση</a:t>
            </a:r>
            <a:r>
              <a:rPr lang="el-GR" sz="1600" dirty="0" smtClean="0"/>
              <a:t> πληροφορίας μέσω μηνυμάτων στα κινητά &amp; ανάρτηση σε πίνακες ενημέρωσης στα </a:t>
            </a:r>
            <a:r>
              <a:rPr lang="el-GR" sz="1600" dirty="0" err="1" smtClean="0"/>
              <a:t>καμπς</a:t>
            </a:r>
            <a:r>
              <a:rPr lang="el-GR" sz="1600" dirty="0" smtClean="0"/>
              <a:t> κ δομές φιλοξενίας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l-GR" sz="1600" b="1" dirty="0" smtClean="0"/>
              <a:t>Υποστήριξη</a:t>
            </a:r>
            <a:r>
              <a:rPr lang="el-GR" sz="1600" dirty="0" smtClean="0"/>
              <a:t> κατά την εγγραφή : ΣΕΠ +  διαπολιτισμικοί  διαμεσολαβητές οργανώσεων κ κρατικών φορέων στις δομές φιλοξενίας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l-GR" sz="1600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el-GR" sz="2100" b="1" dirty="0" smtClean="0"/>
              <a:t>ΣΥΓΧΡΟΝΗ ΕΚΠΑΙΔΕΥΣΗ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l-GR" sz="1600" dirty="0" smtClean="0"/>
              <a:t>Δημιουργία </a:t>
            </a:r>
            <a:r>
              <a:rPr lang="el-GR" sz="1600" b="1" dirty="0" smtClean="0"/>
              <a:t>λίστας ομάδων μαθητών  </a:t>
            </a:r>
            <a:r>
              <a:rPr lang="el-GR" sz="1600" dirty="0" smtClean="0"/>
              <a:t>ανά σχολείο με </a:t>
            </a:r>
            <a:r>
              <a:rPr lang="el-GR" sz="1600" b="1" dirty="0" smtClean="0"/>
              <a:t>κινητά τηλέφωνα </a:t>
            </a:r>
            <a:r>
              <a:rPr lang="el-GR" sz="1600" dirty="0" smtClean="0"/>
              <a:t>των γονέων μαθητών – Στη διάθεση των </a:t>
            </a:r>
            <a:r>
              <a:rPr lang="el-GR" sz="1600" dirty="0" err="1" smtClean="0"/>
              <a:t>σχολειων</a:t>
            </a:r>
            <a:endParaRPr lang="el-GR" sz="1600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el-GR" sz="1600" b="1" dirty="0" smtClean="0"/>
              <a:t>Αποστολή των διευθύνσεων </a:t>
            </a:r>
            <a:r>
              <a:rPr lang="el-GR" sz="1600" dirty="0" smtClean="0"/>
              <a:t>των </a:t>
            </a:r>
            <a:r>
              <a:rPr lang="en-US" sz="1600" dirty="0" smtClean="0"/>
              <a:t>Blogs – </a:t>
            </a:r>
            <a:r>
              <a:rPr lang="el-GR" sz="1600" dirty="0" err="1" smtClean="0"/>
              <a:t>Ιστολογίων</a:t>
            </a:r>
            <a:r>
              <a:rPr lang="el-GR" sz="1600" dirty="0" smtClean="0"/>
              <a:t> των  σχολικών μονάδων στα κινητά των γονέων  των μαθητών (ΣΕΠ )</a:t>
            </a:r>
            <a:endParaRPr lang="el-GR" sz="1600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sz="quarter" idx="4"/>
          </p:nvPr>
        </p:nvSpPr>
        <p:spPr>
          <a:xfrm>
            <a:off x="5076056" y="2564904"/>
            <a:ext cx="3456384" cy="2913187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sz="1600" b="1" dirty="0" smtClean="0"/>
              <a:t>Δεν </a:t>
            </a:r>
            <a:r>
              <a:rPr lang="el-GR" sz="1600" dirty="0" smtClean="0"/>
              <a:t>έχουν </a:t>
            </a:r>
            <a:r>
              <a:rPr lang="el-GR" sz="1600" b="1" dirty="0" smtClean="0"/>
              <a:t>όλοι</a:t>
            </a:r>
            <a:r>
              <a:rPr lang="el-GR" sz="1600" dirty="0" smtClean="0"/>
              <a:t> οι πρόσφυγες </a:t>
            </a:r>
            <a:r>
              <a:rPr lang="el-GR" sz="1600" dirty="0"/>
              <a:t>γ</a:t>
            </a:r>
            <a:r>
              <a:rPr lang="el-GR" sz="1600" dirty="0" smtClean="0"/>
              <a:t>ονείς </a:t>
            </a:r>
            <a:r>
              <a:rPr lang="el-GR" sz="1600" b="1" dirty="0" smtClean="0"/>
              <a:t>κινητά</a:t>
            </a:r>
            <a:r>
              <a:rPr lang="el-GR" sz="1600" dirty="0" smtClean="0"/>
              <a:t> τηλέφωνα!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1600" b="1" dirty="0" smtClean="0"/>
              <a:t>Δεν</a:t>
            </a:r>
            <a:r>
              <a:rPr lang="el-GR" sz="1600" dirty="0" smtClean="0"/>
              <a:t> έχουν</a:t>
            </a:r>
            <a:r>
              <a:rPr lang="el-GR" sz="1600" b="1" dirty="0" smtClean="0"/>
              <a:t> </a:t>
            </a:r>
            <a:r>
              <a:rPr lang="en-US" sz="1600" b="1" dirty="0" smtClean="0"/>
              <a:t>e-mail</a:t>
            </a:r>
            <a:endParaRPr lang="el-GR" sz="16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l-GR" sz="1600" b="1" dirty="0" smtClean="0"/>
              <a:t>Δεν</a:t>
            </a:r>
            <a:r>
              <a:rPr lang="el-GR" sz="1600" dirty="0" smtClean="0"/>
              <a:t> έχουν </a:t>
            </a:r>
            <a:r>
              <a:rPr lang="el-GR" sz="1600" b="1" dirty="0" smtClean="0"/>
              <a:t>ηλεκτρονικούς υπολογιστές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1600" b="1" dirty="0" smtClean="0"/>
              <a:t>Δεν</a:t>
            </a:r>
            <a:r>
              <a:rPr lang="el-GR" sz="1600" dirty="0" smtClean="0"/>
              <a:t> έχουν </a:t>
            </a:r>
            <a:r>
              <a:rPr lang="en-US" sz="1600" b="1" dirty="0" smtClean="0"/>
              <a:t>tablets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1600" b="1" dirty="0" smtClean="0"/>
              <a:t>Δεν</a:t>
            </a:r>
            <a:r>
              <a:rPr lang="el-GR" sz="1600" dirty="0" smtClean="0"/>
              <a:t> έχουν </a:t>
            </a:r>
            <a:r>
              <a:rPr lang="el-GR" sz="1600" b="1" dirty="0" smtClean="0"/>
              <a:t>τηλεοράσεις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1600" b="1" dirty="0" err="1" smtClean="0"/>
              <a:t>Καμπς</a:t>
            </a:r>
            <a:r>
              <a:rPr lang="el-GR" sz="1600" dirty="0" smtClean="0"/>
              <a:t>: </a:t>
            </a:r>
            <a:r>
              <a:rPr lang="en-US" sz="1600" dirty="0" smtClean="0"/>
              <a:t>free </a:t>
            </a:r>
            <a:r>
              <a:rPr lang="en-US" sz="1600" dirty="0" err="1" smtClean="0"/>
              <a:t>wifi</a:t>
            </a:r>
            <a:r>
              <a:rPr lang="en-US" sz="1600" dirty="0" smtClean="0"/>
              <a:t> – </a:t>
            </a:r>
            <a:r>
              <a:rPr lang="el-GR" sz="1600" b="1" dirty="0" smtClean="0"/>
              <a:t>υπερφορτωμένα δίκτυα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1600" b="1" dirty="0" smtClean="0"/>
              <a:t>Αστικό ιστό</a:t>
            </a:r>
            <a:r>
              <a:rPr lang="el-GR" sz="1600" dirty="0" smtClean="0"/>
              <a:t>: </a:t>
            </a:r>
            <a:r>
              <a:rPr lang="el-GR" sz="1600" b="1" dirty="0" smtClean="0"/>
              <a:t>Δεν</a:t>
            </a:r>
            <a:r>
              <a:rPr lang="el-GR" sz="1600" dirty="0" smtClean="0"/>
              <a:t> έχουν σύνδεση  </a:t>
            </a:r>
            <a:r>
              <a:rPr lang="el-GR" sz="1600" dirty="0"/>
              <a:t>σ</a:t>
            </a:r>
            <a:r>
              <a:rPr lang="el-GR" sz="1600" dirty="0" smtClean="0"/>
              <a:t>το </a:t>
            </a:r>
            <a:r>
              <a:rPr lang="en-US" sz="1600" b="1" dirty="0" smtClean="0"/>
              <a:t>internet</a:t>
            </a:r>
            <a:endParaRPr lang="el-GR" sz="1600" b="1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2435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>
          <a:xfrm>
            <a:off x="251520" y="332656"/>
            <a:ext cx="8183880" cy="1051560"/>
          </a:xfrm>
        </p:spPr>
        <p:txBody>
          <a:bodyPr>
            <a:normAutofit fontScale="90000"/>
          </a:bodyPr>
          <a:lstStyle/>
          <a:p>
            <a:pPr algn="r"/>
            <a:r>
              <a:rPr lang="el-GR" sz="2400" dirty="0" smtClean="0"/>
              <a:t>Ο Νέος ρόλος του εκπαιδευτικού </a:t>
            </a:r>
            <a:br>
              <a:rPr lang="el-GR" sz="2400" dirty="0" smtClean="0"/>
            </a:br>
            <a:r>
              <a:rPr lang="el-GR" sz="2400" dirty="0" smtClean="0"/>
              <a:t>στην εξ αποστάσεως διαπολιτισμική εκπαίδευση</a:t>
            </a:r>
            <a:endParaRPr lang="el-GR" sz="2400" dirty="0"/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>
          <a:xfrm>
            <a:off x="395536" y="1772816"/>
            <a:ext cx="8183880" cy="45365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1800" b="1" u="sng" dirty="0" smtClean="0"/>
              <a:t>Απαιτήσεις του νέου πλαισίου μάθησης:</a:t>
            </a:r>
          </a:p>
          <a:p>
            <a:pPr marL="0" indent="0">
              <a:buNone/>
            </a:pPr>
            <a:endParaRPr lang="el-GR" sz="1800" b="1" u="sng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sz="1800" b="1" dirty="0" smtClean="0"/>
              <a:t>Να </a:t>
            </a:r>
            <a:r>
              <a:rPr lang="el-GR" sz="1800" b="1" dirty="0" err="1" smtClean="0"/>
              <a:t>επ</a:t>
            </a:r>
            <a:r>
              <a:rPr lang="el-GR" sz="1800" b="1" dirty="0" smtClean="0"/>
              <a:t>-</a:t>
            </a:r>
            <a:r>
              <a:rPr lang="el-GR" sz="1800" b="1" dirty="0" err="1" smtClean="0"/>
              <a:t>ανα</a:t>
            </a:r>
            <a:r>
              <a:rPr lang="el-GR" sz="1800" b="1" dirty="0" smtClean="0"/>
              <a:t>-σχεδιάσε</a:t>
            </a:r>
            <a:r>
              <a:rPr lang="el-GR" sz="1800" dirty="0" smtClean="0"/>
              <a:t>ι τη διδακτική του οπτική - χαρτογραφεί τη νέα συνθήκη επικοινωνίας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800" dirty="0" smtClean="0"/>
              <a:t>Να </a:t>
            </a:r>
            <a:r>
              <a:rPr lang="el-GR" sz="1800" b="1" dirty="0" err="1"/>
              <a:t>δ</a:t>
            </a:r>
            <a:r>
              <a:rPr lang="el-GR" sz="1800" b="1" dirty="0" err="1" smtClean="0"/>
              <a:t>ιαφορ</a:t>
            </a:r>
            <a:r>
              <a:rPr lang="en-US" sz="1800" b="1" dirty="0" smtClean="0"/>
              <a:t>o</a:t>
            </a:r>
            <a:r>
              <a:rPr lang="el-GR" sz="1800" b="1" dirty="0" smtClean="0"/>
              <a:t>ποιήσει </a:t>
            </a:r>
            <a:r>
              <a:rPr lang="el-GR" sz="1800" dirty="0" smtClean="0"/>
              <a:t>τη διδασκαλία του </a:t>
            </a:r>
            <a:r>
              <a:rPr lang="el-GR" sz="1400" dirty="0" smtClean="0"/>
              <a:t>(</a:t>
            </a:r>
            <a:r>
              <a:rPr lang="en-US" sz="1400" dirty="0" err="1" smtClean="0"/>
              <a:t>Tomlison</a:t>
            </a:r>
            <a:r>
              <a:rPr lang="en-US" sz="1400" dirty="0" smtClean="0"/>
              <a:t>, 2001)</a:t>
            </a:r>
            <a:r>
              <a:rPr lang="el-GR" sz="1800" dirty="0" smtClean="0"/>
              <a:t> με βάση τις βιογραφίες των μαθητών του </a:t>
            </a:r>
            <a:r>
              <a:rPr lang="el-GR" sz="1400" dirty="0" smtClean="0"/>
              <a:t>(</a:t>
            </a:r>
            <a:r>
              <a:rPr lang="el-GR" sz="1400" dirty="0" err="1" smtClean="0"/>
              <a:t>Βαλιαντή</a:t>
            </a:r>
            <a:r>
              <a:rPr lang="el-GR" sz="1400" dirty="0" smtClean="0"/>
              <a:t> &amp; </a:t>
            </a:r>
            <a:r>
              <a:rPr lang="el-GR" sz="1400" dirty="0" err="1" smtClean="0"/>
              <a:t>Κουτσελίνη</a:t>
            </a:r>
            <a:r>
              <a:rPr lang="el-GR" sz="1400" dirty="0" smtClean="0"/>
              <a:t>, 2008)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sz="1800" dirty="0" smtClean="0"/>
          </a:p>
          <a:p>
            <a:pPr marL="0" indent="0">
              <a:buNone/>
            </a:pPr>
            <a:r>
              <a:rPr lang="el-GR" sz="1800" b="1" u="sng" dirty="0" smtClean="0"/>
              <a:t>Λειτουργεί ως: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800" b="1" dirty="0" smtClean="0"/>
              <a:t>Κριτικά </a:t>
            </a:r>
            <a:r>
              <a:rPr lang="el-GR" sz="1800" b="1" dirty="0" err="1" smtClean="0"/>
              <a:t>αναστοχαζόμενος</a:t>
            </a:r>
            <a:r>
              <a:rPr lang="el-GR" sz="1800" b="1" dirty="0" smtClean="0"/>
              <a:t> κοινωνικός ερευνητής</a:t>
            </a:r>
          </a:p>
          <a:p>
            <a:pPr marL="0" indent="0">
              <a:buNone/>
            </a:pPr>
            <a:r>
              <a:rPr lang="en-US" sz="1800" dirty="0" smtClean="0"/>
              <a:t>A</a:t>
            </a:r>
            <a:r>
              <a:rPr lang="el-GR" sz="1800" dirty="0" err="1" smtClean="0"/>
              <a:t>ναλύει</a:t>
            </a:r>
            <a:r>
              <a:rPr lang="el-GR" sz="1800" dirty="0" smtClean="0"/>
              <a:t> τις συνθήκες, ανάγκες των μαθητών, τις δυσκολίες, αλλά και τους πόρους/ικανότητές τους </a:t>
            </a:r>
            <a:r>
              <a:rPr lang="el-GR" sz="1400" dirty="0" smtClean="0"/>
              <a:t>(</a:t>
            </a:r>
            <a:r>
              <a:rPr lang="en-US" sz="1400" dirty="0" smtClean="0"/>
              <a:t>Long, 2005)</a:t>
            </a:r>
            <a:endParaRPr lang="el-GR" sz="1400" dirty="0" smtClean="0"/>
          </a:p>
          <a:p>
            <a:pPr marL="0" indent="0">
              <a:buNone/>
            </a:pPr>
            <a:endParaRPr lang="el-GR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sz="1800" b="1" dirty="0" smtClean="0"/>
              <a:t>Σχεδιαστής &amp; μετασχηματιστής του εκπαιδευτικού υλικού</a:t>
            </a:r>
          </a:p>
          <a:p>
            <a:pPr marL="0" indent="0">
              <a:buNone/>
            </a:pPr>
            <a:r>
              <a:rPr lang="el-GR" sz="1800" dirty="0" smtClean="0"/>
              <a:t>Αναπτύσσει δεξιότητες κριτικού </a:t>
            </a:r>
            <a:r>
              <a:rPr lang="el-GR" sz="1800" dirty="0" err="1" smtClean="0"/>
              <a:t>πολυτροπικού</a:t>
            </a:r>
            <a:r>
              <a:rPr lang="el-GR" sz="1800" dirty="0" smtClean="0"/>
              <a:t> </a:t>
            </a:r>
            <a:r>
              <a:rPr lang="el-GR" sz="1800" dirty="0" err="1" smtClean="0"/>
              <a:t>γραμματισμού</a:t>
            </a:r>
            <a:r>
              <a:rPr lang="el-GR" sz="1800" dirty="0" smtClean="0"/>
              <a:t> </a:t>
            </a:r>
            <a:r>
              <a:rPr lang="el-GR" sz="1800" b="1" dirty="0" smtClean="0"/>
              <a:t>– </a:t>
            </a:r>
            <a:r>
              <a:rPr lang="el-GR" sz="1800" dirty="0" smtClean="0"/>
              <a:t>μετασχηματίζει το υλικό</a:t>
            </a:r>
            <a:r>
              <a:rPr lang="en-US" sz="1800" dirty="0" smtClean="0"/>
              <a:t> </a:t>
            </a:r>
            <a:r>
              <a:rPr lang="en-US" sz="1400" dirty="0" smtClean="0"/>
              <a:t>(</a:t>
            </a:r>
            <a:r>
              <a:rPr lang="en-US" sz="1400" dirty="0"/>
              <a:t>Luke &amp; </a:t>
            </a:r>
            <a:r>
              <a:rPr lang="en-US" sz="1400" dirty="0" err="1"/>
              <a:t>Freebody</a:t>
            </a:r>
            <a:r>
              <a:rPr lang="en-US" sz="1400" dirty="0"/>
              <a:t>, 1999)</a:t>
            </a:r>
            <a:endParaRPr lang="el-GR" sz="1400" dirty="0"/>
          </a:p>
          <a:p>
            <a:pPr marL="0" indent="0">
              <a:buNone/>
            </a:pPr>
            <a:r>
              <a:rPr lang="el-GR" sz="1800" dirty="0" smtClean="0"/>
              <a:t> </a:t>
            </a:r>
          </a:p>
          <a:p>
            <a:pPr marL="0" indent="0">
              <a:buNone/>
            </a:pPr>
            <a:endParaRPr lang="el-GR" sz="2000" b="1" dirty="0" smtClean="0"/>
          </a:p>
          <a:p>
            <a:pPr marL="0" indent="0">
              <a:buNone/>
            </a:pPr>
            <a:endParaRPr lang="el-GR" sz="2000" b="1" dirty="0">
              <a:solidFill>
                <a:srgbClr val="F37D07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l-GR" sz="2000" dirty="0" smtClean="0"/>
          </a:p>
          <a:p>
            <a:pPr>
              <a:buFont typeface="Wingdings" panose="05000000000000000000" pitchFamily="2" charset="2"/>
              <a:buChar char="v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876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183880" cy="792088"/>
          </a:xfrm>
        </p:spPr>
        <p:txBody>
          <a:bodyPr>
            <a:noAutofit/>
          </a:bodyPr>
          <a:lstStyle/>
          <a:p>
            <a:pPr algn="ctr"/>
            <a:r>
              <a:rPr lang="el-GR" sz="2400" dirty="0" smtClean="0"/>
              <a:t>Παιδαγωγικές κατευθύνσεις για την εξ </a:t>
            </a:r>
            <a:r>
              <a:rPr lang="el-GR" sz="2400" dirty="0"/>
              <a:t>αποστάσεως </a:t>
            </a:r>
            <a:r>
              <a:rPr lang="el-GR" sz="2400" dirty="0" smtClean="0"/>
              <a:t>διαπολιτισμική επικοινωνία:</a:t>
            </a:r>
            <a:br>
              <a:rPr lang="el-GR" sz="2400" dirty="0" smtClean="0"/>
            </a:br>
            <a:endParaRPr lang="el-GR" sz="240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>
          <a:xfrm>
            <a:off x="395536" y="1412776"/>
            <a:ext cx="3931920" cy="936104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l-GR" dirty="0" smtClean="0"/>
              <a:t>Θεωρίες που ενσωματώνουν </a:t>
            </a:r>
            <a:r>
              <a:rPr lang="el-GR" dirty="0"/>
              <a:t>τις αρχές της ενταξιακής εκπαίδευσης</a:t>
            </a:r>
            <a:br>
              <a:rPr lang="el-GR" dirty="0"/>
            </a:br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half" idx="3"/>
          </p:nvPr>
        </p:nvSpPr>
        <p:spPr>
          <a:xfrm>
            <a:off x="4644008" y="1556792"/>
            <a:ext cx="4032448" cy="864096"/>
          </a:xfrm>
        </p:spPr>
        <p:txBody>
          <a:bodyPr>
            <a:noAutofit/>
          </a:bodyPr>
          <a:lstStyle/>
          <a:p>
            <a:pPr algn="ctr"/>
            <a:r>
              <a:rPr lang="el-GR" sz="1600" dirty="0" smtClean="0"/>
              <a:t>Μεθοδολογική προσέγγιση σχεδιασμού του εκπαιδευτικού υλικού</a:t>
            </a:r>
            <a:endParaRPr lang="el-GR" sz="1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2"/>
          </p:nvPr>
        </p:nvSpPr>
        <p:spPr>
          <a:xfrm>
            <a:off x="467544" y="2420888"/>
            <a:ext cx="3931920" cy="3489960"/>
          </a:xfrm>
        </p:spPr>
        <p:txBody>
          <a:bodyPr>
            <a:normAutofit fontScale="85000" lnSpcReduction="10000"/>
          </a:bodyPr>
          <a:lstStyle/>
          <a:p>
            <a:endParaRPr lang="el-GR" sz="1800" dirty="0"/>
          </a:p>
          <a:p>
            <a:pPr algn="ctr"/>
            <a:r>
              <a:rPr lang="el-GR" sz="1800" b="1" dirty="0" smtClean="0"/>
              <a:t>Πολιτισμικά ευαίσθητη διδασκαλία </a:t>
            </a:r>
            <a:endParaRPr lang="en-US" sz="1800" b="1" dirty="0" smtClean="0"/>
          </a:p>
          <a:p>
            <a:pPr marL="0" indent="0" algn="just">
              <a:buNone/>
            </a:pPr>
            <a:r>
              <a:rPr lang="en-US" sz="1200" dirty="0" smtClean="0"/>
              <a:t>           Culturally responsive teaching</a:t>
            </a:r>
            <a:r>
              <a:rPr lang="el-GR" sz="1200" dirty="0" smtClean="0"/>
              <a:t> .</a:t>
            </a:r>
            <a:r>
              <a:rPr lang="en-US" sz="1200" dirty="0" smtClean="0"/>
              <a:t> (Gay, 2002)</a:t>
            </a:r>
            <a:endParaRPr lang="el-GR" sz="1200" dirty="0" smtClean="0"/>
          </a:p>
          <a:p>
            <a:pPr marL="0" indent="0" algn="just">
              <a:buNone/>
            </a:pPr>
            <a:endParaRPr lang="en-US" sz="1200" dirty="0" smtClean="0"/>
          </a:p>
          <a:p>
            <a:pPr lvl="1" algn="ctr"/>
            <a:r>
              <a:rPr lang="en-US" sz="1800" b="1" dirty="0" smtClean="0"/>
              <a:t>A</a:t>
            </a:r>
            <a:r>
              <a:rPr lang="el-GR" sz="1800" b="1" dirty="0" err="1" smtClean="0"/>
              <a:t>ντλεί</a:t>
            </a:r>
            <a:r>
              <a:rPr lang="el-GR" sz="1800" b="1" dirty="0"/>
              <a:t> </a:t>
            </a:r>
            <a:r>
              <a:rPr lang="el-GR" sz="1800" b="1" dirty="0" smtClean="0"/>
              <a:t>κ αξιοποιεί</a:t>
            </a:r>
            <a:r>
              <a:rPr lang="el-GR" sz="1800" dirty="0" smtClean="0"/>
              <a:t>:  Πολιτισμικές δυνάμεις μαθητών </a:t>
            </a:r>
            <a:endParaRPr lang="en-US" sz="1800" dirty="0" smtClean="0"/>
          </a:p>
          <a:p>
            <a:pPr marL="347472" lvl="1" indent="0" algn="just">
              <a:buNone/>
            </a:pPr>
            <a:r>
              <a:rPr lang="el-GR" sz="1800" dirty="0" smtClean="0"/>
              <a:t>(η</a:t>
            </a:r>
            <a:r>
              <a:rPr lang="en-US" sz="1800" dirty="0" smtClean="0"/>
              <a:t> </a:t>
            </a:r>
            <a:r>
              <a:rPr lang="el-GR" sz="1800" dirty="0" smtClean="0"/>
              <a:t>κουλτούρα, οι</a:t>
            </a:r>
            <a:r>
              <a:rPr lang="en-US" sz="1800" dirty="0" smtClean="0"/>
              <a:t> </a:t>
            </a:r>
            <a:r>
              <a:rPr lang="el-GR" sz="1800" dirty="0" smtClean="0"/>
              <a:t>διαθέσιμοι πόροι γνώσης, οι γλώσσες,   οι βιωμένες </a:t>
            </a:r>
            <a:r>
              <a:rPr lang="el-GR" sz="1800" dirty="0"/>
              <a:t>εμπειρίες, </a:t>
            </a:r>
            <a:r>
              <a:rPr lang="el-GR" sz="1800" dirty="0" smtClean="0"/>
              <a:t>τα ενδιαφέροντα</a:t>
            </a:r>
            <a:r>
              <a:rPr lang="el-GR" sz="1800" dirty="0"/>
              <a:t>, </a:t>
            </a:r>
            <a:r>
              <a:rPr lang="el-GR" sz="1800" dirty="0" smtClean="0"/>
              <a:t>οι ανάγκες) </a:t>
            </a:r>
            <a:endParaRPr lang="en-US" sz="1800" dirty="0" smtClean="0"/>
          </a:p>
          <a:p>
            <a:pPr marL="347472" lvl="1" indent="0" algn="just">
              <a:buNone/>
            </a:pPr>
            <a:r>
              <a:rPr lang="el-GR" sz="1800" dirty="0" smtClean="0"/>
              <a:t>ως πηγή πλούτου</a:t>
            </a:r>
            <a:r>
              <a:rPr lang="el-GR" sz="1800" dirty="0"/>
              <a:t> </a:t>
            </a:r>
            <a:r>
              <a:rPr lang="el-GR" sz="1200" dirty="0"/>
              <a:t>(</a:t>
            </a:r>
            <a:r>
              <a:rPr lang="en-US" sz="1200" dirty="0"/>
              <a:t>Ruiz,2013)</a:t>
            </a:r>
            <a:r>
              <a:rPr lang="el-GR" sz="1200" dirty="0" smtClean="0"/>
              <a:t>   </a:t>
            </a:r>
            <a:endParaRPr lang="en-US" sz="1200" dirty="0" smtClean="0"/>
          </a:p>
          <a:p>
            <a:pPr lvl="1" algn="ctr"/>
            <a:r>
              <a:rPr lang="el-GR" sz="1800" b="1" dirty="0" smtClean="0"/>
              <a:t>Ενδυναμώνει</a:t>
            </a:r>
            <a:r>
              <a:rPr lang="el-GR" sz="1800" dirty="0" smtClean="0"/>
              <a:t>: τα </a:t>
            </a:r>
            <a:r>
              <a:rPr lang="el-GR" sz="1800" dirty="0" err="1" smtClean="0"/>
              <a:t>ταυτοτικά</a:t>
            </a:r>
            <a:r>
              <a:rPr lang="el-GR" sz="1800" dirty="0" smtClean="0"/>
              <a:t> χαρακτηριστικά τους </a:t>
            </a:r>
            <a:r>
              <a:rPr lang="el-GR" sz="1200" dirty="0" smtClean="0"/>
              <a:t>(</a:t>
            </a:r>
            <a:r>
              <a:rPr lang="el-GR" sz="1200" dirty="0" err="1" smtClean="0"/>
              <a:t>Γκόβαρης</a:t>
            </a:r>
            <a:r>
              <a:rPr lang="el-GR" sz="1200" dirty="0" smtClean="0"/>
              <a:t>, 2001)  </a:t>
            </a:r>
            <a:endParaRPr lang="el-GR" sz="1200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499992" y="2636912"/>
            <a:ext cx="3931920" cy="3417952"/>
          </a:xfrm>
        </p:spPr>
        <p:txBody>
          <a:bodyPr>
            <a:normAutofit/>
          </a:bodyPr>
          <a:lstStyle/>
          <a:p>
            <a:pPr algn="ctr"/>
            <a:r>
              <a:rPr lang="el-GR" sz="1600" b="1" dirty="0" err="1" smtClean="0"/>
              <a:t>Εργασιοκεντρική</a:t>
            </a:r>
            <a:r>
              <a:rPr lang="el-GR" sz="1600" b="1" dirty="0" smtClean="0"/>
              <a:t> προσέγγιση </a:t>
            </a:r>
            <a:r>
              <a:rPr lang="el-GR" sz="1100" dirty="0"/>
              <a:t>Τ</a:t>
            </a:r>
            <a:r>
              <a:rPr lang="en-US" sz="1100" dirty="0" smtClean="0"/>
              <a:t>ask-based language approach (Ellis, 2003)</a:t>
            </a:r>
            <a:endParaRPr lang="el-GR" sz="1100" dirty="0" smtClean="0"/>
          </a:p>
          <a:p>
            <a:pPr algn="ctr"/>
            <a:endParaRPr lang="el-GR" sz="1100" dirty="0" smtClean="0"/>
          </a:p>
          <a:p>
            <a:pPr algn="ctr"/>
            <a:r>
              <a:rPr lang="el-GR" sz="1600" dirty="0" smtClean="0"/>
              <a:t>Το (</a:t>
            </a:r>
            <a:r>
              <a:rPr lang="el-GR" sz="1600" b="1" dirty="0" err="1" smtClean="0"/>
              <a:t>παιδαγωγικό)έργο</a:t>
            </a:r>
            <a:r>
              <a:rPr lang="el-GR" sz="1600" dirty="0" smtClean="0"/>
              <a:t>: υλοποίηση ενός σκοπού, γλωσσικού ή κοινωνικού τύπου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600" dirty="0" smtClean="0"/>
              <a:t>Έμφαση στη δημιουργία νοήματος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600" dirty="0" smtClean="0"/>
              <a:t>Καλύπτει μια ανάγκη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600" dirty="0" smtClean="0"/>
              <a:t>Αξιοποιεί το νοητικό δυναμικό του μαθητή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600" dirty="0" smtClean="0"/>
              <a:t>Επίτευξη επικοινωνιακού στόχου (όχι απλή χρήση της γλώσσας)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96600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8388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400" dirty="0" smtClean="0"/>
              <a:t>ΧΑΡΑΚΤΗΡΙΣΤΙΚΑ </a:t>
            </a:r>
            <a:br>
              <a:rPr lang="el-GR" sz="2400" dirty="0" smtClean="0"/>
            </a:br>
            <a:r>
              <a:rPr lang="el-GR" sz="2400" dirty="0" smtClean="0"/>
              <a:t>ΤΟΥ ΔΙΑΠΟΛΙΤΙΣΜΙΚΟΥ ΕΚΠΑΙΔΕΥΤΙΚΟΥ ΥΛΙΚΟΥ </a:t>
            </a:r>
            <a:br>
              <a:rPr lang="el-GR" sz="2400" dirty="0" smtClean="0"/>
            </a:br>
            <a:r>
              <a:rPr lang="el-GR" sz="2400" dirty="0" smtClean="0"/>
              <a:t>ΩΣ ΠΛΑΙΣΙΑ ΜΑΘΗΣΗΣ</a:t>
            </a:r>
            <a:endParaRPr lang="el-GR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2"/>
          </p:nvPr>
        </p:nvSpPr>
        <p:spPr>
          <a:xfrm>
            <a:off x="611560" y="1844824"/>
            <a:ext cx="3931920" cy="3168352"/>
          </a:xfrm>
        </p:spPr>
        <p:txBody>
          <a:bodyPr>
            <a:normAutofit lnSpcReduction="10000"/>
          </a:bodyPr>
          <a:lstStyle/>
          <a:p>
            <a:r>
              <a:rPr lang="el-GR" sz="1900" dirty="0" smtClean="0"/>
              <a:t>Ενεργοποιεί την </a:t>
            </a:r>
            <a:r>
              <a:rPr lang="el-GR" sz="1900" b="1" dirty="0" smtClean="0"/>
              <a:t>προϋπάρχουσα γνώση </a:t>
            </a:r>
            <a:r>
              <a:rPr lang="el-GR" sz="1900" dirty="0" smtClean="0"/>
              <a:t>των μαθητών</a:t>
            </a:r>
          </a:p>
          <a:p>
            <a:endParaRPr lang="el-GR" sz="1900" b="1" dirty="0" smtClean="0"/>
          </a:p>
          <a:p>
            <a:r>
              <a:rPr lang="el-GR" sz="1900" dirty="0" smtClean="0"/>
              <a:t>Παρουσιάζει με </a:t>
            </a:r>
            <a:r>
              <a:rPr lang="el-GR" sz="1900" b="1" dirty="0" smtClean="0"/>
              <a:t>ελκυστικό τρόπο</a:t>
            </a:r>
            <a:r>
              <a:rPr lang="el-GR" sz="1900" dirty="0" smtClean="0"/>
              <a:t> κάθε πληροφορία</a:t>
            </a:r>
          </a:p>
          <a:p>
            <a:pPr marL="0" indent="0">
              <a:buNone/>
            </a:pPr>
            <a:endParaRPr lang="el-GR" sz="1900" dirty="0" smtClean="0"/>
          </a:p>
          <a:p>
            <a:r>
              <a:rPr lang="el-GR" sz="1900" dirty="0" smtClean="0"/>
              <a:t>Προωθεί την ανάπτυξη </a:t>
            </a:r>
          </a:p>
          <a:p>
            <a:pPr marL="0" indent="0">
              <a:buNone/>
            </a:pPr>
            <a:r>
              <a:rPr lang="el-GR" sz="1900" b="1" dirty="0"/>
              <a:t>δ</a:t>
            </a:r>
            <a:r>
              <a:rPr lang="el-GR" sz="1900" b="1" dirty="0" smtClean="0"/>
              <a:t>εξιοτήτων  </a:t>
            </a:r>
            <a:r>
              <a:rPr lang="el-GR" sz="1900" b="1" dirty="0"/>
              <a:t>π</a:t>
            </a:r>
            <a:r>
              <a:rPr lang="el-GR" sz="1900" b="1" dirty="0" smtClean="0"/>
              <a:t>αραγωγής γραπτού λόγου</a:t>
            </a:r>
          </a:p>
          <a:p>
            <a:pPr marL="0" indent="0">
              <a:buNone/>
            </a:pPr>
            <a:endParaRPr lang="el-GR" sz="2300" dirty="0" smtClean="0"/>
          </a:p>
          <a:p>
            <a:pPr marL="0" indent="0">
              <a:buNone/>
            </a:pPr>
            <a:endParaRPr lang="el-GR" sz="2300" dirty="0" smtClean="0"/>
          </a:p>
          <a:p>
            <a:pPr lvl="1"/>
            <a:endParaRPr lang="el-GR" dirty="0" smtClean="0"/>
          </a:p>
          <a:p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499992" y="1916832"/>
            <a:ext cx="4219952" cy="3600400"/>
          </a:xfrm>
        </p:spPr>
        <p:txBody>
          <a:bodyPr>
            <a:normAutofit fontScale="92500" lnSpcReduction="10000"/>
          </a:bodyPr>
          <a:lstStyle/>
          <a:p>
            <a:r>
              <a:rPr lang="el-GR" sz="1500" b="1" dirty="0" smtClean="0"/>
              <a:t>Παρέχει </a:t>
            </a:r>
            <a:r>
              <a:rPr lang="el-GR" sz="1500" b="1" dirty="0" err="1"/>
              <a:t>π</a:t>
            </a:r>
            <a:r>
              <a:rPr lang="el-GR" sz="1500" b="1" dirty="0" err="1" smtClean="0"/>
              <a:t>λαισιακή</a:t>
            </a:r>
            <a:r>
              <a:rPr lang="el-GR" sz="1500" b="1" dirty="0" smtClean="0"/>
              <a:t> στήριξη</a:t>
            </a:r>
            <a:endParaRPr lang="en-US" sz="1500" b="1" dirty="0" smtClean="0"/>
          </a:p>
          <a:p>
            <a:pPr lvl="1"/>
            <a:r>
              <a:rPr lang="el-GR" sz="1500" dirty="0" smtClean="0"/>
              <a:t>Συνοδευτικό υλικό (οπτικά και </a:t>
            </a:r>
            <a:r>
              <a:rPr lang="el-GR" sz="1500" dirty="0" err="1" smtClean="0"/>
              <a:t>πολυτροπικά</a:t>
            </a:r>
            <a:r>
              <a:rPr lang="el-GR" sz="1500" dirty="0" smtClean="0"/>
              <a:t> βοηθήματα)</a:t>
            </a:r>
          </a:p>
          <a:p>
            <a:pPr marL="347472" lvl="1" indent="0">
              <a:buNone/>
            </a:pPr>
            <a:endParaRPr lang="el-GR" sz="1500" dirty="0" smtClean="0"/>
          </a:p>
          <a:p>
            <a:pPr lvl="1"/>
            <a:r>
              <a:rPr lang="el-GR" sz="1500" dirty="0" smtClean="0"/>
              <a:t>Ενισχύει </a:t>
            </a:r>
            <a:r>
              <a:rPr lang="el-GR" sz="1500" dirty="0"/>
              <a:t>τις </a:t>
            </a:r>
            <a:r>
              <a:rPr lang="el-GR" sz="1500" b="1" dirty="0" err="1"/>
              <a:t>προσληπτικές</a:t>
            </a:r>
            <a:r>
              <a:rPr lang="el-GR" sz="1500" b="1" dirty="0"/>
              <a:t> </a:t>
            </a:r>
            <a:r>
              <a:rPr lang="el-GR" sz="1500" b="1" dirty="0" smtClean="0"/>
              <a:t>δεξιότητες </a:t>
            </a:r>
          </a:p>
          <a:p>
            <a:pPr lvl="1"/>
            <a:endParaRPr lang="el-GR" sz="1500" b="1" dirty="0"/>
          </a:p>
          <a:p>
            <a:pPr lvl="1"/>
            <a:r>
              <a:rPr lang="el-GR" sz="1500" dirty="0" smtClean="0"/>
              <a:t>Αξιοποιεί </a:t>
            </a:r>
            <a:r>
              <a:rPr lang="el-GR" sz="1500" dirty="0"/>
              <a:t>τις </a:t>
            </a:r>
            <a:r>
              <a:rPr lang="el-GR" sz="1500" b="1" dirty="0"/>
              <a:t>αρχές</a:t>
            </a:r>
            <a:r>
              <a:rPr lang="el-GR" sz="1500" dirty="0"/>
              <a:t> της </a:t>
            </a:r>
            <a:r>
              <a:rPr lang="el-GR" sz="1500" b="1" dirty="0" err="1"/>
              <a:t>Πολυτροπικότητας</a:t>
            </a:r>
            <a:endParaRPr lang="el-GR" sz="1500" b="1" dirty="0"/>
          </a:p>
          <a:p>
            <a:pPr marL="347472" lvl="1" indent="0">
              <a:buNone/>
            </a:pPr>
            <a:endParaRPr lang="el-GR" sz="1500" b="1" dirty="0" smtClean="0"/>
          </a:p>
          <a:p>
            <a:pPr marL="347472" lvl="1" indent="0">
              <a:buNone/>
            </a:pPr>
            <a:r>
              <a:rPr lang="el-GR" sz="1500" b="1" dirty="0" smtClean="0"/>
              <a:t>ΣΥΓΧΡΟΝΗ ΕΚΠΑΙΔΕΥΣΗ</a:t>
            </a:r>
          </a:p>
          <a:p>
            <a:pPr lvl="1"/>
            <a:r>
              <a:rPr lang="el-GR" sz="1500" b="1" dirty="0" err="1" smtClean="0"/>
              <a:t>Πολυτροπικότητα</a:t>
            </a:r>
            <a:r>
              <a:rPr lang="el-GR" sz="1500" b="1" dirty="0" smtClean="0"/>
              <a:t> της επικοινωνίας </a:t>
            </a:r>
          </a:p>
          <a:p>
            <a:pPr lvl="1"/>
            <a:r>
              <a:rPr lang="el-GR" sz="1500" dirty="0" smtClean="0"/>
              <a:t>Εκφράσεις προσώπου &amp; χειρονομίες</a:t>
            </a:r>
          </a:p>
          <a:p>
            <a:pPr lvl="1"/>
            <a:r>
              <a:rPr lang="el-GR" sz="1500" dirty="0" smtClean="0"/>
              <a:t>Επιτονισμός φωνής, έμφαση και αλλαγή ρυθμού ομιλίας</a:t>
            </a:r>
          </a:p>
          <a:p>
            <a:pPr lvl="1"/>
            <a:endParaRPr lang="el-GR" sz="1700" dirty="0" smtClean="0"/>
          </a:p>
        </p:txBody>
      </p:sp>
    </p:spTree>
    <p:extLst>
      <p:ext uri="{BB962C8B-B14F-4D97-AF65-F5344CB8AC3E}">
        <p14:creationId xmlns:p14="http://schemas.microsoft.com/office/powerpoint/2010/main" val="3573416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Τίτλος 1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el-GR" sz="2400" dirty="0" smtClean="0"/>
              <a:t>Πρακτικές οργάνωσης &amp; διαχείρισης εκπαιδευτικού διαπολιτισμικού υλικού σε πλατφόρμες </a:t>
            </a:r>
            <a:r>
              <a:rPr lang="el-GR" sz="2400" dirty="0" smtClean="0">
                <a:solidFill>
                  <a:schemeClr val="tx1"/>
                </a:solidFill>
              </a:rPr>
              <a:t>ασύγχρονης εκπαίδευσης</a:t>
            </a: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13" name="Θέση περιεχομένου 12"/>
          <p:cNvSpPr>
            <a:spLocks noGrp="1"/>
          </p:cNvSpPr>
          <p:nvPr>
            <p:ph idx="1"/>
          </p:nvPr>
        </p:nvSpPr>
        <p:spPr>
          <a:xfrm>
            <a:off x="502920" y="2060848"/>
            <a:ext cx="8183880" cy="4320480"/>
          </a:xfrm>
        </p:spPr>
        <p:txBody>
          <a:bodyPr>
            <a:normAutofit lnSpcReduction="10000"/>
          </a:bodyPr>
          <a:lstStyle/>
          <a:p>
            <a:r>
              <a:rPr lang="el-GR" sz="1800" b="1" dirty="0" smtClean="0"/>
              <a:t>Επιλέγω τη θεματική μου </a:t>
            </a:r>
            <a:r>
              <a:rPr lang="el-GR" sz="1800" dirty="0" smtClean="0"/>
              <a:t>(ΑΠΣ ΤΥ &amp; ΔΥΕΠ)</a:t>
            </a:r>
          </a:p>
          <a:p>
            <a:endParaRPr lang="el-GR" sz="1800" dirty="0" smtClean="0"/>
          </a:p>
          <a:p>
            <a:r>
              <a:rPr lang="el-GR" sz="1800" dirty="0" smtClean="0"/>
              <a:t>Οργανώνω το </a:t>
            </a:r>
            <a:r>
              <a:rPr lang="el-GR" sz="1800" b="1" dirty="0" smtClean="0"/>
              <a:t>παιδαγωγικό έργο </a:t>
            </a:r>
            <a:r>
              <a:rPr lang="el-GR" sz="1800" dirty="0" smtClean="0"/>
              <a:t>(</a:t>
            </a:r>
            <a:r>
              <a:rPr lang="el-GR" sz="1800" dirty="0" err="1" smtClean="0"/>
              <a:t>εργασιοκεντρική</a:t>
            </a:r>
            <a:r>
              <a:rPr lang="el-GR" sz="1800" dirty="0" smtClean="0"/>
              <a:t> προσέγγιση)</a:t>
            </a:r>
          </a:p>
          <a:p>
            <a:endParaRPr lang="el-GR" sz="1800" dirty="0"/>
          </a:p>
          <a:p>
            <a:r>
              <a:rPr lang="el-GR" sz="1800" dirty="0" smtClean="0"/>
              <a:t>Αξιοποιώ </a:t>
            </a:r>
            <a:r>
              <a:rPr lang="el-GR" sz="1800" b="1" dirty="0"/>
              <a:t>ποικίλα</a:t>
            </a:r>
            <a:r>
              <a:rPr lang="el-GR" sz="1800" dirty="0"/>
              <a:t> </a:t>
            </a:r>
            <a:r>
              <a:rPr lang="el-GR" sz="1800" dirty="0" err="1"/>
              <a:t>πολυτροπικά</a:t>
            </a:r>
            <a:r>
              <a:rPr lang="el-GR" sz="1800" b="1" dirty="0"/>
              <a:t> </a:t>
            </a:r>
            <a:r>
              <a:rPr lang="el-GR" sz="1800" b="1" dirty="0" smtClean="0"/>
              <a:t>μέσα </a:t>
            </a:r>
          </a:p>
          <a:p>
            <a:pPr lvl="1"/>
            <a:r>
              <a:rPr lang="el-GR" sz="1400" b="1" dirty="0"/>
              <a:t>Δ</a:t>
            </a:r>
            <a:r>
              <a:rPr lang="el-GR" sz="1400" b="1" dirty="0" smtClean="0"/>
              <a:t>ιαφοροποιώ τη διδασκαλία μου </a:t>
            </a:r>
            <a:r>
              <a:rPr lang="el-GR" sz="1400" dirty="0" smtClean="0"/>
              <a:t>λαμβάνοντας υπόψη την ετοιμότητα, τα ενδιαφέροντα κ το μαθησιακό στυλ των μαθητών, </a:t>
            </a:r>
            <a:r>
              <a:rPr lang="el-GR" sz="1400" dirty="0"/>
              <a:t>ως </a:t>
            </a:r>
            <a:r>
              <a:rPr lang="el-GR" sz="1400" dirty="0" smtClean="0"/>
              <a:t>προς </a:t>
            </a:r>
          </a:p>
          <a:p>
            <a:pPr lvl="2"/>
            <a:r>
              <a:rPr lang="el-GR" sz="1200" dirty="0" smtClean="0"/>
              <a:t>Το </a:t>
            </a:r>
            <a:r>
              <a:rPr lang="el-GR" sz="1200" b="1" dirty="0" smtClean="0"/>
              <a:t>περιεχόμενο</a:t>
            </a:r>
            <a:r>
              <a:rPr lang="el-GR" sz="1200" dirty="0" smtClean="0"/>
              <a:t> (τι διδάσκω κ με ποια μέσα)</a:t>
            </a:r>
          </a:p>
          <a:p>
            <a:pPr lvl="2"/>
            <a:r>
              <a:rPr lang="el-GR" sz="1200" dirty="0" smtClean="0"/>
              <a:t>Τις </a:t>
            </a:r>
            <a:r>
              <a:rPr lang="el-GR" sz="1200" b="1" dirty="0" smtClean="0"/>
              <a:t>διαδικασίες</a:t>
            </a:r>
            <a:r>
              <a:rPr lang="el-GR" sz="1200" dirty="0" smtClean="0"/>
              <a:t>  (τρόποι, δραστηριότητες &amp; στρατηγικές, τα εργαλεία)</a:t>
            </a:r>
          </a:p>
          <a:p>
            <a:pPr lvl="2"/>
            <a:r>
              <a:rPr lang="el-GR" sz="1200" dirty="0" smtClean="0"/>
              <a:t>Το </a:t>
            </a:r>
            <a:r>
              <a:rPr lang="el-GR" sz="1200" b="1" dirty="0" smtClean="0"/>
              <a:t>τελικό προϊόν</a:t>
            </a:r>
          </a:p>
          <a:p>
            <a:pPr lvl="2"/>
            <a:r>
              <a:rPr lang="el-GR" sz="1200" dirty="0" smtClean="0"/>
              <a:t>Το </a:t>
            </a:r>
            <a:r>
              <a:rPr lang="el-GR" sz="1200" b="1" dirty="0" smtClean="0"/>
              <a:t>μαθησιακό περιβάλλον  </a:t>
            </a:r>
            <a:r>
              <a:rPr lang="el-GR" sz="1200" dirty="0" smtClean="0"/>
              <a:t>της εξ αποστάσεως (υλικά, μέσα κ σχέσεις)</a:t>
            </a:r>
          </a:p>
          <a:p>
            <a:pPr lvl="2" algn="r"/>
            <a:r>
              <a:rPr lang="el-GR" sz="1200" dirty="0" smtClean="0"/>
              <a:t>(</a:t>
            </a:r>
            <a:r>
              <a:rPr lang="el-GR" sz="1200" dirty="0" err="1" smtClean="0"/>
              <a:t>Σπαντιδάκης</a:t>
            </a:r>
            <a:r>
              <a:rPr lang="el-GR" sz="1200" dirty="0" smtClean="0"/>
              <a:t> &amp; </a:t>
            </a:r>
            <a:r>
              <a:rPr lang="el-GR" sz="1200" dirty="0" err="1" smtClean="0"/>
              <a:t>Βαρσαμίδου</a:t>
            </a:r>
            <a:r>
              <a:rPr lang="el-GR" sz="1200" dirty="0" smtClean="0"/>
              <a:t>, 2014)</a:t>
            </a:r>
            <a:endParaRPr lang="el-GR" sz="1200" dirty="0"/>
          </a:p>
          <a:p>
            <a:pPr lvl="2" algn="r"/>
            <a:endParaRPr lang="el-GR" sz="1800" dirty="0" smtClean="0"/>
          </a:p>
          <a:p>
            <a:r>
              <a:rPr lang="el-GR" sz="1800" b="1" dirty="0" smtClean="0"/>
              <a:t>Δημιουργώ φακέλους </a:t>
            </a:r>
            <a:r>
              <a:rPr lang="el-GR" sz="1800" dirty="0" smtClean="0"/>
              <a:t>ανάλογα με τις θεματικές (</a:t>
            </a:r>
            <a:r>
              <a:rPr lang="el-GR" sz="1800" b="1" dirty="0" smtClean="0"/>
              <a:t>ονόματα στη μητρική γλώσσα των μαθητών </a:t>
            </a:r>
            <a:r>
              <a:rPr lang="el-GR" sz="1800" dirty="0" smtClean="0"/>
              <a:t>κ στην ελληνική) για να διευκολύνω την πρόσβαση κ την πλοήγηση των μαθητών </a:t>
            </a:r>
          </a:p>
          <a:p>
            <a:endParaRPr lang="el-GR" sz="1800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8929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Θέση κειμένου 11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8357264" cy="617314"/>
          </a:xfrm>
        </p:spPr>
        <p:txBody>
          <a:bodyPr>
            <a:normAutofit/>
          </a:bodyPr>
          <a:lstStyle/>
          <a:p>
            <a:r>
              <a:rPr lang="el-GR" dirty="0" smtClean="0"/>
              <a:t>Τεχνικές ενεργοποίησης της πρότερης γνώσης </a:t>
            </a:r>
            <a:endParaRPr lang="el-GR" dirty="0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quarter" idx="2"/>
          </p:nvPr>
        </p:nvSpPr>
        <p:spPr>
          <a:xfrm>
            <a:off x="467544" y="1304764"/>
            <a:ext cx="3744416" cy="1584176"/>
          </a:xfrm>
        </p:spPr>
        <p:txBody>
          <a:bodyPr>
            <a:normAutofit fontScale="77500" lnSpcReduction="20000"/>
          </a:bodyPr>
          <a:lstStyle/>
          <a:p>
            <a:r>
              <a:rPr lang="el-GR" sz="1600" b="1" dirty="0" smtClean="0"/>
              <a:t>Γνωστικοί </a:t>
            </a:r>
            <a:r>
              <a:rPr lang="el-GR" sz="1600" b="1" dirty="0" err="1" smtClean="0"/>
              <a:t>υπενθυμητές</a:t>
            </a:r>
            <a:r>
              <a:rPr lang="el-GR" sz="1600" b="1" dirty="0" smtClean="0"/>
              <a:t>  (</a:t>
            </a:r>
            <a:r>
              <a:rPr lang="en-US" sz="1600" b="1" dirty="0" smtClean="0"/>
              <a:t>cognitive organizers)</a:t>
            </a:r>
          </a:p>
          <a:p>
            <a:pPr marL="0" indent="0">
              <a:buNone/>
            </a:pPr>
            <a:endParaRPr lang="el-GR" sz="1600" b="1" dirty="0" smtClean="0"/>
          </a:p>
          <a:p>
            <a:pPr marL="0" indent="0">
              <a:buNone/>
            </a:pPr>
            <a:r>
              <a:rPr lang="el-GR" sz="1600" dirty="0" smtClean="0"/>
              <a:t>Ανάλογα με τις </a:t>
            </a:r>
            <a:r>
              <a:rPr lang="el-GR" sz="1600" b="1" dirty="0" smtClean="0"/>
              <a:t>θεματικές</a:t>
            </a:r>
            <a:r>
              <a:rPr lang="el-GR" sz="1600" dirty="0" smtClean="0"/>
              <a:t>, το </a:t>
            </a:r>
            <a:r>
              <a:rPr lang="el-GR" sz="1600" b="1" dirty="0" smtClean="0"/>
              <a:t>επίπεδο </a:t>
            </a:r>
          </a:p>
          <a:p>
            <a:pPr marL="0" indent="0">
              <a:buNone/>
            </a:pPr>
            <a:r>
              <a:rPr lang="el-GR" sz="1600" dirty="0" smtClean="0"/>
              <a:t>κατάκτησης της γλώσσας, </a:t>
            </a:r>
          </a:p>
          <a:p>
            <a:pPr marL="0" indent="0">
              <a:buNone/>
            </a:pPr>
            <a:r>
              <a:rPr lang="el-GR" sz="1600" dirty="0" smtClean="0"/>
              <a:t>την </a:t>
            </a:r>
            <a:r>
              <a:rPr lang="el-GR" sz="1600" b="1" dirty="0" smtClean="0"/>
              <a:t>ηλικία</a:t>
            </a:r>
            <a:r>
              <a:rPr lang="el-GR" sz="1600" dirty="0" smtClean="0"/>
              <a:t>, τα </a:t>
            </a:r>
            <a:r>
              <a:rPr lang="el-GR" sz="1600" b="1" dirty="0" smtClean="0"/>
              <a:t>ενδιαφέροντα </a:t>
            </a:r>
          </a:p>
          <a:p>
            <a:pPr marL="0" indent="0">
              <a:buNone/>
            </a:pPr>
            <a:r>
              <a:rPr lang="el-GR" sz="1600" dirty="0" smtClean="0"/>
              <a:t>ΠΧ. Αλφάβητο σε </a:t>
            </a:r>
            <a:r>
              <a:rPr lang="en-US" sz="1600" dirty="0" smtClean="0"/>
              <a:t>flash cards</a:t>
            </a:r>
            <a:endParaRPr lang="el-GR" sz="1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3114097"/>
            <a:ext cx="4392488" cy="283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360040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019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08052" y="548680"/>
            <a:ext cx="8183880" cy="720080"/>
          </a:xfrm>
        </p:spPr>
        <p:txBody>
          <a:bodyPr>
            <a:normAutofit fontScale="90000"/>
          </a:bodyPr>
          <a:lstStyle/>
          <a:p>
            <a:r>
              <a:rPr lang="el-GR" sz="2400" dirty="0"/>
              <a:t>Τεχνικές ενεργοποίησης της πρότερης γνώσης </a:t>
            </a:r>
            <a:br>
              <a:rPr lang="el-GR" sz="2400" dirty="0"/>
            </a:br>
            <a:endParaRPr lang="el-GR" sz="240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7544" y="1124744"/>
            <a:ext cx="3960440" cy="936104"/>
          </a:xfrm>
        </p:spPr>
        <p:txBody>
          <a:bodyPr>
            <a:normAutofit fontScale="5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200" dirty="0" err="1" smtClean="0"/>
              <a:t>Πολυτροπικά</a:t>
            </a:r>
            <a:r>
              <a:rPr lang="el-GR" sz="2200" dirty="0" smtClean="0"/>
              <a:t> κείμενα </a:t>
            </a:r>
            <a:r>
              <a:rPr lang="en-US" sz="2200" dirty="0" smtClean="0"/>
              <a:t> </a:t>
            </a:r>
            <a:r>
              <a:rPr lang="el-GR" sz="2200" dirty="0" smtClean="0"/>
              <a:t>ποικίλων αναγνωστικών δομών </a:t>
            </a:r>
            <a:r>
              <a:rPr lang="el-GR" sz="2200" b="0" dirty="0" smtClean="0"/>
              <a:t>ανά θεματική ενότητα</a:t>
            </a:r>
          </a:p>
          <a:p>
            <a:r>
              <a:rPr lang="el-GR" sz="2200" b="0" dirty="0" smtClean="0"/>
              <a:t>Πχ. κινηματογράφος-τηλεόραση θέατρο, αγαπημένα παιχνίδια</a:t>
            </a:r>
          </a:p>
          <a:p>
            <a:endParaRPr lang="el-GR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432048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04864"/>
            <a:ext cx="352839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823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Άποψη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Άποψη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Άπο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1227</TotalTime>
  <Words>1089</Words>
  <Application>Microsoft Office PowerPoint</Application>
  <PresentationFormat>Προβολή στην οθόνη (4:3)</PresentationFormat>
  <Paragraphs>202</Paragraphs>
  <Slides>22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Άποψη</vt:lpstr>
      <vt:lpstr>Eξ Αποστάσεως Εκπαίδευση Ευάλωτων Κοινωνικά Ομάδων «Εκπαίδευση Παιδιών Προσφύγων»  Επιμορφωτική Ημερίδα Π.Ε.ΚΕ.Σ Θεσσαλίας</vt:lpstr>
      <vt:lpstr>Παρουσίαση του PowerPoint</vt:lpstr>
      <vt:lpstr>Χαρτογράφηση του τοπίου  της Εξ Αποστάσεως Εκπαίδευσης των Παιδιών Προσφύγων</vt:lpstr>
      <vt:lpstr>Ο Νέος ρόλος του εκπαιδευτικού  στην εξ αποστάσεως διαπολιτισμική εκπαίδευση</vt:lpstr>
      <vt:lpstr>Παιδαγωγικές κατευθύνσεις για την εξ αποστάσεως διαπολιτισμική επικοινωνία: </vt:lpstr>
      <vt:lpstr>ΧΑΡΑΚΤΗΡΙΣΤΙΚΑ  ΤΟΥ ΔΙΑΠΟΛΙΤΙΣΜΙΚΟΥ ΕΚΠΑΙΔΕΥΤΙΚΟΥ ΥΛΙΚΟΥ  ΩΣ ΠΛΑΙΣΙΑ ΜΑΘΗΣΗΣ</vt:lpstr>
      <vt:lpstr>Πρακτικές οργάνωσης &amp; διαχείρισης εκπαιδευτικού διαπολιτισμικού υλικού σε πλατφόρμες ασύγχρονης εκπαίδευσης</vt:lpstr>
      <vt:lpstr>Παρουσίαση του PowerPoint</vt:lpstr>
      <vt:lpstr>Τεχνικές ενεργοποίησης της πρότερης γνώσης  </vt:lpstr>
      <vt:lpstr>Τεχνικές ενεργοποίησης της πρότερης γνώσης </vt:lpstr>
      <vt:lpstr>Τεχνικές ενεργοποίησης της πρότερης γνώσης </vt:lpstr>
      <vt:lpstr>Τεχνικές ενεργοποίησης της πρότερης γνώσης </vt:lpstr>
      <vt:lpstr>Τεχνικές ενεργοποίησης της πρότερης γνώσης  Εργαλεία Εννοιολογικής χαρτογράφησης:  Χάρτες: Γεωγραφία / Ήπειροι</vt:lpstr>
      <vt:lpstr>Τεχνικές ενεργοποίησης της πρότερης γνώσης </vt:lpstr>
      <vt:lpstr>http://users.sch.gr/xariskuts/e.e_flags.jpg</vt:lpstr>
      <vt:lpstr>Τεχνικές ενεργοποίησης της πρότερης γνώσης  </vt:lpstr>
      <vt:lpstr>Ανατροφοδότηση   Συνοδευτικό υλικό δραστηριοτήτων   Παραγωγή γραπτού λόγου </vt:lpstr>
      <vt:lpstr>Ανατροφοδότηση  Συνοδευτικό υλικό δραστηριοτήτων   Παραγωγή γραπτού λόγου </vt:lpstr>
      <vt:lpstr>Ανατροφοδότηση - Συνοδευτικό υλικό δραστηριοτήτων – Παραγωγή γραπτού λόγου </vt:lpstr>
      <vt:lpstr>Πρακτικές  διαπολιτισμικής επικοινωνίας Σύγχρονης εκπαίδευσης με το εκπαιδευτικό υλικό από τις πλατφόρμες ασύγχρονης εκπαίδευσης</vt:lpstr>
      <vt:lpstr>Διαπολιτισμικό υλικό για Σχεδιασμό δραστηριοτήτων</vt:lpstr>
      <vt:lpstr>Παρουσίαση του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ΣΕΠ</dc:creator>
  <cp:lastModifiedBy>ΣΕΠ</cp:lastModifiedBy>
  <cp:revision>210</cp:revision>
  <dcterms:created xsi:type="dcterms:W3CDTF">2020-04-03T16:47:01Z</dcterms:created>
  <dcterms:modified xsi:type="dcterms:W3CDTF">2020-04-06T15:29:50Z</dcterms:modified>
</cp:coreProperties>
</file>