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Merriweather" charset="0"/>
      <p:regular r:id="rId13"/>
      <p:bold r:id="rId14"/>
      <p:italic r:id="rId15"/>
      <p:boldItalic r:id="rId16"/>
    </p:embeddedFont>
    <p:embeddedFont>
      <p:font typeface="Roboto"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F81FF294-697E-4DE9-A302-8F8C08698AB6}">
  <a:tblStyle styleId="{F81FF294-697E-4DE9-A302-8F8C08698AB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850" y="-67"/>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7306c5724f_0_2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7306c5724f_0_2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732f1366c9_0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732f1366c9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730adeba4a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730adeba4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730adeba4a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730adeba4a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732f1366c9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732f1366c9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7306c5724f_0_2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7306c5724f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7306c5724f_0_2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7306c5724f_0_2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732f1366c9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732f1366c9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732f1366c9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732f1366c9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732f1366c9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732f1366c9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125"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1" name="Google Shape;11;p2"/>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2" name="Google Shape;12;p2"/>
          <p:cNvSpPr txBox="1">
            <a:spLocks noGrp="1"/>
          </p:cNvSpPr>
          <p:nvPr>
            <p:ph type="subTitle" idx="1"/>
          </p:nvPr>
        </p:nvSpPr>
        <p:spPr>
          <a:xfrm>
            <a:off x="311700" y="1878560"/>
            <a:ext cx="4242600" cy="7383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54"/>
        <p:cNvGrpSpPr/>
        <p:nvPr/>
      </p:nvGrpSpPr>
      <p:grpSpPr>
        <a:xfrm>
          <a:off x="0" y="0"/>
          <a:ext cx="0" cy="0"/>
          <a:chOff x="0" y="0"/>
          <a:chExt cx="0" cy="0"/>
        </a:xfrm>
      </p:grpSpPr>
      <p:sp>
        <p:nvSpPr>
          <p:cNvPr id="55" name="Google Shape;55;p11"/>
          <p:cNvSpPr txBox="1">
            <a:spLocks noGrp="1"/>
          </p:cNvSpPr>
          <p:nvPr>
            <p:ph type="title" hasCustomPrompt="1"/>
          </p:nvPr>
        </p:nvSpPr>
        <p:spPr>
          <a:xfrm>
            <a:off x="311750" y="831175"/>
            <a:ext cx="5334900" cy="12447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a:spLocks noGrp="1"/>
          </p:cNvSpPr>
          <p:nvPr>
            <p:ph type="body" idx="1"/>
          </p:nvPr>
        </p:nvSpPr>
        <p:spPr>
          <a:xfrm>
            <a:off x="311700" y="2121425"/>
            <a:ext cx="5334900" cy="9426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1600"/>
              </a:spcBef>
              <a:spcAft>
                <a:spcPts val="0"/>
              </a:spcAft>
              <a:buClr>
                <a:schemeClr val="accent2"/>
              </a:buClr>
              <a:buSzPts val="1100"/>
              <a:buChar char="○"/>
              <a:defRPr>
                <a:solidFill>
                  <a:schemeClr val="accent2"/>
                </a:solidFill>
              </a:defRPr>
            </a:lvl2pPr>
            <a:lvl3pPr marL="1371600" lvl="2" indent="-298450">
              <a:spcBef>
                <a:spcPts val="1600"/>
              </a:spcBef>
              <a:spcAft>
                <a:spcPts val="0"/>
              </a:spcAft>
              <a:buClr>
                <a:schemeClr val="accent2"/>
              </a:buClr>
              <a:buSzPts val="1100"/>
              <a:buChar char="■"/>
              <a:defRPr>
                <a:solidFill>
                  <a:schemeClr val="accent2"/>
                </a:solidFill>
              </a:defRPr>
            </a:lvl3pPr>
            <a:lvl4pPr marL="1828800" lvl="3" indent="-298450">
              <a:spcBef>
                <a:spcPts val="1600"/>
              </a:spcBef>
              <a:spcAft>
                <a:spcPts val="0"/>
              </a:spcAft>
              <a:buClr>
                <a:schemeClr val="accent2"/>
              </a:buClr>
              <a:buSzPts val="1100"/>
              <a:buChar char="●"/>
              <a:defRPr>
                <a:solidFill>
                  <a:schemeClr val="accent2"/>
                </a:solidFill>
              </a:defRPr>
            </a:lvl4pPr>
            <a:lvl5pPr marL="2286000" lvl="4" indent="-298450">
              <a:spcBef>
                <a:spcPts val="1600"/>
              </a:spcBef>
              <a:spcAft>
                <a:spcPts val="0"/>
              </a:spcAft>
              <a:buClr>
                <a:schemeClr val="accent2"/>
              </a:buClr>
              <a:buSzPts val="1100"/>
              <a:buChar char="○"/>
              <a:defRPr>
                <a:solidFill>
                  <a:schemeClr val="accent2"/>
                </a:solidFill>
              </a:defRPr>
            </a:lvl5pPr>
            <a:lvl6pPr marL="2743200" lvl="5" indent="-298450">
              <a:spcBef>
                <a:spcPts val="1600"/>
              </a:spcBef>
              <a:spcAft>
                <a:spcPts val="0"/>
              </a:spcAft>
              <a:buClr>
                <a:schemeClr val="accent2"/>
              </a:buClr>
              <a:buSzPts val="1100"/>
              <a:buChar char="■"/>
              <a:defRPr>
                <a:solidFill>
                  <a:schemeClr val="accent2"/>
                </a:solidFill>
              </a:defRPr>
            </a:lvl6pPr>
            <a:lvl7pPr marL="3200400" lvl="6" indent="-298450">
              <a:spcBef>
                <a:spcPts val="1600"/>
              </a:spcBef>
              <a:spcAft>
                <a:spcPts val="0"/>
              </a:spcAft>
              <a:buClr>
                <a:schemeClr val="accent2"/>
              </a:buClr>
              <a:buSzPts val="1100"/>
              <a:buChar char="●"/>
              <a:defRPr>
                <a:solidFill>
                  <a:schemeClr val="accent2"/>
                </a:solidFill>
              </a:defRPr>
            </a:lvl7pPr>
            <a:lvl8pPr marL="3657600" lvl="7" indent="-298450">
              <a:spcBef>
                <a:spcPts val="1600"/>
              </a:spcBef>
              <a:spcAft>
                <a:spcPts val="0"/>
              </a:spcAft>
              <a:buClr>
                <a:schemeClr val="accent2"/>
              </a:buClr>
              <a:buSzPts val="1100"/>
              <a:buChar char="○"/>
              <a:defRPr>
                <a:solidFill>
                  <a:schemeClr val="accent2"/>
                </a:solidFill>
              </a:defRPr>
            </a:lvl8pPr>
            <a:lvl9pPr marL="4114800" lvl="8" indent="-298450">
              <a:spcBef>
                <a:spcPts val="1600"/>
              </a:spcBef>
              <a:spcAft>
                <a:spcPts val="1600"/>
              </a:spcAft>
              <a:buClr>
                <a:schemeClr val="accent2"/>
              </a:buClr>
              <a:buSzPts val="1100"/>
              <a:buChar char="■"/>
              <a:defRPr>
                <a:solidFill>
                  <a:schemeClr val="accent2"/>
                </a:solidFill>
              </a:defRPr>
            </a:lvl9pPr>
          </a:lstStyle>
          <a:p>
            <a:endParaRPr/>
          </a:p>
        </p:txBody>
      </p:sp>
      <p:sp>
        <p:nvSpPr>
          <p:cNvPr id="57" name="Google Shape;5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8"/>
        <p:cNvGrpSpPr/>
        <p:nvPr/>
      </p:nvGrpSpPr>
      <p:grpSpPr>
        <a:xfrm>
          <a:off x="0" y="0"/>
          <a:ext cx="0" cy="0"/>
          <a:chOff x="0" y="0"/>
          <a:chExt cx="0" cy="0"/>
        </a:xfrm>
      </p:grpSpPr>
      <p:sp>
        <p:nvSpPr>
          <p:cNvPr id="59" name="Google Shape;5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14"/>
        <p:cNvGrpSpPr/>
        <p:nvPr/>
      </p:nvGrpSpPr>
      <p:grpSpPr>
        <a:xfrm>
          <a:off x="0" y="0"/>
          <a:ext cx="0" cy="0"/>
          <a:chOff x="0" y="0"/>
          <a:chExt cx="0" cy="0"/>
        </a:xfrm>
      </p:grpSpPr>
      <p:sp>
        <p:nvSpPr>
          <p:cNvPr id="15" name="Google Shape;15;p3"/>
          <p:cNvSpPr/>
          <p:nvPr/>
        </p:nvSpPr>
        <p:spPr>
          <a:xfrm>
            <a:off x="0" y="48099"/>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0"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accent3"/>
          </a:solidFill>
          <a:ln>
            <a:noFill/>
          </a:ln>
        </p:spPr>
      </p:sp>
      <p:sp>
        <p:nvSpPr>
          <p:cNvPr id="17" name="Google Shape;17;p3"/>
          <p:cNvSpPr txBox="1">
            <a:spLocks noGrp="1"/>
          </p:cNvSpPr>
          <p:nvPr>
            <p:ph type="title"/>
          </p:nvPr>
        </p:nvSpPr>
        <p:spPr>
          <a:xfrm>
            <a:off x="311700" y="539725"/>
            <a:ext cx="8520600" cy="12825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p:nvPr/>
        </p:nvSpPr>
        <p:spPr>
          <a:xfrm>
            <a:off x="0" y="44125"/>
            <a:ext cx="4313625" cy="4399375"/>
          </a:xfrm>
          <a:custGeom>
            <a:avLst/>
            <a:gdLst/>
            <a:ahLst/>
            <a:cxnLst/>
            <a:rect l="l" t="t" r="r" b="b"/>
            <a:pathLst>
              <a:path w="172545" h="175975" extrusionOk="0">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avLst/>
            <a:gdLst/>
            <a:ahLst/>
            <a:cxnLst/>
            <a:rect l="l" t="t" r="r" b="b"/>
            <a:pathLst>
              <a:path w="172676" h="175824" extrusionOk="0">
                <a:moveTo>
                  <a:pt x="0" y="6"/>
                </a:moveTo>
                <a:lnTo>
                  <a:pt x="172676" y="0"/>
                </a:lnTo>
                <a:lnTo>
                  <a:pt x="172562" y="126442"/>
                </a:lnTo>
                <a:lnTo>
                  <a:pt x="0" y="175824"/>
                </a:lnTo>
                <a:close/>
              </a:path>
            </a:pathLst>
          </a:custGeom>
          <a:solidFill>
            <a:schemeClr val="dk1"/>
          </a:solidFill>
          <a:ln>
            <a:noFill/>
          </a:ln>
        </p:spPr>
      </p:sp>
      <p:sp>
        <p:nvSpPr>
          <p:cNvPr id="23" name="Google Shape;23;p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4" name="Google Shape;24;p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25" name="Google Shape;25;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5"/>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5"/>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9" name="Google Shape;29;p5"/>
          <p:cNvSpPr txBox="1">
            <a:spLocks noGrp="1"/>
          </p:cNvSpPr>
          <p:nvPr>
            <p:ph type="body" idx="1"/>
          </p:nvPr>
        </p:nvSpPr>
        <p:spPr>
          <a:xfrm>
            <a:off x="311700" y="1505700"/>
            <a:ext cx="3999900" cy="30762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0" name="Google Shape;30;p5"/>
          <p:cNvSpPr txBox="1">
            <a:spLocks noGrp="1"/>
          </p:cNvSpPr>
          <p:nvPr>
            <p:ph type="body" idx="2"/>
          </p:nvPr>
        </p:nvSpPr>
        <p:spPr>
          <a:xfrm>
            <a:off x="4832400" y="1505700"/>
            <a:ext cx="3999900" cy="30762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1" name="Google Shape;31;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5" name="Google Shape;35;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txBox="1">
            <a:spLocks noGrp="1"/>
          </p:cNvSpPr>
          <p:nvPr>
            <p:ph type="title"/>
          </p:nvPr>
        </p:nvSpPr>
        <p:spPr>
          <a:xfrm>
            <a:off x="311725" y="500925"/>
            <a:ext cx="3127500" cy="18291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9" name="Google Shape;39;p7"/>
          <p:cNvSpPr txBox="1">
            <a:spLocks noGrp="1"/>
          </p:cNvSpPr>
          <p:nvPr>
            <p:ph type="body" idx="1"/>
          </p:nvPr>
        </p:nvSpPr>
        <p:spPr>
          <a:xfrm>
            <a:off x="311700" y="2390650"/>
            <a:ext cx="3127500" cy="22980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1600"/>
              </a:spcBef>
              <a:spcAft>
                <a:spcPts val="0"/>
              </a:spcAft>
              <a:buClr>
                <a:schemeClr val="accent2"/>
              </a:buClr>
              <a:buSzPts val="1100"/>
              <a:buChar char="○"/>
              <a:defRPr>
                <a:solidFill>
                  <a:schemeClr val="accent2"/>
                </a:solidFill>
              </a:defRPr>
            </a:lvl2pPr>
            <a:lvl3pPr marL="1371600" lvl="2" indent="-298450">
              <a:spcBef>
                <a:spcPts val="1600"/>
              </a:spcBef>
              <a:spcAft>
                <a:spcPts val="0"/>
              </a:spcAft>
              <a:buClr>
                <a:schemeClr val="accent2"/>
              </a:buClr>
              <a:buSzPts val="1100"/>
              <a:buChar char="■"/>
              <a:defRPr>
                <a:solidFill>
                  <a:schemeClr val="accent2"/>
                </a:solidFill>
              </a:defRPr>
            </a:lvl3pPr>
            <a:lvl4pPr marL="1828800" lvl="3" indent="-298450">
              <a:spcBef>
                <a:spcPts val="1600"/>
              </a:spcBef>
              <a:spcAft>
                <a:spcPts val="0"/>
              </a:spcAft>
              <a:buClr>
                <a:schemeClr val="accent2"/>
              </a:buClr>
              <a:buSzPts val="1100"/>
              <a:buChar char="●"/>
              <a:defRPr>
                <a:solidFill>
                  <a:schemeClr val="accent2"/>
                </a:solidFill>
              </a:defRPr>
            </a:lvl4pPr>
            <a:lvl5pPr marL="2286000" lvl="4" indent="-298450">
              <a:spcBef>
                <a:spcPts val="1600"/>
              </a:spcBef>
              <a:spcAft>
                <a:spcPts val="0"/>
              </a:spcAft>
              <a:buClr>
                <a:schemeClr val="accent2"/>
              </a:buClr>
              <a:buSzPts val="1100"/>
              <a:buChar char="○"/>
              <a:defRPr>
                <a:solidFill>
                  <a:schemeClr val="accent2"/>
                </a:solidFill>
              </a:defRPr>
            </a:lvl5pPr>
            <a:lvl6pPr marL="2743200" lvl="5" indent="-298450">
              <a:spcBef>
                <a:spcPts val="1600"/>
              </a:spcBef>
              <a:spcAft>
                <a:spcPts val="0"/>
              </a:spcAft>
              <a:buClr>
                <a:schemeClr val="accent2"/>
              </a:buClr>
              <a:buSzPts val="1100"/>
              <a:buChar char="■"/>
              <a:defRPr>
                <a:solidFill>
                  <a:schemeClr val="accent2"/>
                </a:solidFill>
              </a:defRPr>
            </a:lvl6pPr>
            <a:lvl7pPr marL="3200400" lvl="6" indent="-298450">
              <a:spcBef>
                <a:spcPts val="1600"/>
              </a:spcBef>
              <a:spcAft>
                <a:spcPts val="0"/>
              </a:spcAft>
              <a:buClr>
                <a:schemeClr val="accent2"/>
              </a:buClr>
              <a:buSzPts val="1100"/>
              <a:buChar char="●"/>
              <a:defRPr>
                <a:solidFill>
                  <a:schemeClr val="accent2"/>
                </a:solidFill>
              </a:defRPr>
            </a:lvl7pPr>
            <a:lvl8pPr marL="3657600" lvl="7" indent="-298450">
              <a:spcBef>
                <a:spcPts val="1600"/>
              </a:spcBef>
              <a:spcAft>
                <a:spcPts val="0"/>
              </a:spcAft>
              <a:buClr>
                <a:schemeClr val="accent2"/>
              </a:buClr>
              <a:buSzPts val="1100"/>
              <a:buChar char="○"/>
              <a:defRPr>
                <a:solidFill>
                  <a:schemeClr val="accent2"/>
                </a:solidFill>
              </a:defRPr>
            </a:lvl8pPr>
            <a:lvl9pPr marL="4114800" lvl="8" indent="-298450">
              <a:spcBef>
                <a:spcPts val="1600"/>
              </a:spcBef>
              <a:spcAft>
                <a:spcPts val="1600"/>
              </a:spcAft>
              <a:buClr>
                <a:schemeClr val="accent2"/>
              </a:buClr>
              <a:buSzPts val="1100"/>
              <a:buChar char="■"/>
              <a:defRPr>
                <a:solidFill>
                  <a:schemeClr val="accent2"/>
                </a:solidFill>
              </a:defRPr>
            </a:lvl9pPr>
          </a:lstStyle>
          <a:p>
            <a:endParaRPr/>
          </a:p>
        </p:txBody>
      </p:sp>
      <p:sp>
        <p:nvSpPr>
          <p:cNvPr id="40" name="Google Shape;40;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41"/>
        <p:cNvGrpSpPr/>
        <p:nvPr/>
      </p:nvGrpSpPr>
      <p:grpSpPr>
        <a:xfrm>
          <a:off x="0" y="0"/>
          <a:ext cx="0" cy="0"/>
          <a:chOff x="0" y="0"/>
          <a:chExt cx="0" cy="0"/>
        </a:xfrm>
      </p:grpSpPr>
      <p:sp>
        <p:nvSpPr>
          <p:cNvPr id="42" name="Google Shape;42;p8"/>
          <p:cNvSpPr txBox="1">
            <a:spLocks noGrp="1"/>
          </p:cNvSpPr>
          <p:nvPr>
            <p:ph type="title"/>
          </p:nvPr>
        </p:nvSpPr>
        <p:spPr>
          <a:xfrm>
            <a:off x="311675" y="798600"/>
            <a:ext cx="6247800" cy="3546300"/>
          </a:xfrm>
          <a:prstGeom prst="rect">
            <a:avLst/>
          </a:prstGeom>
        </p:spPr>
        <p:txBody>
          <a:bodyPr spcFirstLastPara="1" wrap="square" lIns="91425" tIns="91425" rIns="91425" bIns="91425" anchor="ctr" anchorCtr="0">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43" name="Google Shape;43;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sp>
        <p:nvSpPr>
          <p:cNvPr id="45" name="Google Shape;45;p9"/>
          <p:cNvSpPr/>
          <p:nvPr/>
        </p:nvSpPr>
        <p:spPr>
          <a:xfrm>
            <a:off x="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9"/>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47" name="Google Shape;47;p9"/>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a:endParaRPr/>
          </a:p>
        </p:txBody>
      </p:sp>
      <p:sp>
        <p:nvSpPr>
          <p:cNvPr id="48" name="Google Shape;48;p9"/>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49" name="Google Shape;49;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0"/>
          <p:cNvSpPr txBox="1">
            <a:spLocks noGrp="1"/>
          </p:cNvSpPr>
          <p:nvPr>
            <p:ph type="body" idx="1"/>
          </p:nvPr>
        </p:nvSpPr>
        <p:spPr>
          <a:xfrm>
            <a:off x="311700" y="4521400"/>
            <a:ext cx="7979400" cy="4605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a:endParaRPr/>
          </a:p>
        </p:txBody>
      </p:sp>
      <p:sp>
        <p:nvSpPr>
          <p:cNvPr id="53" name="Google Shape;5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radig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115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marL="914400" lvl="1"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marL="1371600" lvl="2"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marL="1828800" lvl="3"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marL="2286000" lvl="4"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marL="2743200" lvl="5"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marL="3200400" lvl="6"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marL="3657600" lvl="7"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marL="4114800" lvl="8" indent="-298450">
              <a:lnSpc>
                <a:spcPct val="115000"/>
              </a:lnSpc>
              <a:spcBef>
                <a:spcPts val="1600"/>
              </a:spcBef>
              <a:spcAft>
                <a:spcPts val="1600"/>
              </a:spcAft>
              <a:buClr>
                <a:schemeClr val="dk2"/>
              </a:buClr>
              <a:buSzPts val="1100"/>
              <a:buFont typeface="Roboto"/>
              <a:buChar char="■"/>
              <a:defRPr sz="1100">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63"/>
        <p:cNvGrpSpPr/>
        <p:nvPr/>
      </p:nvGrpSpPr>
      <p:grpSpPr>
        <a:xfrm>
          <a:off x="0" y="0"/>
          <a:ext cx="0" cy="0"/>
          <a:chOff x="0" y="0"/>
          <a:chExt cx="0" cy="0"/>
        </a:xfrm>
      </p:grpSpPr>
      <p:sp>
        <p:nvSpPr>
          <p:cNvPr id="64" name="Google Shape;64;p13"/>
          <p:cNvSpPr txBox="1">
            <a:spLocks noGrp="1"/>
          </p:cNvSpPr>
          <p:nvPr>
            <p:ph type="title"/>
          </p:nvPr>
        </p:nvSpPr>
        <p:spPr>
          <a:xfrm>
            <a:off x="311725" y="500925"/>
            <a:ext cx="3706500" cy="435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2400">
              <a:latin typeface="Arial"/>
              <a:ea typeface="Arial"/>
              <a:cs typeface="Arial"/>
              <a:sym typeface="Arial"/>
            </a:endParaRPr>
          </a:p>
          <a:p>
            <a:pPr marL="0" lvl="0" indent="0" algn="l" rtl="0">
              <a:spcBef>
                <a:spcPts val="0"/>
              </a:spcBef>
              <a:spcAft>
                <a:spcPts val="0"/>
              </a:spcAft>
              <a:buNone/>
            </a:pPr>
            <a:endParaRPr sz="2400">
              <a:latin typeface="Arial"/>
              <a:ea typeface="Arial"/>
              <a:cs typeface="Arial"/>
              <a:sym typeface="Arial"/>
            </a:endParaRPr>
          </a:p>
          <a:p>
            <a:pPr marL="0" lvl="0" indent="0" algn="l" rtl="0">
              <a:spcBef>
                <a:spcPts val="0"/>
              </a:spcBef>
              <a:spcAft>
                <a:spcPts val="0"/>
              </a:spcAft>
              <a:buNone/>
            </a:pPr>
            <a:endParaRPr sz="2400">
              <a:latin typeface="Arial"/>
              <a:ea typeface="Arial"/>
              <a:cs typeface="Arial"/>
              <a:sym typeface="Arial"/>
            </a:endParaRPr>
          </a:p>
          <a:p>
            <a:pPr marL="0" lvl="0" indent="0" algn="l" rtl="0">
              <a:spcBef>
                <a:spcPts val="0"/>
              </a:spcBef>
              <a:spcAft>
                <a:spcPts val="0"/>
              </a:spcAft>
              <a:buNone/>
            </a:pPr>
            <a:endParaRPr sz="2400">
              <a:latin typeface="Arial"/>
              <a:ea typeface="Arial"/>
              <a:cs typeface="Arial"/>
              <a:sym typeface="Arial"/>
            </a:endParaRPr>
          </a:p>
          <a:p>
            <a:pPr marL="0" lvl="0" indent="0" algn="l" rtl="0">
              <a:spcBef>
                <a:spcPts val="0"/>
              </a:spcBef>
              <a:spcAft>
                <a:spcPts val="0"/>
              </a:spcAft>
              <a:buNone/>
            </a:pPr>
            <a:r>
              <a:rPr lang="el" sz="2400">
                <a:latin typeface="Arial"/>
                <a:ea typeface="Arial"/>
                <a:cs typeface="Arial"/>
                <a:sym typeface="Arial"/>
              </a:rPr>
              <a:t>ΜΕΝΟΥΜΕ ΣΠΙΤΙ και συζητούμε με τους γονείς για </a:t>
            </a:r>
            <a:r>
              <a:rPr lang="el" sz="2400" u="sng">
                <a:latin typeface="Arial"/>
                <a:ea typeface="Arial"/>
                <a:cs typeface="Arial"/>
                <a:sym typeface="Arial"/>
              </a:rPr>
              <a:t>Συμβουλευτική και Υποστήριξη της οικογένειας</a:t>
            </a:r>
            <a:r>
              <a:rPr lang="el" sz="2400">
                <a:latin typeface="Arial"/>
                <a:ea typeface="Arial"/>
                <a:cs typeface="Arial"/>
                <a:sym typeface="Arial"/>
              </a:rPr>
              <a:t> από τα Κέντρα Εκπαιδευτικής και Συμβουλευτικής Υποστήριξης (Κ.Ε.Σ.Υ.)</a:t>
            </a:r>
            <a:endParaRPr sz="2400">
              <a:latin typeface="Arial"/>
              <a:ea typeface="Arial"/>
              <a:cs typeface="Arial"/>
              <a:sym typeface="Arial"/>
            </a:endParaRPr>
          </a:p>
          <a:p>
            <a:pPr marL="0" lvl="0" indent="0" algn="l" rtl="0">
              <a:spcBef>
                <a:spcPts val="0"/>
              </a:spcBef>
              <a:spcAft>
                <a:spcPts val="0"/>
              </a:spcAft>
              <a:buNone/>
            </a:pPr>
            <a:endParaRPr sz="2400">
              <a:latin typeface="Arial"/>
              <a:ea typeface="Arial"/>
              <a:cs typeface="Arial"/>
              <a:sym typeface="Arial"/>
            </a:endParaRPr>
          </a:p>
          <a:p>
            <a:pPr marL="0" lvl="0" indent="0" algn="l" rtl="0">
              <a:spcBef>
                <a:spcPts val="0"/>
              </a:spcBef>
              <a:spcAft>
                <a:spcPts val="0"/>
              </a:spcAft>
              <a:buNone/>
            </a:pPr>
            <a:endParaRPr sz="2400">
              <a:latin typeface="Arial"/>
              <a:ea typeface="Arial"/>
              <a:cs typeface="Arial"/>
              <a:sym typeface="Arial"/>
            </a:endParaRPr>
          </a:p>
        </p:txBody>
      </p:sp>
      <p:sp>
        <p:nvSpPr>
          <p:cNvPr id="65" name="Google Shape;65;p13"/>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1800" b="1">
                <a:solidFill>
                  <a:srgbClr val="000000"/>
                </a:solidFill>
              </a:rPr>
              <a:t>ΤΡΟΠΟΙ ΥΠΟΣΤΗΡΙΞΗΣ</a:t>
            </a:r>
            <a:endParaRPr sz="1800" b="1">
              <a:solidFill>
                <a:srgbClr val="000000"/>
              </a:solidFill>
            </a:endParaRPr>
          </a:p>
          <a:p>
            <a:pPr marL="0" lvl="0" indent="0" algn="l" rtl="0">
              <a:spcBef>
                <a:spcPts val="1600"/>
              </a:spcBef>
              <a:spcAft>
                <a:spcPts val="0"/>
              </a:spcAft>
              <a:buNone/>
            </a:pPr>
            <a:r>
              <a:rPr lang="el" sz="1800" b="1">
                <a:solidFill>
                  <a:srgbClr val="000000"/>
                </a:solidFill>
              </a:rPr>
              <a:t>ΙΣΟΤΙΜΗ ΠΡΟΣΒΑΣΗ ΣΤΗΝ ΕΚΠΑΙΔΕΥΣΗ/ ΙΣΟΤΙΜΗ ΠΡΟΣΒΑΣΗ ΣΤΗΝ ΥΠΟΣΤΗΡΙΞΗ</a:t>
            </a:r>
            <a:endParaRPr sz="1800" b="1">
              <a:solidFill>
                <a:srgbClr val="000000"/>
              </a:solidFill>
            </a:endParaRPr>
          </a:p>
          <a:p>
            <a:pPr marL="0" lvl="0" indent="0" algn="l" rtl="0">
              <a:spcBef>
                <a:spcPts val="1600"/>
              </a:spcBef>
              <a:spcAft>
                <a:spcPts val="0"/>
              </a:spcAft>
              <a:buNone/>
            </a:pPr>
            <a:endParaRPr b="1">
              <a:solidFill>
                <a:srgbClr val="000000"/>
              </a:solidFill>
            </a:endParaRPr>
          </a:p>
          <a:p>
            <a:pPr marL="0" lvl="0" indent="0" algn="l" rtl="0">
              <a:spcBef>
                <a:spcPts val="1600"/>
              </a:spcBef>
              <a:spcAft>
                <a:spcPts val="0"/>
              </a:spcAft>
              <a:buNone/>
            </a:pPr>
            <a:endParaRPr b="1">
              <a:solidFill>
                <a:srgbClr val="000000"/>
              </a:solidFill>
            </a:endParaRPr>
          </a:p>
          <a:p>
            <a:pPr marL="0" lvl="0" indent="0" algn="l" rtl="0">
              <a:spcBef>
                <a:spcPts val="1600"/>
              </a:spcBef>
              <a:spcAft>
                <a:spcPts val="0"/>
              </a:spcAft>
              <a:buNone/>
            </a:pPr>
            <a:r>
              <a:rPr lang="el" b="1">
                <a:solidFill>
                  <a:srgbClr val="000000"/>
                </a:solidFill>
              </a:rPr>
              <a:t>ΜΑΡΙΑ Θ. ΠΑΠΑΔΟΠΟΥΛΟΥ</a:t>
            </a:r>
            <a:endParaRPr b="1">
              <a:solidFill>
                <a:srgbClr val="000000"/>
              </a:solidFill>
            </a:endParaRPr>
          </a:p>
          <a:p>
            <a:pPr marL="0" lvl="0" indent="0" algn="l" rtl="0">
              <a:spcBef>
                <a:spcPts val="1600"/>
              </a:spcBef>
              <a:spcAft>
                <a:spcPts val="0"/>
              </a:spcAft>
              <a:buNone/>
            </a:pPr>
            <a:r>
              <a:rPr lang="el" b="1">
                <a:solidFill>
                  <a:srgbClr val="000000"/>
                </a:solidFill>
              </a:rPr>
              <a:t>Δρ Εξελικτικής Ψυχολογίας &amp; Ψυχοπαθολογίας</a:t>
            </a:r>
            <a:endParaRPr b="1">
              <a:solidFill>
                <a:srgbClr val="000000"/>
              </a:solidFill>
            </a:endParaRPr>
          </a:p>
          <a:p>
            <a:pPr marL="0" lvl="0" indent="0" algn="l" rtl="0">
              <a:spcBef>
                <a:spcPts val="1600"/>
              </a:spcBef>
              <a:spcAft>
                <a:spcPts val="0"/>
              </a:spcAft>
              <a:buNone/>
            </a:pPr>
            <a:r>
              <a:rPr lang="el" b="1">
                <a:solidFill>
                  <a:srgbClr val="000000"/>
                </a:solidFill>
              </a:rPr>
              <a:t>του Πανεπιστημίου Θεσσαλίας</a:t>
            </a:r>
            <a:endParaRPr b="1">
              <a:solidFill>
                <a:srgbClr val="000000"/>
              </a:solidFill>
            </a:endParaRPr>
          </a:p>
          <a:p>
            <a:pPr marL="0" lvl="0" indent="0" algn="l" rtl="0">
              <a:spcBef>
                <a:spcPts val="1600"/>
              </a:spcBef>
              <a:spcAft>
                <a:spcPts val="0"/>
              </a:spcAft>
              <a:buNone/>
            </a:pPr>
            <a:r>
              <a:rPr lang="el" b="1">
                <a:solidFill>
                  <a:srgbClr val="000000"/>
                </a:solidFill>
              </a:rPr>
              <a:t>ΠΡΟΪΣΤΑΜΕΝΗ ΤΟΥ ΚΕΣΥ ΛΑΡΙΣΑΣ</a:t>
            </a:r>
            <a:endParaRPr b="1">
              <a:solidFill>
                <a:srgbClr val="000000"/>
              </a:solidFill>
            </a:endParaRPr>
          </a:p>
          <a:p>
            <a:pPr marL="0" lvl="0" indent="0" algn="l" rtl="0">
              <a:spcBef>
                <a:spcPts val="1600"/>
              </a:spcBef>
              <a:spcAft>
                <a:spcPts val="1600"/>
              </a:spcAft>
              <a:buNone/>
            </a:pPr>
            <a:endParaRPr b="1">
              <a:solidFill>
                <a:srgbClr val="000000"/>
              </a:solidFill>
            </a:endParaRPr>
          </a:p>
        </p:txBody>
      </p:sp>
      <p:pic>
        <p:nvPicPr>
          <p:cNvPr id="66" name="Google Shape;66;p13"/>
          <p:cNvPicPr preferRelativeResize="0"/>
          <p:nvPr/>
        </p:nvPicPr>
        <p:blipFill>
          <a:blip r:embed="rId3">
            <a:alphaModFix/>
          </a:blip>
          <a:stretch>
            <a:fillRect/>
          </a:stretch>
        </p:blipFill>
        <p:spPr>
          <a:xfrm>
            <a:off x="859925" y="80575"/>
            <a:ext cx="2312700" cy="19272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116"/>
        <p:cNvGrpSpPr/>
        <p:nvPr/>
      </p:nvGrpSpPr>
      <p:grpSpPr>
        <a:xfrm>
          <a:off x="0" y="0"/>
          <a:ext cx="0" cy="0"/>
          <a:chOff x="0" y="0"/>
          <a:chExt cx="0" cy="0"/>
        </a:xfrm>
      </p:grpSpPr>
      <p:sp>
        <p:nvSpPr>
          <p:cNvPr id="117" name="Google Shape;117;p22"/>
          <p:cNvSpPr txBox="1">
            <a:spLocks noGrp="1"/>
          </p:cNvSpPr>
          <p:nvPr>
            <p:ph type="title"/>
          </p:nvPr>
        </p:nvSpPr>
        <p:spPr>
          <a:xfrm>
            <a:off x="225275" y="121950"/>
            <a:ext cx="4071300" cy="250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400" u="sng">
                <a:latin typeface="Roboto"/>
                <a:ea typeface="Roboto"/>
                <a:cs typeface="Roboto"/>
                <a:sym typeface="Roboto"/>
              </a:rPr>
              <a:t>Μένουμε Σπίτι αλλά θέτουμε προτεραιότητες:</a:t>
            </a:r>
            <a:endParaRPr sz="2400" u="sng">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a:p>
            <a:pPr marL="0" lvl="0" indent="0" algn="l" rtl="0">
              <a:spcBef>
                <a:spcPts val="0"/>
              </a:spcBef>
              <a:spcAft>
                <a:spcPts val="0"/>
              </a:spcAft>
              <a:buNone/>
            </a:pPr>
            <a:r>
              <a:rPr lang="el">
                <a:latin typeface="Roboto"/>
                <a:ea typeface="Roboto"/>
                <a:cs typeface="Roboto"/>
                <a:sym typeface="Roboto"/>
              </a:rPr>
              <a:t>Δ. Συμβουλευτική υποστήριξη του παιδιού και της οικογένειας</a:t>
            </a:r>
            <a:endParaRPr>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p:txBody>
      </p:sp>
      <p:sp>
        <p:nvSpPr>
          <p:cNvPr id="118" name="Google Shape;118;p22"/>
          <p:cNvSpPr txBox="1">
            <a:spLocks noGrp="1"/>
          </p:cNvSpPr>
          <p:nvPr>
            <p:ph type="body" idx="1"/>
          </p:nvPr>
        </p:nvSpPr>
        <p:spPr>
          <a:xfrm>
            <a:off x="4471425" y="0"/>
            <a:ext cx="4166400" cy="40986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l" sz="1400" b="1">
                <a:solidFill>
                  <a:srgbClr val="000000"/>
                </a:solidFill>
              </a:rPr>
              <a:t>Δηλώνουμε </a:t>
            </a:r>
            <a:r>
              <a:rPr lang="el" sz="1400" b="1" u="sng">
                <a:solidFill>
                  <a:srgbClr val="000000"/>
                </a:solidFill>
              </a:rPr>
              <a:t>Διαθεσιμότητα </a:t>
            </a:r>
            <a:r>
              <a:rPr lang="el" sz="1400" b="1">
                <a:solidFill>
                  <a:srgbClr val="000000"/>
                </a:solidFill>
              </a:rPr>
              <a:t>και </a:t>
            </a:r>
            <a:r>
              <a:rPr lang="el" sz="1400" b="1" u="sng">
                <a:solidFill>
                  <a:srgbClr val="000000"/>
                </a:solidFill>
              </a:rPr>
              <a:t>Επιθυμία</a:t>
            </a:r>
            <a:r>
              <a:rPr lang="el" sz="1400" b="1">
                <a:solidFill>
                  <a:srgbClr val="000000"/>
                </a:solidFill>
              </a:rPr>
              <a:t> για </a:t>
            </a:r>
            <a:r>
              <a:rPr lang="el" sz="1400" b="1" u="sng">
                <a:solidFill>
                  <a:srgbClr val="000000"/>
                </a:solidFill>
              </a:rPr>
              <a:t>Φροντίδα </a:t>
            </a:r>
            <a:r>
              <a:rPr lang="el" sz="1400" b="1">
                <a:solidFill>
                  <a:srgbClr val="000000"/>
                </a:solidFill>
              </a:rPr>
              <a:t>του παιδιού και της οικογένειας με όλα τα μέσα που διαθέτουμε και με όλο το προσωπικό που διαθέτει το κάθε ΚΕΣΥ.</a:t>
            </a:r>
            <a:endParaRPr sz="1400" b="1">
              <a:solidFill>
                <a:srgbClr val="000000"/>
              </a:solidFill>
            </a:endParaRPr>
          </a:p>
          <a:p>
            <a:pPr marL="0" lvl="0" indent="0" algn="l" rtl="0">
              <a:lnSpc>
                <a:spcPct val="150000"/>
              </a:lnSpc>
              <a:spcBef>
                <a:spcPts val="1600"/>
              </a:spcBef>
              <a:spcAft>
                <a:spcPts val="0"/>
              </a:spcAft>
              <a:buNone/>
            </a:pPr>
            <a:r>
              <a:rPr lang="el" sz="1400" b="1">
                <a:solidFill>
                  <a:srgbClr val="000000"/>
                </a:solidFill>
              </a:rPr>
              <a:t>ΟΛΟΙ οι μαθητές έχουν δικαίωμα να ζητήσουν τη βοήθειά μας...</a:t>
            </a:r>
            <a:endParaRPr sz="1400" b="1">
              <a:solidFill>
                <a:srgbClr val="000000"/>
              </a:solidFill>
            </a:endParaRPr>
          </a:p>
          <a:p>
            <a:pPr marL="0" lvl="0" indent="0" algn="l" rtl="0">
              <a:lnSpc>
                <a:spcPct val="150000"/>
              </a:lnSpc>
              <a:spcBef>
                <a:spcPts val="1600"/>
              </a:spcBef>
              <a:spcAft>
                <a:spcPts val="0"/>
              </a:spcAft>
              <a:buNone/>
            </a:pPr>
            <a:r>
              <a:rPr lang="el" sz="1400" b="1">
                <a:solidFill>
                  <a:srgbClr val="000000"/>
                </a:solidFill>
              </a:rPr>
              <a:t>Ανάλογα με την περιφερειακή ενότητα ό,που κατοικείτε και τις ανάγκες του παιδιού σας ή της οικογένειάς σας ενημερωθείτε για το προσωπικό του ΚΕΣΥ της περιοχής σας και απευθυνθείτε στην υπηρεσία μας για οποιαδήποτε βοήθεια.</a:t>
            </a:r>
            <a:endParaRPr sz="1400" b="1">
              <a:solidFill>
                <a:srgbClr val="000000"/>
              </a:solidFill>
            </a:endParaRPr>
          </a:p>
          <a:p>
            <a:pPr marL="0" lvl="0" indent="0" algn="l" rtl="0">
              <a:lnSpc>
                <a:spcPct val="150000"/>
              </a:lnSpc>
              <a:spcBef>
                <a:spcPts val="1600"/>
              </a:spcBef>
              <a:spcAft>
                <a:spcPts val="1600"/>
              </a:spcAft>
              <a:buNone/>
            </a:pPr>
            <a:r>
              <a:rPr lang="el" sz="1400" b="1">
                <a:solidFill>
                  <a:srgbClr val="000000"/>
                </a:solidFill>
              </a:rPr>
              <a:t>ΟΛΟΙ ΜΕΝΟΥΜΕ ΣΠΙΤΙ ΚΑΙ ΒΟΗΘΩΝΤΑΣ Ο ΕΝΑΣ ΤΟΝ ΑΛΛΟ ΘΑ ΞΕΠΕΡΑΣΟΥΜΕ ΤΗΝ ΚΡΙΣΗ...</a:t>
            </a:r>
            <a:endParaRPr sz="1400" b="1">
              <a:solidFill>
                <a:srgbClr val="000000"/>
              </a:solidFill>
            </a:endParaRPr>
          </a:p>
        </p:txBody>
      </p:sp>
      <p:pic>
        <p:nvPicPr>
          <p:cNvPr id="119" name="Google Shape;119;p22"/>
          <p:cNvPicPr preferRelativeResize="0"/>
          <p:nvPr/>
        </p:nvPicPr>
        <p:blipFill>
          <a:blip r:embed="rId3">
            <a:alphaModFix/>
          </a:blip>
          <a:stretch>
            <a:fillRect/>
          </a:stretch>
        </p:blipFill>
        <p:spPr>
          <a:xfrm>
            <a:off x="1983725" y="3216250"/>
            <a:ext cx="2312700" cy="19272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48075" y="65025"/>
            <a:ext cx="4230300" cy="4534500"/>
          </a:xfrm>
          <a:prstGeom prst="rect">
            <a:avLst/>
          </a:prstGeom>
          <a:noFill/>
        </p:spPr>
        <p:txBody>
          <a:bodyPr spcFirstLastPara="1" wrap="square" lIns="91425" tIns="91425" rIns="91425" bIns="91425" anchor="t" anchorCtr="0">
            <a:noAutofit/>
          </a:bodyPr>
          <a:lstStyle/>
          <a:p>
            <a:pPr marL="0" lvl="0" indent="0" algn="l" rtl="0">
              <a:spcBef>
                <a:spcPts val="0"/>
              </a:spcBef>
              <a:spcAft>
                <a:spcPts val="0"/>
              </a:spcAft>
              <a:buNone/>
            </a:pPr>
            <a:r>
              <a:rPr lang="el" sz="2400">
                <a:latin typeface="Roboto"/>
                <a:ea typeface="Roboto"/>
                <a:cs typeface="Roboto"/>
                <a:sym typeface="Roboto"/>
              </a:rPr>
              <a:t>ΣΚΟΠΟΣ ΤΩΝ ΚΕΣΥ:</a:t>
            </a:r>
            <a:endParaRPr sz="2400">
              <a:latin typeface="Roboto"/>
              <a:ea typeface="Roboto"/>
              <a:cs typeface="Roboto"/>
              <a:sym typeface="Roboto"/>
            </a:endParaRPr>
          </a:p>
          <a:p>
            <a:pPr marL="0" lvl="0" indent="0" algn="l" rtl="0">
              <a:lnSpc>
                <a:spcPct val="115000"/>
              </a:lnSpc>
              <a:spcBef>
                <a:spcPts val="0"/>
              </a:spcBef>
              <a:spcAft>
                <a:spcPts val="0"/>
              </a:spcAft>
              <a:buNone/>
            </a:pPr>
            <a:r>
              <a:rPr lang="el" sz="1800" u="sng">
                <a:solidFill>
                  <a:srgbClr val="FFFFFF"/>
                </a:solidFill>
                <a:latin typeface="Roboto"/>
                <a:ea typeface="Roboto"/>
                <a:cs typeface="Roboto"/>
                <a:sym typeface="Roboto"/>
              </a:rPr>
              <a:t>Η ισότιμη πρόσβαση ΟΛΩΝ ΤΩΝ ΜΑΘΗΤΩΝ στην εκπαίδευση.</a:t>
            </a:r>
            <a:endParaRPr sz="1800" u="sng">
              <a:solidFill>
                <a:srgbClr val="FFFFFF"/>
              </a:solidFill>
              <a:latin typeface="Roboto"/>
              <a:ea typeface="Roboto"/>
              <a:cs typeface="Roboto"/>
              <a:sym typeface="Roboto"/>
            </a:endParaRPr>
          </a:p>
          <a:p>
            <a:pPr marL="0" lvl="0" indent="0" algn="l" rtl="0">
              <a:lnSpc>
                <a:spcPct val="115000"/>
              </a:lnSpc>
              <a:spcBef>
                <a:spcPts val="1600"/>
              </a:spcBef>
              <a:spcAft>
                <a:spcPts val="0"/>
              </a:spcAft>
              <a:buNone/>
            </a:pPr>
            <a:r>
              <a:rPr lang="el" sz="1800">
                <a:solidFill>
                  <a:srgbClr val="FFFFFF"/>
                </a:solidFill>
                <a:latin typeface="Roboto"/>
                <a:ea typeface="Roboto"/>
                <a:cs typeface="Roboto"/>
                <a:sym typeface="Roboto"/>
              </a:rPr>
              <a:t>Δραστηριοποίηση σε 2 άξονες:</a:t>
            </a:r>
            <a:endParaRPr sz="1800">
              <a:solidFill>
                <a:srgbClr val="FFFFFF"/>
              </a:solidFill>
              <a:latin typeface="Roboto"/>
              <a:ea typeface="Roboto"/>
              <a:cs typeface="Roboto"/>
              <a:sym typeface="Roboto"/>
            </a:endParaRPr>
          </a:p>
          <a:p>
            <a:pPr marL="457200" lvl="0" indent="-342900" algn="l" rtl="0">
              <a:lnSpc>
                <a:spcPct val="115000"/>
              </a:lnSpc>
              <a:spcBef>
                <a:spcPts val="1600"/>
              </a:spcBef>
              <a:spcAft>
                <a:spcPts val="0"/>
              </a:spcAft>
              <a:buClr>
                <a:srgbClr val="FFFFFF"/>
              </a:buClr>
              <a:buSzPts val="1800"/>
              <a:buFont typeface="Roboto"/>
              <a:buAutoNum type="arabicPeriod"/>
            </a:pPr>
            <a:r>
              <a:rPr lang="el" sz="1800">
                <a:solidFill>
                  <a:srgbClr val="FFFFFF"/>
                </a:solidFill>
                <a:latin typeface="Roboto"/>
                <a:ea typeface="Roboto"/>
                <a:cs typeface="Roboto"/>
                <a:sym typeface="Roboto"/>
              </a:rPr>
              <a:t>Διερεύνηση των εκπαιδευτικών και ψυχοκοινωνικών αναγκών, διενέργεια αξιολογήσεων, σχεδιασμός και υλοποίηση εκπαιδευτικών και ψυχοκοινωνικών παρεμβάσεων στους μαθητές.</a:t>
            </a:r>
            <a:endParaRPr sz="1800">
              <a:solidFill>
                <a:srgbClr val="FFFFFF"/>
              </a:solidFill>
              <a:latin typeface="Roboto"/>
              <a:ea typeface="Roboto"/>
              <a:cs typeface="Roboto"/>
              <a:sym typeface="Roboto"/>
            </a:endParaRPr>
          </a:p>
          <a:p>
            <a:pPr marL="457200" lvl="0" indent="-342900" algn="l" rtl="0">
              <a:lnSpc>
                <a:spcPct val="115000"/>
              </a:lnSpc>
              <a:spcBef>
                <a:spcPts val="0"/>
              </a:spcBef>
              <a:spcAft>
                <a:spcPts val="0"/>
              </a:spcAft>
              <a:buClr>
                <a:srgbClr val="FFFFFF"/>
              </a:buClr>
              <a:buSzPts val="1800"/>
              <a:buFont typeface="Roboto"/>
              <a:buAutoNum type="arabicPeriod"/>
            </a:pPr>
            <a:r>
              <a:rPr lang="el" sz="1800">
                <a:solidFill>
                  <a:srgbClr val="FFFFFF"/>
                </a:solidFill>
                <a:latin typeface="Roboto"/>
                <a:ea typeface="Roboto"/>
                <a:cs typeface="Roboto"/>
                <a:sym typeface="Roboto"/>
              </a:rPr>
              <a:t>Δράσεις συμβουλευτικής στον επαγγελματικό προσανατολισμό </a:t>
            </a:r>
            <a:endParaRPr sz="1800">
              <a:solidFill>
                <a:srgbClr val="FFFFFF"/>
              </a:solidFill>
              <a:latin typeface="Roboto"/>
              <a:ea typeface="Roboto"/>
              <a:cs typeface="Roboto"/>
              <a:sym typeface="Roboto"/>
            </a:endParaRPr>
          </a:p>
          <a:p>
            <a:pPr marL="0" lvl="0" indent="0" algn="l" rtl="0">
              <a:spcBef>
                <a:spcPts val="1600"/>
              </a:spcBef>
              <a:spcAft>
                <a:spcPts val="0"/>
              </a:spcAft>
              <a:buNone/>
            </a:pPr>
            <a:endParaRPr/>
          </a:p>
        </p:txBody>
      </p:sp>
      <p:sp>
        <p:nvSpPr>
          <p:cNvPr id="72" name="Google Shape;72;p1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1400" b="1">
                <a:solidFill>
                  <a:srgbClr val="000000"/>
                </a:solidFill>
              </a:rPr>
              <a:t>ΠΕΡΙΟΡΙΣΜΟΙ ΛΟΓΩ ΤΩΝ ΝΕΩΝ ΣΥΝΘΗΚΩΝ:</a:t>
            </a:r>
            <a:endParaRPr sz="1400" b="1">
              <a:solidFill>
                <a:srgbClr val="000000"/>
              </a:solidFill>
            </a:endParaRPr>
          </a:p>
          <a:p>
            <a:pPr marL="457200" lvl="0" indent="-317500" algn="l" rtl="0">
              <a:spcBef>
                <a:spcPts val="1600"/>
              </a:spcBef>
              <a:spcAft>
                <a:spcPts val="0"/>
              </a:spcAft>
              <a:buClr>
                <a:srgbClr val="000000"/>
              </a:buClr>
              <a:buSzPts val="1400"/>
              <a:buChar char="●"/>
            </a:pPr>
            <a:r>
              <a:rPr lang="el" sz="1400" b="1">
                <a:solidFill>
                  <a:srgbClr val="000000"/>
                </a:solidFill>
              </a:rPr>
              <a:t>Αναστέλλονται οι αξιολογήσεις και κάθε είδους υπηρεσία που απαιτεί φυσική παρουσία του μαθητή στο ΚΕΣΥ</a:t>
            </a:r>
            <a:endParaRPr sz="1400" b="1">
              <a:solidFill>
                <a:srgbClr val="000000"/>
              </a:solidFill>
            </a:endParaRPr>
          </a:p>
          <a:p>
            <a:pPr marL="457200" lvl="0" indent="-317500" algn="l" rtl="0">
              <a:spcBef>
                <a:spcPts val="0"/>
              </a:spcBef>
              <a:spcAft>
                <a:spcPts val="0"/>
              </a:spcAft>
              <a:buClr>
                <a:srgbClr val="000000"/>
              </a:buClr>
              <a:buSzPts val="1400"/>
              <a:buChar char="●"/>
            </a:pPr>
            <a:r>
              <a:rPr lang="el" sz="1400" b="1">
                <a:solidFill>
                  <a:srgbClr val="000000"/>
                </a:solidFill>
              </a:rPr>
              <a:t>Μειώνεται το προσωπικό των ΚΕΣΥ που έχει φυσική παρουσία στην υπηρεσία, η οποία λειτουργεί με προσωπικό ασφαλείας, κυρίως για την παράδοση γνωματεύσεων αλλά και για άμεση ανταπόκριση στα τηλεφωνήματα που δεχόμαστε</a:t>
            </a:r>
            <a:endParaRPr sz="1400" b="1">
              <a:solidFill>
                <a:srgbClr val="000000"/>
              </a:solidFill>
            </a:endParaRPr>
          </a:p>
          <a:p>
            <a:pPr marL="457200" lvl="0" indent="-317500" algn="l" rtl="0">
              <a:spcBef>
                <a:spcPts val="0"/>
              </a:spcBef>
              <a:spcAft>
                <a:spcPts val="0"/>
              </a:spcAft>
              <a:buClr>
                <a:srgbClr val="000000"/>
              </a:buClr>
              <a:buSzPts val="1400"/>
              <a:buChar char="●"/>
            </a:pPr>
            <a:r>
              <a:rPr lang="el" sz="1400" b="1">
                <a:solidFill>
                  <a:srgbClr val="000000"/>
                </a:solidFill>
              </a:rPr>
              <a:t>Υιοθετείται σε μεγάλο βαθμό η τηλε-εργασία και αξιοποιούνται όλοι οι διαθέσιμοι τεχνολογικοί πόροι</a:t>
            </a:r>
            <a:endParaRPr sz="1400" b="1">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76"/>
        <p:cNvGrpSpPr/>
        <p:nvPr/>
      </p:nvGrpSpPr>
      <p:grpSpPr>
        <a:xfrm>
          <a:off x="0" y="0"/>
          <a:ext cx="0" cy="0"/>
          <a:chOff x="0" y="0"/>
          <a:chExt cx="0" cy="0"/>
        </a:xfrm>
      </p:grpSpPr>
      <p:sp>
        <p:nvSpPr>
          <p:cNvPr id="77" name="Google Shape;77;p15"/>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400">
                <a:latin typeface="Roboto"/>
                <a:ea typeface="Roboto"/>
                <a:cs typeface="Roboto"/>
                <a:sym typeface="Roboto"/>
              </a:rPr>
              <a:t>ΝΕΟΣ ΣΚΟΠΟΣ ΟΛΩΝ ΤΩΝ ΚΕΣΥ ΘΕΣΣΑΛΙΑΣ:</a:t>
            </a:r>
            <a:endParaRPr sz="2400">
              <a:latin typeface="Roboto"/>
              <a:ea typeface="Roboto"/>
              <a:cs typeface="Roboto"/>
              <a:sym typeface="Roboto"/>
            </a:endParaRPr>
          </a:p>
          <a:p>
            <a:pPr marL="0" lvl="0" indent="0" algn="l" rtl="0">
              <a:spcBef>
                <a:spcPts val="0"/>
              </a:spcBef>
              <a:spcAft>
                <a:spcPts val="0"/>
              </a:spcAft>
              <a:buNone/>
            </a:pPr>
            <a:endParaRPr sz="2400">
              <a:latin typeface="Roboto"/>
              <a:ea typeface="Roboto"/>
              <a:cs typeface="Roboto"/>
              <a:sym typeface="Roboto"/>
            </a:endParaRPr>
          </a:p>
          <a:p>
            <a:pPr marL="0" lvl="0" indent="0" algn="l" rtl="0">
              <a:spcBef>
                <a:spcPts val="0"/>
              </a:spcBef>
              <a:spcAft>
                <a:spcPts val="0"/>
              </a:spcAft>
              <a:buNone/>
            </a:pPr>
            <a:r>
              <a:rPr lang="el" sz="2400" u="sng">
                <a:latin typeface="Roboto"/>
                <a:ea typeface="Roboto"/>
                <a:cs typeface="Roboto"/>
                <a:sym typeface="Roboto"/>
              </a:rPr>
              <a:t>Η ισότιμη υποστήριξη ΟΛΩΝ ΤΩΝ ΜΑΘΗΤΩΝ </a:t>
            </a:r>
            <a:r>
              <a:rPr lang="el" sz="2400">
                <a:latin typeface="Roboto"/>
                <a:ea typeface="Roboto"/>
                <a:cs typeface="Roboto"/>
                <a:sym typeface="Roboto"/>
              </a:rPr>
              <a:t>και γενικότερα της εκπαιδευτικής κοινότητας (γονείς, εκπαιδευτικοί)</a:t>
            </a:r>
            <a:endParaRPr sz="2400">
              <a:latin typeface="Roboto"/>
              <a:ea typeface="Roboto"/>
              <a:cs typeface="Roboto"/>
              <a:sym typeface="Roboto"/>
            </a:endParaRPr>
          </a:p>
        </p:txBody>
      </p:sp>
      <p:sp>
        <p:nvSpPr>
          <p:cNvPr id="78" name="Google Shape;78;p15"/>
          <p:cNvSpPr txBox="1">
            <a:spLocks noGrp="1"/>
          </p:cNvSpPr>
          <p:nvPr>
            <p:ph type="body" idx="1"/>
          </p:nvPr>
        </p:nvSpPr>
        <p:spPr>
          <a:xfrm>
            <a:off x="4368275" y="0"/>
            <a:ext cx="4775700" cy="51435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AutoNum type="arabicPeriod"/>
            </a:pPr>
            <a:r>
              <a:rPr lang="el" sz="1200" b="1" u="sng">
                <a:solidFill>
                  <a:srgbClr val="000000"/>
                </a:solidFill>
              </a:rPr>
              <a:t>ΚΕΣΥ ΚΑΡΔΙΤΣΑΣ</a:t>
            </a:r>
            <a:endParaRPr sz="1200" b="1" u="sng">
              <a:solidFill>
                <a:srgbClr val="000000"/>
              </a:solidFill>
            </a:endParaRPr>
          </a:p>
          <a:p>
            <a:pPr marL="457200" lvl="0" indent="0" algn="l" rtl="0">
              <a:spcBef>
                <a:spcPts val="1600"/>
              </a:spcBef>
              <a:spcAft>
                <a:spcPts val="0"/>
              </a:spcAft>
              <a:buNone/>
            </a:pPr>
            <a:r>
              <a:rPr lang="el" sz="1200" b="1">
                <a:solidFill>
                  <a:srgbClr val="000000"/>
                </a:solidFill>
              </a:rPr>
              <a:t>ΤΗΛ. 2441079891</a:t>
            </a:r>
            <a:endParaRPr sz="1200" b="1">
              <a:solidFill>
                <a:srgbClr val="000000"/>
              </a:solidFill>
            </a:endParaRPr>
          </a:p>
          <a:p>
            <a:pPr marL="457200" lvl="0" indent="0" algn="l" rtl="0">
              <a:spcBef>
                <a:spcPts val="1600"/>
              </a:spcBef>
              <a:spcAft>
                <a:spcPts val="0"/>
              </a:spcAft>
              <a:buNone/>
            </a:pPr>
            <a:r>
              <a:rPr lang="el" sz="1200" b="1">
                <a:solidFill>
                  <a:srgbClr val="000000"/>
                </a:solidFill>
              </a:rPr>
              <a:t>SITE: https://kesy-new.kar.sch.gr/</a:t>
            </a:r>
            <a:endParaRPr sz="1200" b="1">
              <a:solidFill>
                <a:srgbClr val="000000"/>
              </a:solidFill>
            </a:endParaRPr>
          </a:p>
          <a:p>
            <a:pPr marL="457200" lvl="0" indent="-304800" algn="l" rtl="0">
              <a:spcBef>
                <a:spcPts val="1600"/>
              </a:spcBef>
              <a:spcAft>
                <a:spcPts val="0"/>
              </a:spcAft>
              <a:buClr>
                <a:srgbClr val="000000"/>
              </a:buClr>
              <a:buSzPts val="1200"/>
              <a:buAutoNum type="arabicPeriod"/>
            </a:pPr>
            <a:r>
              <a:rPr lang="el" sz="1200" b="1" u="sng">
                <a:solidFill>
                  <a:srgbClr val="000000"/>
                </a:solidFill>
              </a:rPr>
              <a:t>ΚΕΣΥ ΛΑΡΙΣΑΣ</a:t>
            </a:r>
            <a:endParaRPr sz="1200" b="1" u="sng">
              <a:solidFill>
                <a:srgbClr val="000000"/>
              </a:solidFill>
            </a:endParaRPr>
          </a:p>
          <a:p>
            <a:pPr marL="457200" lvl="0" indent="0" algn="l" rtl="0">
              <a:spcBef>
                <a:spcPts val="1600"/>
              </a:spcBef>
              <a:spcAft>
                <a:spcPts val="0"/>
              </a:spcAft>
              <a:buNone/>
            </a:pPr>
            <a:r>
              <a:rPr lang="el" sz="1200" b="1">
                <a:solidFill>
                  <a:srgbClr val="000000"/>
                </a:solidFill>
              </a:rPr>
              <a:t>TΗΛ: 2410555222</a:t>
            </a:r>
            <a:endParaRPr sz="1200" b="1">
              <a:solidFill>
                <a:srgbClr val="000000"/>
              </a:solidFill>
            </a:endParaRPr>
          </a:p>
          <a:p>
            <a:pPr marL="457200" lvl="0" indent="0" algn="l" rtl="0">
              <a:spcBef>
                <a:spcPts val="1600"/>
              </a:spcBef>
              <a:spcAft>
                <a:spcPts val="0"/>
              </a:spcAft>
              <a:buNone/>
            </a:pPr>
            <a:r>
              <a:rPr lang="el" sz="1200" b="1">
                <a:solidFill>
                  <a:srgbClr val="000000"/>
                </a:solidFill>
              </a:rPr>
              <a:t>BLOG: https://blogs.sch.gr/kesylar/</a:t>
            </a:r>
            <a:endParaRPr sz="1200" b="1">
              <a:solidFill>
                <a:srgbClr val="000000"/>
              </a:solidFill>
            </a:endParaRPr>
          </a:p>
          <a:p>
            <a:pPr marL="457200" lvl="0" indent="-304800" algn="l" rtl="0">
              <a:spcBef>
                <a:spcPts val="1600"/>
              </a:spcBef>
              <a:spcAft>
                <a:spcPts val="0"/>
              </a:spcAft>
              <a:buClr>
                <a:srgbClr val="000000"/>
              </a:buClr>
              <a:buSzPts val="1200"/>
              <a:buAutoNum type="arabicPeriod"/>
            </a:pPr>
            <a:r>
              <a:rPr lang="el" sz="1200" b="1" u="sng">
                <a:solidFill>
                  <a:srgbClr val="000000"/>
                </a:solidFill>
              </a:rPr>
              <a:t>ΚΕΣΥ ΜΑΓΝΗΣΙΑΣ</a:t>
            </a:r>
            <a:endParaRPr sz="1200" b="1" u="sng">
              <a:solidFill>
                <a:srgbClr val="000000"/>
              </a:solidFill>
            </a:endParaRPr>
          </a:p>
          <a:p>
            <a:pPr marL="457200" lvl="0" indent="0" algn="l" rtl="0">
              <a:spcBef>
                <a:spcPts val="1600"/>
              </a:spcBef>
              <a:spcAft>
                <a:spcPts val="0"/>
              </a:spcAft>
              <a:buNone/>
            </a:pPr>
            <a:r>
              <a:rPr lang="el" sz="1200" b="1">
                <a:solidFill>
                  <a:srgbClr val="000000"/>
                </a:solidFill>
              </a:rPr>
              <a:t>ΤΗΛ: 2421020818</a:t>
            </a:r>
            <a:endParaRPr sz="1200" b="1">
              <a:solidFill>
                <a:srgbClr val="000000"/>
              </a:solidFill>
            </a:endParaRPr>
          </a:p>
          <a:p>
            <a:pPr marL="457200" lvl="0" indent="0" algn="l" rtl="0">
              <a:spcBef>
                <a:spcPts val="1600"/>
              </a:spcBef>
              <a:spcAft>
                <a:spcPts val="0"/>
              </a:spcAft>
              <a:buNone/>
            </a:pPr>
            <a:r>
              <a:rPr lang="el" sz="1200" b="1">
                <a:solidFill>
                  <a:srgbClr val="000000"/>
                </a:solidFill>
              </a:rPr>
              <a:t>SITE: https://kesy.mag.sch.gr/</a:t>
            </a:r>
            <a:endParaRPr sz="1200" b="1">
              <a:solidFill>
                <a:srgbClr val="000000"/>
              </a:solidFill>
            </a:endParaRPr>
          </a:p>
          <a:p>
            <a:pPr marL="457200" lvl="0" indent="-304800" algn="l" rtl="0">
              <a:spcBef>
                <a:spcPts val="1600"/>
              </a:spcBef>
              <a:spcAft>
                <a:spcPts val="0"/>
              </a:spcAft>
              <a:buClr>
                <a:srgbClr val="000000"/>
              </a:buClr>
              <a:buSzPts val="1200"/>
              <a:buAutoNum type="arabicPeriod"/>
            </a:pPr>
            <a:r>
              <a:rPr lang="el" sz="1200" b="1" u="sng">
                <a:solidFill>
                  <a:srgbClr val="000000"/>
                </a:solidFill>
              </a:rPr>
              <a:t>ΚΕΣΥ ΤΡΙΚΑΛΩΝ</a:t>
            </a:r>
            <a:endParaRPr sz="1200" b="1" u="sng">
              <a:solidFill>
                <a:srgbClr val="000000"/>
              </a:solidFill>
            </a:endParaRPr>
          </a:p>
          <a:p>
            <a:pPr marL="457200" lvl="0" indent="0" algn="l" rtl="0">
              <a:spcBef>
                <a:spcPts val="1600"/>
              </a:spcBef>
              <a:spcAft>
                <a:spcPts val="0"/>
              </a:spcAft>
              <a:buNone/>
            </a:pPr>
            <a:r>
              <a:rPr lang="el" sz="1200" b="1">
                <a:solidFill>
                  <a:srgbClr val="000000"/>
                </a:solidFill>
              </a:rPr>
              <a:t>ΤΗΛ: 2431046407</a:t>
            </a:r>
            <a:endParaRPr sz="1200" b="1">
              <a:solidFill>
                <a:srgbClr val="000000"/>
              </a:solidFill>
            </a:endParaRPr>
          </a:p>
          <a:p>
            <a:pPr marL="457200" lvl="0" indent="0" algn="l" rtl="0">
              <a:spcBef>
                <a:spcPts val="1600"/>
              </a:spcBef>
              <a:spcAft>
                <a:spcPts val="1600"/>
              </a:spcAft>
              <a:buNone/>
            </a:pPr>
            <a:r>
              <a:rPr lang="el" sz="1200" b="1">
                <a:solidFill>
                  <a:srgbClr val="000000"/>
                </a:solidFill>
              </a:rPr>
              <a:t>SITE: https://kesy.tri.sch.gr/</a:t>
            </a:r>
            <a:endParaRPr sz="1200" b="1">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82"/>
        <p:cNvGrpSpPr/>
        <p:nvPr/>
      </p:nvGrpSpPr>
      <p:grpSpPr>
        <a:xfrm>
          <a:off x="0" y="0"/>
          <a:ext cx="0" cy="0"/>
          <a:chOff x="0" y="0"/>
          <a:chExt cx="0" cy="0"/>
        </a:xfrm>
      </p:grpSpPr>
      <p:sp>
        <p:nvSpPr>
          <p:cNvPr id="83" name="Google Shape;83;p16"/>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a:t>ΤΙ ΧΡΗΣΙΜΟ ΘΑ ΒΡΕΙΤΕ ΣΤΙΣ ΙΣΤΟΣΕΛΙΔΕΣ ΤΩΝ ΚΕΣΥ ΘΕΣΣΑΛΙΑΣ</a:t>
            </a:r>
            <a:endParaRPr/>
          </a:p>
        </p:txBody>
      </p:sp>
      <p:sp>
        <p:nvSpPr>
          <p:cNvPr id="84" name="Google Shape;84;p16"/>
          <p:cNvSpPr txBox="1">
            <a:spLocks noGrp="1"/>
          </p:cNvSpPr>
          <p:nvPr>
            <p:ph type="body" idx="1"/>
          </p:nvPr>
        </p:nvSpPr>
        <p:spPr>
          <a:xfrm>
            <a:off x="4572000" y="371225"/>
            <a:ext cx="4166400" cy="4098600"/>
          </a:xfrm>
          <a:prstGeom prst="rect">
            <a:avLst/>
          </a:prstGeom>
        </p:spPr>
        <p:txBody>
          <a:bodyPr spcFirstLastPara="1" wrap="square" lIns="91425" tIns="91425" rIns="91425" bIns="91425" anchor="t" anchorCtr="0">
            <a:noAutofit/>
          </a:bodyPr>
          <a:lstStyle/>
          <a:p>
            <a:pPr marL="457200" lvl="0" indent="-317500" algn="l" rtl="0">
              <a:lnSpc>
                <a:spcPct val="150000"/>
              </a:lnSpc>
              <a:spcBef>
                <a:spcPts val="0"/>
              </a:spcBef>
              <a:spcAft>
                <a:spcPts val="0"/>
              </a:spcAft>
              <a:buClr>
                <a:srgbClr val="000000"/>
              </a:buClr>
              <a:buSzPts val="1400"/>
              <a:buChar char="●"/>
            </a:pPr>
            <a:r>
              <a:rPr lang="el" sz="1400" b="1">
                <a:solidFill>
                  <a:srgbClr val="000000"/>
                </a:solidFill>
              </a:rPr>
              <a:t>Όλα τα στοιχεία επικοινωνίας με τα ΚΕΣΥ</a:t>
            </a:r>
            <a:endParaRPr sz="1400" b="1">
              <a:solidFill>
                <a:srgbClr val="000000"/>
              </a:solidFill>
            </a:endParaRPr>
          </a:p>
          <a:p>
            <a:pPr marL="457200" lvl="0" indent="-317500" algn="l" rtl="0">
              <a:lnSpc>
                <a:spcPct val="150000"/>
              </a:lnSpc>
              <a:spcBef>
                <a:spcPts val="0"/>
              </a:spcBef>
              <a:spcAft>
                <a:spcPts val="0"/>
              </a:spcAft>
              <a:buClr>
                <a:srgbClr val="000000"/>
              </a:buClr>
              <a:buSzPts val="1400"/>
              <a:buChar char="●"/>
            </a:pPr>
            <a:r>
              <a:rPr lang="el" sz="1400" b="1">
                <a:solidFill>
                  <a:srgbClr val="000000"/>
                </a:solidFill>
              </a:rPr>
              <a:t>Την Φόρμα Επικοινωνίας</a:t>
            </a:r>
            <a:endParaRPr sz="1400" b="1">
              <a:solidFill>
                <a:srgbClr val="000000"/>
              </a:solidFill>
            </a:endParaRPr>
          </a:p>
          <a:p>
            <a:pPr marL="457200" lvl="0" indent="-317500" algn="l" rtl="0">
              <a:lnSpc>
                <a:spcPct val="150000"/>
              </a:lnSpc>
              <a:spcBef>
                <a:spcPts val="0"/>
              </a:spcBef>
              <a:spcAft>
                <a:spcPts val="0"/>
              </a:spcAft>
              <a:buClr>
                <a:srgbClr val="000000"/>
              </a:buClr>
              <a:buSzPts val="1400"/>
              <a:buChar char="●"/>
            </a:pPr>
            <a:r>
              <a:rPr lang="el" sz="1400" b="1">
                <a:solidFill>
                  <a:srgbClr val="000000"/>
                </a:solidFill>
              </a:rPr>
              <a:t>Πληροφορίες- βιογραφικά για όλο το προσωπικό που είναι διαθέσιμο</a:t>
            </a:r>
            <a:endParaRPr sz="1400" b="1">
              <a:solidFill>
                <a:srgbClr val="000000"/>
              </a:solidFill>
            </a:endParaRPr>
          </a:p>
          <a:p>
            <a:pPr marL="457200" lvl="0" indent="-317500" algn="l" rtl="0">
              <a:lnSpc>
                <a:spcPct val="150000"/>
              </a:lnSpc>
              <a:spcBef>
                <a:spcPts val="0"/>
              </a:spcBef>
              <a:spcAft>
                <a:spcPts val="0"/>
              </a:spcAft>
              <a:buClr>
                <a:srgbClr val="000000"/>
              </a:buClr>
              <a:buSzPts val="1400"/>
              <a:buChar char="●"/>
            </a:pPr>
            <a:r>
              <a:rPr lang="el" sz="1400" b="1">
                <a:solidFill>
                  <a:srgbClr val="000000"/>
                </a:solidFill>
              </a:rPr>
              <a:t>Ενημέρωση για τις τρέχουσες εξελίξεις</a:t>
            </a:r>
            <a:endParaRPr sz="1400" b="1">
              <a:solidFill>
                <a:srgbClr val="000000"/>
              </a:solidFill>
            </a:endParaRPr>
          </a:p>
          <a:p>
            <a:pPr marL="457200" lvl="0" indent="-317500" algn="l" rtl="0">
              <a:lnSpc>
                <a:spcPct val="150000"/>
              </a:lnSpc>
              <a:spcBef>
                <a:spcPts val="0"/>
              </a:spcBef>
              <a:spcAft>
                <a:spcPts val="0"/>
              </a:spcAft>
              <a:buClr>
                <a:srgbClr val="000000"/>
              </a:buClr>
              <a:buSzPts val="1400"/>
              <a:buChar char="●"/>
            </a:pPr>
            <a:r>
              <a:rPr lang="el" sz="1400" b="1">
                <a:solidFill>
                  <a:srgbClr val="000000"/>
                </a:solidFill>
              </a:rPr>
              <a:t>Ενημέρωση για τις Πανελλαδικές και για τις προφορικές εξετάσεις των μαθητών</a:t>
            </a:r>
            <a:endParaRPr sz="1400" b="1">
              <a:solidFill>
                <a:srgbClr val="000000"/>
              </a:solidFill>
            </a:endParaRPr>
          </a:p>
          <a:p>
            <a:pPr marL="457200" lvl="0" indent="-317500" algn="l" rtl="0">
              <a:lnSpc>
                <a:spcPct val="150000"/>
              </a:lnSpc>
              <a:spcBef>
                <a:spcPts val="0"/>
              </a:spcBef>
              <a:spcAft>
                <a:spcPts val="0"/>
              </a:spcAft>
              <a:buClr>
                <a:srgbClr val="000000"/>
              </a:buClr>
              <a:buSzPts val="1400"/>
              <a:buChar char="●"/>
            </a:pPr>
            <a:r>
              <a:rPr lang="el" sz="1400" b="1">
                <a:solidFill>
                  <a:srgbClr val="000000"/>
                </a:solidFill>
              </a:rPr>
              <a:t>Υποστηρικτικό υλικό για  υποστήριξη μαθητών, γονέων και εκπαιδευτικών</a:t>
            </a:r>
            <a:endParaRPr sz="1400" b="1">
              <a:solidFill>
                <a:srgbClr val="000000"/>
              </a:solidFill>
            </a:endParaRPr>
          </a:p>
          <a:p>
            <a:pPr marL="457200" lvl="0" indent="-317500" algn="l" rtl="0">
              <a:lnSpc>
                <a:spcPct val="150000"/>
              </a:lnSpc>
              <a:spcBef>
                <a:spcPts val="0"/>
              </a:spcBef>
              <a:spcAft>
                <a:spcPts val="0"/>
              </a:spcAft>
              <a:buClr>
                <a:srgbClr val="000000"/>
              </a:buClr>
              <a:buSzPts val="1400"/>
              <a:buChar char="●"/>
            </a:pPr>
            <a:r>
              <a:rPr lang="el" sz="1400" b="1">
                <a:solidFill>
                  <a:srgbClr val="000000"/>
                </a:solidFill>
              </a:rPr>
              <a:t>Χρήσιμους συνδέσμους (links) εγκεκριμένους από το Υπουργείο ή από το ΠΕΚΕΣ Θεσσαλίας</a:t>
            </a:r>
            <a:endParaRPr sz="1400" b="1">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graphicFrame>
        <p:nvGraphicFramePr>
          <p:cNvPr id="89" name="Google Shape;89;p17"/>
          <p:cNvGraphicFramePr/>
          <p:nvPr/>
        </p:nvGraphicFramePr>
        <p:xfrm>
          <a:off x="0" y="0"/>
          <a:ext cx="9144000" cy="5574675"/>
        </p:xfrm>
        <a:graphic>
          <a:graphicData uri="http://schemas.openxmlformats.org/drawingml/2006/table">
            <a:tbl>
              <a:tblPr>
                <a:noFill/>
                <a:tableStyleId>{F81FF294-697E-4DE9-A302-8F8C08698AB6}</a:tableStyleId>
              </a:tblPr>
              <a:tblGrid>
                <a:gridCol w="2129950"/>
                <a:gridCol w="1527650"/>
                <a:gridCol w="1828800"/>
                <a:gridCol w="1828800"/>
                <a:gridCol w="1828800"/>
              </a:tblGrid>
              <a:tr h="461475">
                <a:tc>
                  <a:txBody>
                    <a:bodyPr/>
                    <a:lstStyle/>
                    <a:p>
                      <a:pPr marL="0" lvl="0" indent="0" algn="l" rtl="0">
                        <a:spcBef>
                          <a:spcPts val="0"/>
                        </a:spcBef>
                        <a:spcAft>
                          <a:spcPts val="0"/>
                        </a:spcAft>
                        <a:buNone/>
                      </a:pPr>
                      <a:r>
                        <a:rPr lang="el" b="1"/>
                        <a:t>ΕΙΔΙΚΟΤΗΤΕΣ/ ΚΕΣΥ</a:t>
                      </a:r>
                      <a:endParaRPr b="1"/>
                    </a:p>
                  </a:txBody>
                  <a:tcPr marL="91425" marR="91425" marT="91425" marB="91425">
                    <a:solidFill>
                      <a:srgbClr val="EAD1DC"/>
                    </a:solidFill>
                  </a:tcPr>
                </a:tc>
                <a:tc>
                  <a:txBody>
                    <a:bodyPr/>
                    <a:lstStyle/>
                    <a:p>
                      <a:pPr marL="0" lvl="0" indent="0" algn="l" rtl="0">
                        <a:spcBef>
                          <a:spcPts val="0"/>
                        </a:spcBef>
                        <a:spcAft>
                          <a:spcPts val="0"/>
                        </a:spcAft>
                        <a:buNone/>
                      </a:pPr>
                      <a:r>
                        <a:rPr lang="el" b="1"/>
                        <a:t>ΚΕΣΥ ΛΑΡΙΣΑΣ</a:t>
                      </a:r>
                      <a:endParaRPr b="1"/>
                    </a:p>
                  </a:txBody>
                  <a:tcPr marL="91425" marR="91425" marT="91425" marB="91425">
                    <a:solidFill>
                      <a:srgbClr val="EAD1DC"/>
                    </a:solidFill>
                  </a:tcPr>
                </a:tc>
                <a:tc>
                  <a:txBody>
                    <a:bodyPr/>
                    <a:lstStyle/>
                    <a:p>
                      <a:pPr marL="0" lvl="0" indent="0" algn="l" rtl="0">
                        <a:spcBef>
                          <a:spcPts val="0"/>
                        </a:spcBef>
                        <a:spcAft>
                          <a:spcPts val="0"/>
                        </a:spcAft>
                        <a:buNone/>
                      </a:pPr>
                      <a:r>
                        <a:rPr lang="el" b="1"/>
                        <a:t>ΚΕΣΥ ΜΑΓΝΗΣΙΑΣ</a:t>
                      </a:r>
                      <a:endParaRPr b="1"/>
                    </a:p>
                  </a:txBody>
                  <a:tcPr marL="91425" marR="91425" marT="91425" marB="91425">
                    <a:solidFill>
                      <a:srgbClr val="EAD1DC"/>
                    </a:solidFill>
                  </a:tcPr>
                </a:tc>
                <a:tc>
                  <a:txBody>
                    <a:bodyPr/>
                    <a:lstStyle/>
                    <a:p>
                      <a:pPr marL="0" lvl="0" indent="0" algn="l" rtl="0">
                        <a:spcBef>
                          <a:spcPts val="0"/>
                        </a:spcBef>
                        <a:spcAft>
                          <a:spcPts val="0"/>
                        </a:spcAft>
                        <a:buNone/>
                      </a:pPr>
                      <a:r>
                        <a:rPr lang="el" b="1"/>
                        <a:t>ΚΕΣΥ ΚΑΡΔΙΤΣΑΣ</a:t>
                      </a:r>
                      <a:endParaRPr b="1"/>
                    </a:p>
                  </a:txBody>
                  <a:tcPr marL="91425" marR="91425" marT="91425" marB="91425">
                    <a:solidFill>
                      <a:srgbClr val="EAD1DC"/>
                    </a:solidFill>
                  </a:tcPr>
                </a:tc>
                <a:tc>
                  <a:txBody>
                    <a:bodyPr/>
                    <a:lstStyle/>
                    <a:p>
                      <a:pPr marL="0" lvl="0" indent="0" algn="l" rtl="0">
                        <a:spcBef>
                          <a:spcPts val="0"/>
                        </a:spcBef>
                        <a:spcAft>
                          <a:spcPts val="0"/>
                        </a:spcAft>
                        <a:buNone/>
                      </a:pPr>
                      <a:r>
                        <a:rPr lang="el" b="1"/>
                        <a:t>ΚΕΣΥ ΤΡΙΚΑΛΩΝ</a:t>
                      </a:r>
                      <a:endParaRPr b="1"/>
                    </a:p>
                  </a:txBody>
                  <a:tcPr marL="91425" marR="91425" marT="91425" marB="91425">
                    <a:solidFill>
                      <a:srgbClr val="EAD1DC"/>
                    </a:solidFill>
                  </a:tcPr>
                </a:tc>
              </a:tr>
              <a:tr h="465950">
                <a:tc>
                  <a:txBody>
                    <a:bodyPr/>
                    <a:lstStyle/>
                    <a:p>
                      <a:pPr marL="0" lvl="0" indent="0" algn="l" rtl="0">
                        <a:spcBef>
                          <a:spcPts val="0"/>
                        </a:spcBef>
                        <a:spcAft>
                          <a:spcPts val="0"/>
                        </a:spcAft>
                        <a:buNone/>
                      </a:pPr>
                      <a:r>
                        <a:rPr lang="el" b="1"/>
                        <a:t>ΕΚΠΑΙΔΕΥΤΙΚΟΙ</a:t>
                      </a:r>
                      <a:endParaRPr b="1"/>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r>
              <a:tr h="461475">
                <a:tc>
                  <a:txBody>
                    <a:bodyPr/>
                    <a:lstStyle/>
                    <a:p>
                      <a:pPr marL="0" lvl="0" indent="0" algn="l" rtl="0">
                        <a:spcBef>
                          <a:spcPts val="0"/>
                        </a:spcBef>
                        <a:spcAft>
                          <a:spcPts val="0"/>
                        </a:spcAft>
                        <a:buNone/>
                      </a:pPr>
                      <a:r>
                        <a:rPr lang="el" b="1"/>
                        <a:t>ΨΥΧΟΛΟΓΟΙ</a:t>
                      </a:r>
                      <a:endParaRPr b="1"/>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r>
              <a:tr h="707900">
                <a:tc>
                  <a:txBody>
                    <a:bodyPr/>
                    <a:lstStyle/>
                    <a:p>
                      <a:pPr marL="0" lvl="0" indent="0" algn="l" rtl="0">
                        <a:spcBef>
                          <a:spcPts val="0"/>
                        </a:spcBef>
                        <a:spcAft>
                          <a:spcPts val="0"/>
                        </a:spcAft>
                        <a:buNone/>
                      </a:pPr>
                      <a:r>
                        <a:rPr lang="el" b="1"/>
                        <a:t>ΚΟΙΝΩΝΙΚΟΙ ΛΕΙΤΟΥΡΓΟΙ</a:t>
                      </a:r>
                      <a:endParaRPr b="1"/>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r>
              <a:tr h="461475">
                <a:tc>
                  <a:txBody>
                    <a:bodyPr/>
                    <a:lstStyle/>
                    <a:p>
                      <a:pPr marL="0" lvl="0" indent="0" algn="l" rtl="0">
                        <a:spcBef>
                          <a:spcPts val="0"/>
                        </a:spcBef>
                        <a:spcAft>
                          <a:spcPts val="0"/>
                        </a:spcAft>
                        <a:buNone/>
                      </a:pPr>
                      <a:r>
                        <a:rPr lang="el" b="1"/>
                        <a:t>ΛΟΓΟΠΕΔΙΚΟΙ</a:t>
                      </a:r>
                      <a:endParaRPr b="1"/>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r>
              <a:tr h="707900">
                <a:tc>
                  <a:txBody>
                    <a:bodyPr/>
                    <a:lstStyle/>
                    <a:p>
                      <a:pPr marL="0" lvl="0" indent="0" algn="l" rtl="0">
                        <a:spcBef>
                          <a:spcPts val="0"/>
                        </a:spcBef>
                        <a:spcAft>
                          <a:spcPts val="0"/>
                        </a:spcAft>
                        <a:buNone/>
                      </a:pPr>
                      <a:r>
                        <a:rPr lang="el" b="1"/>
                        <a:t>ΦΥΣΙΚΟΘΕΡΑΠΕΥΤΕΣ</a:t>
                      </a:r>
                      <a:endParaRPr b="1"/>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endParaRPr sz="2400"/>
                    </a:p>
                  </a:txBody>
                  <a:tcPr marL="91425" marR="91425" marT="91425" marB="91425">
                    <a:solidFill>
                      <a:srgbClr val="EAD1DC"/>
                    </a:solidFill>
                  </a:tcPr>
                </a:tc>
                <a:tc>
                  <a:txBody>
                    <a:bodyPr/>
                    <a:lstStyle/>
                    <a:p>
                      <a:pPr marL="0" lvl="0" indent="0" algn="ctr" rtl="0">
                        <a:spcBef>
                          <a:spcPts val="0"/>
                        </a:spcBef>
                        <a:spcAft>
                          <a:spcPts val="0"/>
                        </a:spcAft>
                        <a:buNone/>
                      </a:pPr>
                      <a:endParaRPr sz="2400"/>
                    </a:p>
                  </a:txBody>
                  <a:tcPr marL="91425" marR="91425" marT="91425" marB="91425">
                    <a:solidFill>
                      <a:srgbClr val="EAD1DC"/>
                    </a:solidFill>
                  </a:tcPr>
                </a:tc>
                <a:tc>
                  <a:txBody>
                    <a:bodyPr/>
                    <a:lstStyle/>
                    <a:p>
                      <a:pPr marL="0" lvl="0" indent="0" algn="ctr" rtl="0">
                        <a:spcBef>
                          <a:spcPts val="0"/>
                        </a:spcBef>
                        <a:spcAft>
                          <a:spcPts val="0"/>
                        </a:spcAft>
                        <a:buNone/>
                      </a:pPr>
                      <a:endParaRPr sz="2400"/>
                    </a:p>
                  </a:txBody>
                  <a:tcPr marL="91425" marR="91425" marT="91425" marB="91425">
                    <a:solidFill>
                      <a:srgbClr val="EAD1DC"/>
                    </a:solidFill>
                  </a:tcPr>
                </a:tc>
              </a:tr>
              <a:tr h="461475">
                <a:tc>
                  <a:txBody>
                    <a:bodyPr/>
                    <a:lstStyle/>
                    <a:p>
                      <a:pPr marL="0" lvl="0" indent="0" algn="l" rtl="0">
                        <a:spcBef>
                          <a:spcPts val="0"/>
                        </a:spcBef>
                        <a:spcAft>
                          <a:spcPts val="0"/>
                        </a:spcAft>
                        <a:buNone/>
                      </a:pPr>
                      <a:r>
                        <a:rPr lang="el" b="1"/>
                        <a:t>ΕΡΓΟΘΕΡΑΠΕΥΤΕΣ</a:t>
                      </a:r>
                      <a:endParaRPr b="1"/>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endParaRPr sz="2400"/>
                    </a:p>
                  </a:txBody>
                  <a:tcPr marL="91425" marR="91425" marT="91425" marB="91425">
                    <a:solidFill>
                      <a:srgbClr val="EAD1DC"/>
                    </a:solidFill>
                  </a:tcPr>
                </a:tc>
                <a:tc>
                  <a:txBody>
                    <a:bodyPr/>
                    <a:lstStyle/>
                    <a:p>
                      <a:pPr marL="0" lvl="0" indent="0" algn="ctr" rtl="0">
                        <a:spcBef>
                          <a:spcPts val="0"/>
                        </a:spcBef>
                        <a:spcAft>
                          <a:spcPts val="0"/>
                        </a:spcAft>
                        <a:buNone/>
                      </a:pPr>
                      <a:endParaRPr sz="2400"/>
                    </a:p>
                  </a:txBody>
                  <a:tcPr marL="91425" marR="91425" marT="91425" marB="91425">
                    <a:solidFill>
                      <a:srgbClr val="EAD1DC"/>
                    </a:solidFill>
                  </a:tcPr>
                </a:tc>
              </a:tr>
              <a:tr h="461475">
                <a:tc>
                  <a:txBody>
                    <a:bodyPr/>
                    <a:lstStyle/>
                    <a:p>
                      <a:pPr marL="0" lvl="0" indent="0" algn="l" rtl="0">
                        <a:spcBef>
                          <a:spcPts val="0"/>
                        </a:spcBef>
                        <a:spcAft>
                          <a:spcPts val="0"/>
                        </a:spcAft>
                        <a:buNone/>
                      </a:pPr>
                      <a:r>
                        <a:rPr lang="el" b="1"/>
                        <a:t>ΠΑΙΔΟΨΥΧΙΑΤΡΟΣ</a:t>
                      </a:r>
                      <a:endParaRPr b="1"/>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endParaRPr sz="2400"/>
                    </a:p>
                  </a:txBody>
                  <a:tcPr marL="91425" marR="91425" marT="91425" marB="91425">
                    <a:solidFill>
                      <a:srgbClr val="EAD1DC"/>
                    </a:solidFill>
                  </a:tcPr>
                </a:tc>
                <a:tc>
                  <a:txBody>
                    <a:bodyPr/>
                    <a:lstStyle/>
                    <a:p>
                      <a:pPr marL="0" lvl="0" indent="0" algn="ctr" rtl="0">
                        <a:spcBef>
                          <a:spcPts val="0"/>
                        </a:spcBef>
                        <a:spcAft>
                          <a:spcPts val="0"/>
                        </a:spcAft>
                        <a:buNone/>
                      </a:pPr>
                      <a:endParaRPr sz="2400"/>
                    </a:p>
                  </a:txBody>
                  <a:tcPr marL="91425" marR="91425" marT="91425" marB="91425">
                    <a:solidFill>
                      <a:srgbClr val="EAD1DC"/>
                    </a:solidFill>
                  </a:tcPr>
                </a:tc>
                <a:tc>
                  <a:txBody>
                    <a:bodyPr/>
                    <a:lstStyle/>
                    <a:p>
                      <a:pPr marL="0" lvl="0" indent="0" algn="ctr" rtl="0">
                        <a:spcBef>
                          <a:spcPts val="0"/>
                        </a:spcBef>
                        <a:spcAft>
                          <a:spcPts val="0"/>
                        </a:spcAft>
                        <a:buNone/>
                      </a:pPr>
                      <a:endParaRPr sz="2400"/>
                    </a:p>
                  </a:txBody>
                  <a:tcPr marL="91425" marR="91425" marT="91425" marB="91425">
                    <a:solidFill>
                      <a:srgbClr val="EAD1DC"/>
                    </a:solidFill>
                  </a:tcPr>
                </a:tc>
              </a:tr>
              <a:tr h="954350">
                <a:tc>
                  <a:txBody>
                    <a:bodyPr/>
                    <a:lstStyle/>
                    <a:p>
                      <a:pPr marL="0" lvl="0" indent="0" algn="l" rtl="0">
                        <a:spcBef>
                          <a:spcPts val="0"/>
                        </a:spcBef>
                        <a:spcAft>
                          <a:spcPts val="0"/>
                        </a:spcAft>
                        <a:buNone/>
                      </a:pPr>
                      <a:r>
                        <a:rPr lang="el" b="1"/>
                        <a:t>ΣΥΜΒΟΥΛΟΙ ΕΠΑΓΓΕΛΜΑΤΙΚΟΥ ΠΡΟΣΑΝΑΤΟΛΙΣΜΟΥ</a:t>
                      </a:r>
                      <a:endParaRPr b="1"/>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c>
                  <a:txBody>
                    <a:bodyPr/>
                    <a:lstStyle/>
                    <a:p>
                      <a:pPr marL="0" lvl="0" indent="0" algn="ctr" rtl="0">
                        <a:spcBef>
                          <a:spcPts val="0"/>
                        </a:spcBef>
                        <a:spcAft>
                          <a:spcPts val="0"/>
                        </a:spcAft>
                        <a:buNone/>
                      </a:pPr>
                      <a:r>
                        <a:rPr lang="el" sz="2400"/>
                        <a:t>ν</a:t>
                      </a:r>
                      <a:endParaRPr sz="2400"/>
                    </a:p>
                  </a:txBody>
                  <a:tcPr marL="91425" marR="91425" marT="91425" marB="91425">
                    <a:solidFill>
                      <a:srgbClr val="EAD1DC"/>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graphicFrame>
        <p:nvGraphicFramePr>
          <p:cNvPr id="94" name="Google Shape;94;p18"/>
          <p:cNvGraphicFramePr/>
          <p:nvPr/>
        </p:nvGraphicFramePr>
        <p:xfrm>
          <a:off x="0" y="0"/>
          <a:ext cx="8984125" cy="5769435"/>
        </p:xfrm>
        <a:graphic>
          <a:graphicData uri="http://schemas.openxmlformats.org/drawingml/2006/table">
            <a:tbl>
              <a:tblPr>
                <a:noFill/>
                <a:tableStyleId>{F81FF294-697E-4DE9-A302-8F8C08698AB6}</a:tableStyleId>
              </a:tblPr>
              <a:tblGrid>
                <a:gridCol w="3441475"/>
                <a:gridCol w="2771325"/>
                <a:gridCol w="2771325"/>
              </a:tblGrid>
              <a:tr h="763350">
                <a:tc gridSpan="3">
                  <a:txBody>
                    <a:bodyPr/>
                    <a:lstStyle/>
                    <a:p>
                      <a:pPr marL="0" lvl="0" indent="0" algn="ctr" rtl="0">
                        <a:spcBef>
                          <a:spcPts val="0"/>
                        </a:spcBef>
                        <a:spcAft>
                          <a:spcPts val="0"/>
                        </a:spcAft>
                        <a:buNone/>
                      </a:pPr>
                      <a:r>
                        <a:rPr lang="el" sz="1800" b="1"/>
                        <a:t>ΠΩΣ ΓΙΝΕΤΑΙ Η ΕΠΙΚΟΙΝΩΝΙΑ ΜΕ ΤΑ ΚΕΣΥ ΕΝ ΜΕΣΩ ΠΕΡΙΟΡΙΣΜΩΝ</a:t>
                      </a:r>
                      <a:endParaRPr sz="1800" b="1"/>
                    </a:p>
                    <a:p>
                      <a:pPr marL="0" lvl="0" indent="0" algn="ctr" rtl="0">
                        <a:spcBef>
                          <a:spcPts val="0"/>
                        </a:spcBef>
                        <a:spcAft>
                          <a:spcPts val="0"/>
                        </a:spcAft>
                        <a:buNone/>
                      </a:pPr>
                      <a:r>
                        <a:rPr lang="el" sz="1800" b="1"/>
                        <a:t>(με ιδιαίτερη υπευθυνότητα και μέριμνα για την διασφάλιση των προσωπικών δεδομένων)</a:t>
                      </a:r>
                      <a:endParaRPr sz="1800" b="1"/>
                    </a:p>
                  </a:txBody>
                  <a:tcPr marL="91425" marR="91425" marT="91425" marB="91425" anchor="ctr">
                    <a:solidFill>
                      <a:schemeClr val="accent2"/>
                    </a:solidFill>
                  </a:tcPr>
                </a:tc>
                <a:tc hMerge="1">
                  <a:txBody>
                    <a:bodyPr/>
                    <a:lstStyle/>
                    <a:p>
                      <a:endParaRPr lang="el-GR"/>
                    </a:p>
                  </a:txBody>
                  <a:tcPr/>
                </a:tc>
                <a:tc hMerge="1">
                  <a:txBody>
                    <a:bodyPr/>
                    <a:lstStyle/>
                    <a:p>
                      <a:endParaRPr lang="el-GR"/>
                    </a:p>
                  </a:txBody>
                  <a:tcPr/>
                </a:tc>
              </a:tr>
              <a:tr h="1170975">
                <a:tc>
                  <a:txBody>
                    <a:bodyPr/>
                    <a:lstStyle/>
                    <a:p>
                      <a:pPr marL="0" lvl="0" indent="0" algn="ctr" rtl="0">
                        <a:spcBef>
                          <a:spcPts val="0"/>
                        </a:spcBef>
                        <a:spcAft>
                          <a:spcPts val="0"/>
                        </a:spcAft>
                        <a:buNone/>
                      </a:pPr>
                      <a:r>
                        <a:rPr lang="el" sz="1800" b="1"/>
                        <a:t>ΔΙΑ ΖΩΣΗΣ</a:t>
                      </a:r>
                      <a:endParaRPr sz="1800" b="1"/>
                    </a:p>
                  </a:txBody>
                  <a:tcPr marL="91425" marR="91425" marT="91425" marB="91425" anchor="ctr">
                    <a:solidFill>
                      <a:schemeClr val="accent2"/>
                    </a:solidFill>
                  </a:tcPr>
                </a:tc>
                <a:tc>
                  <a:txBody>
                    <a:bodyPr/>
                    <a:lstStyle/>
                    <a:p>
                      <a:pPr marL="0" lvl="0" indent="0" algn="ctr" rtl="0">
                        <a:spcBef>
                          <a:spcPts val="0"/>
                        </a:spcBef>
                        <a:spcAft>
                          <a:spcPts val="0"/>
                        </a:spcAft>
                        <a:buNone/>
                      </a:pPr>
                      <a:r>
                        <a:rPr lang="el" sz="1800" b="1"/>
                        <a:t>ΑΣΥΓΧΡΟΝΗ </a:t>
                      </a:r>
                      <a:endParaRPr sz="1800" b="1"/>
                    </a:p>
                  </a:txBody>
                  <a:tcPr marL="91425" marR="91425" marT="91425" marB="91425" anchor="ctr">
                    <a:solidFill>
                      <a:schemeClr val="accent2"/>
                    </a:solidFill>
                  </a:tcPr>
                </a:tc>
                <a:tc>
                  <a:txBody>
                    <a:bodyPr/>
                    <a:lstStyle/>
                    <a:p>
                      <a:pPr marL="0" lvl="0" indent="0" algn="ctr" rtl="0">
                        <a:spcBef>
                          <a:spcPts val="0"/>
                        </a:spcBef>
                        <a:spcAft>
                          <a:spcPts val="0"/>
                        </a:spcAft>
                        <a:buNone/>
                      </a:pPr>
                      <a:r>
                        <a:rPr lang="el" sz="1800" b="1"/>
                        <a:t>ΣΥΓΧΡΟΝΗ ΕΞ ΑΠΟΣΤΑΣΕΩΣ</a:t>
                      </a:r>
                      <a:endParaRPr sz="1800" b="1"/>
                    </a:p>
                    <a:p>
                      <a:pPr marL="0" lvl="0" indent="0" algn="ctr" rtl="0">
                        <a:spcBef>
                          <a:spcPts val="0"/>
                        </a:spcBef>
                        <a:spcAft>
                          <a:spcPts val="0"/>
                        </a:spcAft>
                        <a:buNone/>
                      </a:pPr>
                      <a:r>
                        <a:rPr lang="el" sz="1800" b="1"/>
                        <a:t>(απαραίτητα με συναίνεση γονέα όταν πρόκειται για μαθητή)</a:t>
                      </a:r>
                      <a:endParaRPr sz="1800" b="1"/>
                    </a:p>
                  </a:txBody>
                  <a:tcPr marL="91425" marR="91425" marT="91425" marB="91425" anchor="ctr">
                    <a:solidFill>
                      <a:schemeClr val="accent2"/>
                    </a:solidFill>
                  </a:tcPr>
                </a:tc>
              </a:tr>
              <a:tr h="3209175">
                <a:tc>
                  <a:txBody>
                    <a:bodyPr/>
                    <a:lstStyle/>
                    <a:p>
                      <a:pPr marL="0" lvl="0" indent="0" algn="l" rtl="0">
                        <a:spcBef>
                          <a:spcPts val="0"/>
                        </a:spcBef>
                        <a:spcAft>
                          <a:spcPts val="0"/>
                        </a:spcAft>
                        <a:buNone/>
                      </a:pPr>
                      <a:r>
                        <a:rPr lang="el" sz="1800" u="sng"/>
                        <a:t>Καθημερινά </a:t>
                      </a:r>
                      <a:r>
                        <a:rPr lang="el" sz="1800"/>
                        <a:t>αφού προηγηθεί τηλεφωνική επικοινωνία για ραντεβού για να αποφεύγεται ο συνωστισμός</a:t>
                      </a:r>
                      <a:endParaRPr sz="1800"/>
                    </a:p>
                    <a:p>
                      <a:pPr marL="0" lvl="0" indent="0" algn="l" rtl="0">
                        <a:spcBef>
                          <a:spcPts val="0"/>
                        </a:spcBef>
                        <a:spcAft>
                          <a:spcPts val="0"/>
                        </a:spcAft>
                        <a:buNone/>
                      </a:pPr>
                      <a:endParaRPr sz="1800"/>
                    </a:p>
                    <a:p>
                      <a:pPr marL="0" lvl="0" indent="0" algn="l" rtl="0">
                        <a:spcBef>
                          <a:spcPts val="0"/>
                        </a:spcBef>
                        <a:spcAft>
                          <a:spcPts val="0"/>
                        </a:spcAft>
                        <a:buNone/>
                      </a:pPr>
                      <a:r>
                        <a:rPr lang="el" sz="1800"/>
                        <a:t>(Κυρίως για παραλαβή γνωματεύσεων ή άλλων χρήσιμων εγγράφων)</a:t>
                      </a:r>
                      <a:endParaRPr sz="1800"/>
                    </a:p>
                  </a:txBody>
                  <a:tcPr marL="91425" marR="91425" marT="91425" marB="91425">
                    <a:solidFill>
                      <a:schemeClr val="accent2"/>
                    </a:solidFill>
                  </a:tcPr>
                </a:tc>
                <a:tc>
                  <a:txBody>
                    <a:bodyPr/>
                    <a:lstStyle/>
                    <a:p>
                      <a:pPr marL="457200" lvl="0" indent="-342900" algn="l" rtl="0">
                        <a:spcBef>
                          <a:spcPts val="0"/>
                        </a:spcBef>
                        <a:spcAft>
                          <a:spcPts val="0"/>
                        </a:spcAft>
                        <a:buSzPts val="1800"/>
                        <a:buChar char="●"/>
                      </a:pPr>
                      <a:r>
                        <a:rPr lang="el" sz="1800"/>
                        <a:t>Φόρμα επικοινωνίας (στην ιστοσελίδα)</a:t>
                      </a:r>
                      <a:endParaRPr sz="1800"/>
                    </a:p>
                    <a:p>
                      <a:pPr marL="457200" lvl="0" indent="-342900" algn="l" rtl="0">
                        <a:spcBef>
                          <a:spcPts val="0"/>
                        </a:spcBef>
                        <a:spcAft>
                          <a:spcPts val="0"/>
                        </a:spcAft>
                        <a:buSzPts val="1800"/>
                        <a:buChar char="●"/>
                      </a:pPr>
                      <a:r>
                        <a:rPr lang="el" sz="1800"/>
                        <a:t>Ταχυδρομείο</a:t>
                      </a:r>
                      <a:endParaRPr sz="1800"/>
                    </a:p>
                    <a:p>
                      <a:pPr marL="457200" lvl="0" indent="-342900" algn="l" rtl="0">
                        <a:spcBef>
                          <a:spcPts val="0"/>
                        </a:spcBef>
                        <a:spcAft>
                          <a:spcPts val="0"/>
                        </a:spcAft>
                        <a:buSzPts val="1800"/>
                        <a:buChar char="●"/>
                      </a:pPr>
                      <a:r>
                        <a:rPr lang="el" sz="1800"/>
                        <a:t>e-mail</a:t>
                      </a:r>
                      <a:endParaRPr sz="1800"/>
                    </a:p>
                    <a:p>
                      <a:pPr marL="457200" lvl="0" indent="-342900" algn="l" rtl="0">
                        <a:spcBef>
                          <a:spcPts val="0"/>
                        </a:spcBef>
                        <a:spcAft>
                          <a:spcPts val="0"/>
                        </a:spcAft>
                        <a:buSzPts val="1800"/>
                        <a:buChar char="●"/>
                      </a:pPr>
                      <a:r>
                        <a:rPr lang="el" sz="1800"/>
                        <a:t>messenger</a:t>
                      </a:r>
                      <a:endParaRPr sz="1800"/>
                    </a:p>
                    <a:p>
                      <a:pPr marL="457200" lvl="0" indent="-342900" algn="l" rtl="0">
                        <a:spcBef>
                          <a:spcPts val="0"/>
                        </a:spcBef>
                        <a:spcAft>
                          <a:spcPts val="0"/>
                        </a:spcAft>
                        <a:buSzPts val="1800"/>
                        <a:buChar char="●"/>
                      </a:pPr>
                      <a:r>
                        <a:rPr lang="el" sz="1800"/>
                        <a:t>viber</a:t>
                      </a:r>
                      <a:endParaRPr sz="1800"/>
                    </a:p>
                  </a:txBody>
                  <a:tcPr marL="91425" marR="91425" marT="91425" marB="91425">
                    <a:solidFill>
                      <a:schemeClr val="accent2"/>
                    </a:solidFill>
                  </a:tcPr>
                </a:tc>
                <a:tc>
                  <a:txBody>
                    <a:bodyPr/>
                    <a:lstStyle/>
                    <a:p>
                      <a:pPr marL="457200" lvl="0" indent="-342900" algn="l" rtl="0">
                        <a:spcBef>
                          <a:spcPts val="0"/>
                        </a:spcBef>
                        <a:spcAft>
                          <a:spcPts val="0"/>
                        </a:spcAft>
                        <a:buSzPts val="1800"/>
                        <a:buChar char="●"/>
                      </a:pPr>
                      <a:r>
                        <a:rPr lang="el" sz="1800"/>
                        <a:t>τηλέφωνο</a:t>
                      </a:r>
                      <a:endParaRPr sz="1800"/>
                    </a:p>
                    <a:p>
                      <a:pPr marL="457200" lvl="0" indent="-342900" algn="l" rtl="0">
                        <a:spcBef>
                          <a:spcPts val="0"/>
                        </a:spcBef>
                        <a:spcAft>
                          <a:spcPts val="0"/>
                        </a:spcAft>
                        <a:buSzPts val="1800"/>
                        <a:buChar char="●"/>
                      </a:pPr>
                      <a:r>
                        <a:rPr lang="el" sz="1800"/>
                        <a:t>e-presence </a:t>
                      </a:r>
                      <a:endParaRPr sz="1800"/>
                    </a:p>
                    <a:p>
                      <a:pPr marL="457200" lvl="0" indent="-342900" algn="l" rtl="0">
                        <a:spcBef>
                          <a:spcPts val="0"/>
                        </a:spcBef>
                        <a:spcAft>
                          <a:spcPts val="0"/>
                        </a:spcAft>
                        <a:buSzPts val="1800"/>
                        <a:buChar char="●"/>
                      </a:pPr>
                      <a:r>
                        <a:rPr lang="el" sz="1800"/>
                        <a:t>webex </a:t>
                      </a:r>
                      <a:endParaRPr sz="1800"/>
                    </a:p>
                    <a:p>
                      <a:pPr marL="457200" lvl="0" indent="-342900" algn="l" rtl="0">
                        <a:spcBef>
                          <a:spcPts val="0"/>
                        </a:spcBef>
                        <a:spcAft>
                          <a:spcPts val="0"/>
                        </a:spcAft>
                        <a:buSzPts val="1800"/>
                        <a:buChar char="●"/>
                      </a:pPr>
                      <a:r>
                        <a:rPr lang="el" sz="1800"/>
                        <a:t>skype</a:t>
                      </a:r>
                      <a:endParaRPr sz="1800"/>
                    </a:p>
                    <a:p>
                      <a:pPr marL="457200" lvl="0" indent="-342900" algn="l" rtl="0">
                        <a:spcBef>
                          <a:spcPts val="0"/>
                        </a:spcBef>
                        <a:spcAft>
                          <a:spcPts val="0"/>
                        </a:spcAft>
                        <a:buSzPts val="1800"/>
                        <a:buChar char="●"/>
                      </a:pPr>
                      <a:r>
                        <a:rPr lang="el" sz="1800"/>
                        <a:t>messenger</a:t>
                      </a:r>
                      <a:endParaRPr sz="1800"/>
                    </a:p>
                    <a:p>
                      <a:pPr marL="457200" lvl="0" indent="-342900" algn="l" rtl="0">
                        <a:spcBef>
                          <a:spcPts val="0"/>
                        </a:spcBef>
                        <a:spcAft>
                          <a:spcPts val="0"/>
                        </a:spcAft>
                        <a:buSzPts val="1800"/>
                        <a:buChar char="●"/>
                      </a:pPr>
                      <a:r>
                        <a:rPr lang="el" sz="1800"/>
                        <a:t>viber</a:t>
                      </a:r>
                      <a:endParaRPr sz="1800"/>
                    </a:p>
                  </a:txBody>
                  <a:tcPr marL="91425" marR="91425" marT="91425" marB="91425">
                    <a:solidFill>
                      <a:schemeClr val="accent2"/>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400" u="sng">
                <a:latin typeface="Roboto"/>
                <a:ea typeface="Roboto"/>
                <a:cs typeface="Roboto"/>
                <a:sym typeface="Roboto"/>
              </a:rPr>
              <a:t>Μένουμε Σπίτι αλλά θέτουμε προτεραιότητες:</a:t>
            </a:r>
            <a:endParaRPr sz="2400" u="sng">
              <a:latin typeface="Roboto"/>
              <a:ea typeface="Roboto"/>
              <a:cs typeface="Roboto"/>
              <a:sym typeface="Roboto"/>
            </a:endParaRPr>
          </a:p>
          <a:p>
            <a:pPr marL="0" lvl="0" indent="0" algn="l" rtl="0">
              <a:spcBef>
                <a:spcPts val="0"/>
              </a:spcBef>
              <a:spcAft>
                <a:spcPts val="0"/>
              </a:spcAft>
              <a:buNone/>
            </a:pPr>
            <a:endParaRPr sz="2400" u="sng">
              <a:latin typeface="Roboto"/>
              <a:ea typeface="Roboto"/>
              <a:cs typeface="Roboto"/>
              <a:sym typeface="Roboto"/>
            </a:endParaRPr>
          </a:p>
          <a:p>
            <a:pPr marL="0" lvl="0" indent="0" algn="l" rtl="0">
              <a:spcBef>
                <a:spcPts val="0"/>
              </a:spcBef>
              <a:spcAft>
                <a:spcPts val="0"/>
              </a:spcAft>
              <a:buNone/>
            </a:pPr>
            <a:r>
              <a:rPr lang="el">
                <a:latin typeface="Roboto"/>
                <a:ea typeface="Roboto"/>
                <a:cs typeface="Roboto"/>
                <a:sym typeface="Roboto"/>
              </a:rPr>
              <a:t>Α. Επαγγελματικός Προσανατολισμός</a:t>
            </a:r>
            <a:endParaRPr>
              <a:latin typeface="Roboto"/>
              <a:ea typeface="Roboto"/>
              <a:cs typeface="Roboto"/>
              <a:sym typeface="Roboto"/>
            </a:endParaRPr>
          </a:p>
        </p:txBody>
      </p:sp>
      <p:sp>
        <p:nvSpPr>
          <p:cNvPr id="100" name="Google Shape;100;p19"/>
          <p:cNvSpPr txBox="1">
            <a:spLocks noGrp="1"/>
          </p:cNvSpPr>
          <p:nvPr>
            <p:ph type="body" idx="1"/>
          </p:nvPr>
        </p:nvSpPr>
        <p:spPr>
          <a:xfrm>
            <a:off x="4460600" y="425125"/>
            <a:ext cx="4505400" cy="4098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1400" b="1">
                <a:solidFill>
                  <a:srgbClr val="000000"/>
                </a:solidFill>
              </a:rPr>
              <a:t>Οι Σύμβουλοι Επαγγελματικού Προσανατολισμού των ΚΕΣΥ Θεσσαλίας εργάζονται πυρετωδώς με όλους του ασύγχρονους και σύγχρονους τρόπους. </a:t>
            </a:r>
            <a:endParaRPr sz="1400" b="1">
              <a:solidFill>
                <a:srgbClr val="000000"/>
              </a:solidFill>
            </a:endParaRPr>
          </a:p>
          <a:p>
            <a:pPr marL="0" lvl="0" indent="0" algn="l" rtl="0">
              <a:spcBef>
                <a:spcPts val="1600"/>
              </a:spcBef>
              <a:spcAft>
                <a:spcPts val="0"/>
              </a:spcAft>
              <a:buNone/>
            </a:pPr>
            <a:r>
              <a:rPr lang="el" sz="1400" b="1">
                <a:solidFill>
                  <a:srgbClr val="000000"/>
                </a:solidFill>
              </a:rPr>
              <a:t>Οι μαθητές που τους απευθύνονται για βοήθεια είναι κυρίως μαθητές της Β’ και Γ’ Λυκείου. </a:t>
            </a:r>
            <a:endParaRPr sz="1400" b="1">
              <a:solidFill>
                <a:srgbClr val="000000"/>
              </a:solidFill>
            </a:endParaRPr>
          </a:p>
          <a:p>
            <a:pPr marL="0" lvl="0" indent="0" algn="l" rtl="0">
              <a:spcBef>
                <a:spcPts val="1600"/>
              </a:spcBef>
              <a:spcAft>
                <a:spcPts val="1600"/>
              </a:spcAft>
              <a:buNone/>
            </a:pPr>
            <a:r>
              <a:rPr lang="el" sz="1400" b="1">
                <a:solidFill>
                  <a:srgbClr val="000000"/>
                </a:solidFill>
              </a:rPr>
              <a:t>Υπάρχει η δυνατότητα τηλεδιασκέψεων μέσω πλατφορμών που μας διαθέτει το Υπουργείο Παιδείας (webex, e-presence) που εξασφαλίζουν και μεγαλύτερη ασφάλεια για τους μαθητές μας. Σε κάθε περίπτωση για τις τηλεδιασκέψεις απαιτείται και ζητείται η συναίνεση των γονέων.</a:t>
            </a:r>
            <a:endParaRPr sz="1400" b="1">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104"/>
        <p:cNvGrpSpPr/>
        <p:nvPr/>
      </p:nvGrpSpPr>
      <p:grpSpPr>
        <a:xfrm>
          <a:off x="0" y="0"/>
          <a:ext cx="0" cy="0"/>
          <a:chOff x="0" y="0"/>
          <a:chExt cx="0" cy="0"/>
        </a:xfrm>
      </p:grpSpPr>
      <p:sp>
        <p:nvSpPr>
          <p:cNvPr id="105" name="Google Shape;105;p20"/>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400" u="sng">
                <a:latin typeface="Roboto"/>
                <a:ea typeface="Roboto"/>
                <a:cs typeface="Roboto"/>
                <a:sym typeface="Roboto"/>
              </a:rPr>
              <a:t>Μένουμε Σπίτι αλλά θέτουμε προτεραιότητες:</a:t>
            </a:r>
            <a:endParaRPr sz="2400" u="sng">
              <a:latin typeface="Roboto"/>
              <a:ea typeface="Roboto"/>
              <a:cs typeface="Roboto"/>
              <a:sym typeface="Roboto"/>
            </a:endParaRPr>
          </a:p>
          <a:p>
            <a:pPr marL="0" lvl="0" indent="0" algn="l" rtl="0">
              <a:spcBef>
                <a:spcPts val="0"/>
              </a:spcBef>
              <a:spcAft>
                <a:spcPts val="0"/>
              </a:spcAft>
              <a:buNone/>
            </a:pPr>
            <a:endParaRPr sz="2400" u="sng">
              <a:latin typeface="Roboto"/>
              <a:ea typeface="Roboto"/>
              <a:cs typeface="Roboto"/>
              <a:sym typeface="Roboto"/>
            </a:endParaRPr>
          </a:p>
          <a:p>
            <a:pPr marL="0" lvl="0" indent="0" algn="l" rtl="0">
              <a:spcBef>
                <a:spcPts val="0"/>
              </a:spcBef>
              <a:spcAft>
                <a:spcPts val="0"/>
              </a:spcAft>
              <a:buNone/>
            </a:pPr>
            <a:r>
              <a:rPr lang="el">
                <a:latin typeface="Roboto"/>
                <a:ea typeface="Roboto"/>
                <a:cs typeface="Roboto"/>
                <a:sym typeface="Roboto"/>
              </a:rPr>
              <a:t>Β. Πανελλαδικές Εξετάσεις- Εξέταση μαθητών με Ειδικές Εκπαιδευτικές Ανάγκες και/ή Αναπηρίες</a:t>
            </a:r>
            <a:endParaRPr>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p:txBody>
      </p:sp>
      <p:sp>
        <p:nvSpPr>
          <p:cNvPr id="106" name="Google Shape;106;p20"/>
          <p:cNvSpPr txBox="1">
            <a:spLocks noGrp="1"/>
          </p:cNvSpPr>
          <p:nvPr>
            <p:ph type="body" idx="1"/>
          </p:nvPr>
        </p:nvSpPr>
        <p:spPr>
          <a:xfrm>
            <a:off x="4377075" y="100275"/>
            <a:ext cx="4686300" cy="4098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1400" b="1">
                <a:solidFill>
                  <a:srgbClr val="000000"/>
                </a:solidFill>
              </a:rPr>
              <a:t>Ιδιαίτερη μέριμνα υπάρχει για την ενημέρωση και υποστήριξη των μαθητών που θα εξεταστούν στις Πανελλαδικές. Σε όλους τους μαθητές μπορούμε να προσφέρουμε συμβουλευτική υποστήριξη από εξειδικευμένους και έμπειρους ψυχολόγους εφόσον απευθυνθούν στο ΚΕΣΥ. </a:t>
            </a:r>
            <a:endParaRPr sz="1400" b="1">
              <a:solidFill>
                <a:srgbClr val="000000"/>
              </a:solidFill>
            </a:endParaRPr>
          </a:p>
          <a:p>
            <a:pPr marL="0" lvl="0" indent="0" algn="l" rtl="0">
              <a:spcBef>
                <a:spcPts val="1600"/>
              </a:spcBef>
              <a:spcAft>
                <a:spcPts val="0"/>
              </a:spcAft>
              <a:buNone/>
            </a:pPr>
            <a:r>
              <a:rPr lang="el" sz="1400" b="1">
                <a:solidFill>
                  <a:srgbClr val="000000"/>
                </a:solidFill>
              </a:rPr>
              <a:t>Επιπλέον καλούμαστε όπως κάθε χρόνο έτσι και φέτος να υποστηρίξουμε τους μαθητές (και να ενημερώσουμε τους γονείς) οι οποίοι θα εξεταστούν προφορικά, για τον τρόπο με τον οποίο διεξάγονται οι προφορικές εξετάσεις. </a:t>
            </a:r>
            <a:endParaRPr sz="1400" b="1">
              <a:solidFill>
                <a:srgbClr val="000000"/>
              </a:solidFill>
            </a:endParaRPr>
          </a:p>
          <a:p>
            <a:pPr marL="0" lvl="0" indent="0" algn="l" rtl="0">
              <a:spcBef>
                <a:spcPts val="1600"/>
              </a:spcBef>
              <a:spcAft>
                <a:spcPts val="1600"/>
              </a:spcAft>
              <a:buNone/>
            </a:pPr>
            <a:r>
              <a:rPr lang="el" sz="1400" b="1">
                <a:solidFill>
                  <a:srgbClr val="000000"/>
                </a:solidFill>
              </a:rPr>
              <a:t>Οι γονείς και οι μαθητές εκτός από την ενημέρωση που λαμβάνουν από τις ιστοσελίδες έχουν τη δυνατότητα να ζητήσουν ατομική υποστήριξη, την οποία θα λάβουν από έμπειρους εκπαιδευτικούς Β/θμιας Εκπαίδευσης.</a:t>
            </a:r>
            <a:endParaRPr sz="1400" b="1">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110"/>
        <p:cNvGrpSpPr/>
        <p:nvPr/>
      </p:nvGrpSpPr>
      <p:grpSpPr>
        <a:xfrm>
          <a:off x="0" y="0"/>
          <a:ext cx="0" cy="0"/>
          <a:chOff x="0" y="0"/>
          <a:chExt cx="0" cy="0"/>
        </a:xfrm>
      </p:grpSpPr>
      <p:sp>
        <p:nvSpPr>
          <p:cNvPr id="111" name="Google Shape;111;p21"/>
          <p:cNvSpPr txBox="1">
            <a:spLocks noGrp="1"/>
          </p:cNvSpPr>
          <p:nvPr>
            <p:ph type="title"/>
          </p:nvPr>
        </p:nvSpPr>
        <p:spPr>
          <a:xfrm>
            <a:off x="311725" y="500925"/>
            <a:ext cx="3987300" cy="250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400" u="sng">
                <a:latin typeface="Roboto"/>
                <a:ea typeface="Roboto"/>
                <a:cs typeface="Roboto"/>
                <a:sym typeface="Roboto"/>
              </a:rPr>
              <a:t>Μένουμε Σπίτι αλλά θέτουμε προτεραιότητες:</a:t>
            </a:r>
            <a:endParaRPr sz="2400" u="sng">
              <a:latin typeface="Roboto"/>
              <a:ea typeface="Roboto"/>
              <a:cs typeface="Roboto"/>
              <a:sym typeface="Roboto"/>
            </a:endParaRPr>
          </a:p>
          <a:p>
            <a:pPr marL="0" lvl="0" indent="0" algn="l" rtl="0">
              <a:spcBef>
                <a:spcPts val="0"/>
              </a:spcBef>
              <a:spcAft>
                <a:spcPts val="0"/>
              </a:spcAft>
              <a:buNone/>
            </a:pPr>
            <a:endParaRPr sz="2400" u="sng">
              <a:latin typeface="Roboto"/>
              <a:ea typeface="Roboto"/>
              <a:cs typeface="Roboto"/>
              <a:sym typeface="Roboto"/>
            </a:endParaRPr>
          </a:p>
          <a:p>
            <a:pPr marL="0" lvl="0" indent="0" algn="l" rtl="0">
              <a:spcBef>
                <a:spcPts val="0"/>
              </a:spcBef>
              <a:spcAft>
                <a:spcPts val="0"/>
              </a:spcAft>
              <a:buNone/>
            </a:pPr>
            <a:r>
              <a:rPr lang="el">
                <a:latin typeface="Roboto"/>
                <a:ea typeface="Roboto"/>
                <a:cs typeface="Roboto"/>
                <a:sym typeface="Roboto"/>
              </a:rPr>
              <a:t>Γ. Στήριξη μαθητών από εκπαιδευτικούς παράλληλης και ΕΔΕΑΥ</a:t>
            </a:r>
            <a:endParaRPr>
              <a:latin typeface="Roboto"/>
              <a:ea typeface="Roboto"/>
              <a:cs typeface="Roboto"/>
              <a:sym typeface="Roboto"/>
            </a:endParaRPr>
          </a:p>
          <a:p>
            <a:pPr marL="0" lvl="0" indent="0" algn="l" rtl="0">
              <a:spcBef>
                <a:spcPts val="0"/>
              </a:spcBef>
              <a:spcAft>
                <a:spcPts val="0"/>
              </a:spcAft>
              <a:buNone/>
            </a:pPr>
            <a:endParaRPr/>
          </a:p>
        </p:txBody>
      </p:sp>
      <p:sp>
        <p:nvSpPr>
          <p:cNvPr id="112" name="Google Shape;112;p21"/>
          <p:cNvSpPr txBox="1">
            <a:spLocks noGrp="1"/>
          </p:cNvSpPr>
          <p:nvPr>
            <p:ph type="body" idx="1"/>
          </p:nvPr>
        </p:nvSpPr>
        <p:spPr>
          <a:xfrm>
            <a:off x="4572000" y="0"/>
            <a:ext cx="4572000" cy="4098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1400">
                <a:solidFill>
                  <a:srgbClr val="000000"/>
                </a:solidFill>
              </a:rPr>
              <a:t>Τα ΚΕΣΥ επικοινωνούν με τους εκπαιδευτικούς της παράλληλης στήριξης και τις ΕΔΕΑΥ και δίνουν οδηγίες και βοήθεια για τη συνέχιση του έργου τους εν μέσω περιορισμών. </a:t>
            </a:r>
            <a:endParaRPr sz="1400">
              <a:solidFill>
                <a:srgbClr val="000000"/>
              </a:solidFill>
            </a:endParaRPr>
          </a:p>
          <a:p>
            <a:pPr marL="0" lvl="0" indent="0" algn="l" rtl="0">
              <a:spcBef>
                <a:spcPts val="1600"/>
              </a:spcBef>
              <a:spcAft>
                <a:spcPts val="0"/>
              </a:spcAft>
              <a:buNone/>
            </a:pPr>
            <a:r>
              <a:rPr lang="el" sz="1400">
                <a:solidFill>
                  <a:srgbClr val="000000"/>
                </a:solidFill>
              </a:rPr>
              <a:t>Ζητούμενο είναι οι μαθητές που στηρίζονταν από παράλληλη ή από μέλη των ΕΔΕΑΥ (εκπαιδευτικούς τμημάτων ένταξης, κοινωνικές λειτουργούς, ψυχολόγους) να μη μείνουν αβοήθητοι και να συνεχίσουν να έχουν επαφή με την εκπαιδευτική διαδικασία και από το σπίτι.</a:t>
            </a:r>
            <a:endParaRPr sz="1400">
              <a:solidFill>
                <a:srgbClr val="000000"/>
              </a:solidFill>
            </a:endParaRPr>
          </a:p>
          <a:p>
            <a:pPr marL="0" lvl="0" indent="0" algn="l" rtl="0">
              <a:spcBef>
                <a:spcPts val="1600"/>
              </a:spcBef>
              <a:spcAft>
                <a:spcPts val="1600"/>
              </a:spcAft>
              <a:buNone/>
            </a:pPr>
            <a:r>
              <a:rPr lang="el" sz="1400">
                <a:solidFill>
                  <a:srgbClr val="000000"/>
                </a:solidFill>
              </a:rPr>
              <a:t>Η μέχρι τώρα επικοινωνία μας με όλα αυτά τα μέλη της εκπαιδευτικής κοινότητας (εκπαιδευτικοί παράλληλης και ΕΔΕΑΥ) έχει δείξει ότι έχουν δρομολογηθεί όλες οι απαραίτητες ενέργειες μέσω των σχολείων στα οποία ανήκουν. Εμείς θα συνεχίσουμε να τους φέρνουμε σε επαφή μεταξύ τους για ανταλλαγή ιδεών και καλών πρακτικών. Για οποιαδήποτε δυσλειτουργία οι γονείς να επικοινωνούν είτε με το σχολείο είτε με το ΚΕΣΥ.</a:t>
            </a:r>
            <a:endParaRPr sz="1400">
              <a:solidFill>
                <a:srgbClr val="000000"/>
              </a:solidFill>
            </a:endParaRPr>
          </a:p>
        </p:txBody>
      </p:sp>
    </p:spTree>
  </p:cSld>
  <p:clrMapOvr>
    <a:masterClrMapping/>
  </p:clrMapOvr>
</p:sld>
</file>

<file path=ppt/theme/theme1.xml><?xml version="1.0" encoding="utf-8"?>
<a:theme xmlns:a="http://schemas.openxmlformats.org/drawingml/2006/main"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879</Words>
  <Application>Microsoft Office PowerPoint</Application>
  <PresentationFormat>Προβολή στην οθόνη (16:9)</PresentationFormat>
  <Paragraphs>128</Paragraphs>
  <Slides>10</Slides>
  <Notes>10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10</vt:i4>
      </vt:variant>
    </vt:vector>
  </HeadingPairs>
  <TitlesOfParts>
    <vt:vector size="14" baseType="lpstr">
      <vt:lpstr>Arial</vt:lpstr>
      <vt:lpstr>Merriweather</vt:lpstr>
      <vt:lpstr>Roboto</vt:lpstr>
      <vt:lpstr>Paradigm</vt:lpstr>
      <vt:lpstr>    ΜΕΝΟΥΜΕ ΣΠΙΤΙ και συζητούμε με τους γονείς για Συμβουλευτική και Υποστήριξη της οικογένειας από τα Κέντρα Εκπαιδευτικής και Συμβουλευτικής Υποστήριξης (Κ.Ε.Σ.Υ.)  </vt:lpstr>
      <vt:lpstr>ΣΚΟΠΟΣ ΤΩΝ ΚΕΣΥ: Η ισότιμη πρόσβαση ΟΛΩΝ ΤΩΝ ΜΑΘΗΤΩΝ στην εκπαίδευση. Δραστηριοποίηση σε 2 άξονες: Διερεύνηση των εκπαιδευτικών και ψυχοκοινωνικών αναγκών, διενέργεια αξιολογήσεων, σχεδιασμός και υλοποίηση εκπαιδευτικών και ψυχοκοινωνικών παρεμβάσεων στους μαθητές. Δράσεις συμβουλευτικής στον επαγγελματικό προσανατολισμό  </vt:lpstr>
      <vt:lpstr>ΝΕΟΣ ΣΚΟΠΟΣ ΟΛΩΝ ΤΩΝ ΚΕΣΥ ΘΕΣΣΑΛΙΑΣ:  Η ισότιμη υποστήριξη ΟΛΩΝ ΤΩΝ ΜΑΘΗΤΩΝ και γενικότερα της εκπαιδευτικής κοινότητας (γονείς, εκπαιδευτικοί)</vt:lpstr>
      <vt:lpstr>ΤΙ ΧΡΗΣΙΜΟ ΘΑ ΒΡΕΙΤΕ ΣΤΙΣ ΙΣΤΟΣΕΛΙΔΕΣ ΤΩΝ ΚΕΣΥ ΘΕΣΣΑΛΙΑΣ</vt:lpstr>
      <vt:lpstr>Διαφάνεια 5</vt:lpstr>
      <vt:lpstr>Διαφάνεια 6</vt:lpstr>
      <vt:lpstr>Μένουμε Σπίτι αλλά θέτουμε προτεραιότητες:  Α. Επαγγελματικός Προσανατολισμός</vt:lpstr>
      <vt:lpstr>Μένουμε Σπίτι αλλά θέτουμε προτεραιότητες:  Β. Πανελλαδικές Εξετάσεις- Εξέταση μαθητών με Ειδικές Εκπαιδευτικές Ανάγκες και/ή Αναπηρίες </vt:lpstr>
      <vt:lpstr>Μένουμε Σπίτι αλλά θέτουμε προτεραιότητες:  Γ. Στήριξη μαθητών από εκπαιδευτικούς παράλληλης και ΕΔΕΑΥ </vt:lpstr>
      <vt:lpstr>Μένουμε Σπίτι αλλά θέτουμε προτεραιότητες:  Δ. Συμβουλευτική υποστήριξη του παιδιού και της οικογένειας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ΜΕΝΟΥΜΕ ΣΠΙΤΙ και συζητούμε με τους γονείς για Συμβουλευτική και Υποστήριξη της οικογένειας από τα Κέντρα Εκπαιδευτικής και Συμβουλευτικής Υποστήριξης (Κ.Ε.Σ.Υ.)  </dc:title>
  <dc:creator>HP RYZEN 3</dc:creator>
  <cp:lastModifiedBy>HP RYZEN 3</cp:lastModifiedBy>
  <cp:revision>1</cp:revision>
  <dcterms:modified xsi:type="dcterms:W3CDTF">2020-04-10T09:18:32Z</dcterms:modified>
</cp:coreProperties>
</file>