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3"/>
    <p:restoredTop sz="94673"/>
  </p:normalViewPr>
  <p:slideViewPr>
    <p:cSldViewPr snapToGrid="0" snapToObjects="1">
      <p:cViewPr varScale="1">
        <p:scale>
          <a:sx n="150" d="100"/>
          <a:sy n="150" d="100"/>
        </p:scale>
        <p:origin x="49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26658C-1C66-4C46-9C05-565F2BCE7F4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EC77751-F884-F847-969B-F505EC179C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EC88C34-E64C-E64E-82D1-B6AE145EB03C}"/>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43AA5150-E289-8D43-BC85-F9BD7BD1159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9E35D6B-6711-764F-8799-E8501D53DAC6}"/>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67037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5262D2-2984-254E-B341-E537C72C24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8D5AAF4-B291-E546-BC3B-1A1B86AA6E12}"/>
              </a:ext>
            </a:extLst>
          </p:cNvPr>
          <p:cNvSpPr>
            <a:spLocks noGrp="1"/>
          </p:cNvSpPr>
          <p:nvPr>
            <p:ph type="body" orient="vert" idx="1"/>
          </p:nvPr>
        </p:nvSpPr>
        <p:spPr/>
        <p:txBody>
          <a:bodyPr vert="eaVert"/>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ημερομηνίας 3">
            <a:extLst>
              <a:ext uri="{FF2B5EF4-FFF2-40B4-BE49-F238E27FC236}">
                <a16:creationId xmlns:a16="http://schemas.microsoft.com/office/drawing/2014/main" id="{FE78EC47-8827-0849-AF89-8E8E5B80B7C2}"/>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DEA9FE35-8757-644F-9D15-6D0EF8E8A8E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B60B0B3-29F7-8348-A9E6-BEBDE1A9094F}"/>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332960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25FCBF3-FF92-B548-AA84-686C17F7C1C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DA200F2-E7CD-5C4F-963F-3543642FC54D}"/>
              </a:ext>
            </a:extLst>
          </p:cNvPr>
          <p:cNvSpPr>
            <a:spLocks noGrp="1"/>
          </p:cNvSpPr>
          <p:nvPr>
            <p:ph type="body" orient="vert" idx="1"/>
          </p:nvPr>
        </p:nvSpPr>
        <p:spPr>
          <a:xfrm>
            <a:off x="838200" y="365125"/>
            <a:ext cx="7734300" cy="5811838"/>
          </a:xfrm>
        </p:spPr>
        <p:txBody>
          <a:bodyPr vert="eaVert"/>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ημερομηνίας 3">
            <a:extLst>
              <a:ext uri="{FF2B5EF4-FFF2-40B4-BE49-F238E27FC236}">
                <a16:creationId xmlns:a16="http://schemas.microsoft.com/office/drawing/2014/main" id="{4AAC7959-3F13-4743-A101-F8747425E9C7}"/>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ECD86266-7F47-2949-9852-D22A4195BD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F3C7EC-85E1-454F-881B-6307D05B67A0}"/>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252087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B64983-3DDD-884B-9A63-F747113F71C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77A327A-343F-1641-B7DC-DF99C453C629}"/>
              </a:ext>
            </a:extLst>
          </p:cNvPr>
          <p:cNvSpPr>
            <a:spLocks noGrp="1"/>
          </p:cNvSpPr>
          <p:nvPr>
            <p:ph idx="1"/>
          </p:nvPr>
        </p:nvSpPr>
        <p:spPr/>
        <p:txBody>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ημερομηνίας 3">
            <a:extLst>
              <a:ext uri="{FF2B5EF4-FFF2-40B4-BE49-F238E27FC236}">
                <a16:creationId xmlns:a16="http://schemas.microsoft.com/office/drawing/2014/main" id="{3BFEA205-B801-0E41-B3F0-C8937AAC7B32}"/>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F06F6599-8218-214A-B294-042BD2A476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22C3BEF-73F5-F446-8E3F-7983E63FC718}"/>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3000285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C5B19E-3513-3B49-A371-9A3983BB83D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A18F1D2-72B1-3843-AEF4-14EF4DB169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ημερομηνίας 3">
            <a:extLst>
              <a:ext uri="{FF2B5EF4-FFF2-40B4-BE49-F238E27FC236}">
                <a16:creationId xmlns:a16="http://schemas.microsoft.com/office/drawing/2014/main" id="{E1FEEFCB-DD35-9448-8172-0D7C7EC6300E}"/>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EE5DEB38-F7A2-9C4A-954A-E0E323B7712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53E441-873B-B748-A237-617D0910202F}"/>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425110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F6D13B-ED95-BB44-ABF0-1C086E45E6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16E35B3-AD8B-7B48-999A-E8A5B69EEB52}"/>
              </a:ext>
            </a:extLst>
          </p:cNvPr>
          <p:cNvSpPr>
            <a:spLocks noGrp="1"/>
          </p:cNvSpPr>
          <p:nvPr>
            <p:ph sz="half" idx="1"/>
          </p:nvPr>
        </p:nvSpPr>
        <p:spPr>
          <a:xfrm>
            <a:off x="838200" y="1825625"/>
            <a:ext cx="5181600" cy="4351338"/>
          </a:xfrm>
        </p:spPr>
        <p:txBody>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περιεχομένου 3">
            <a:extLst>
              <a:ext uri="{FF2B5EF4-FFF2-40B4-BE49-F238E27FC236}">
                <a16:creationId xmlns:a16="http://schemas.microsoft.com/office/drawing/2014/main" id="{7192748B-13E1-C140-9E4C-56C5308D2168}"/>
              </a:ext>
            </a:extLst>
          </p:cNvPr>
          <p:cNvSpPr>
            <a:spLocks noGrp="1"/>
          </p:cNvSpPr>
          <p:nvPr>
            <p:ph sz="half" idx="2"/>
          </p:nvPr>
        </p:nvSpPr>
        <p:spPr>
          <a:xfrm>
            <a:off x="6172200" y="1825625"/>
            <a:ext cx="5181600" cy="4351338"/>
          </a:xfrm>
        </p:spPr>
        <p:txBody>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5" name="Θέση ημερομηνίας 4">
            <a:extLst>
              <a:ext uri="{FF2B5EF4-FFF2-40B4-BE49-F238E27FC236}">
                <a16:creationId xmlns:a16="http://schemas.microsoft.com/office/drawing/2014/main" id="{8459646F-68B2-1E4F-9E77-D901E65B23E0}"/>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6" name="Θέση υποσέλιδου 5">
            <a:extLst>
              <a:ext uri="{FF2B5EF4-FFF2-40B4-BE49-F238E27FC236}">
                <a16:creationId xmlns:a16="http://schemas.microsoft.com/office/drawing/2014/main" id="{326957FB-51B8-BC47-AED1-8754AA27EFF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D707AEC-2CB0-B145-A67E-3DDA3BEEA5E9}"/>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3673987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2E85D0-6686-464E-984F-B847C03C148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9C37FF6-97FA-7C48-9821-99949ECAF1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περιεχομένου 3">
            <a:extLst>
              <a:ext uri="{FF2B5EF4-FFF2-40B4-BE49-F238E27FC236}">
                <a16:creationId xmlns:a16="http://schemas.microsoft.com/office/drawing/2014/main" id="{55809277-399C-9247-9966-7CB9ED1F4A95}"/>
              </a:ext>
            </a:extLst>
          </p:cNvPr>
          <p:cNvSpPr>
            <a:spLocks noGrp="1"/>
          </p:cNvSpPr>
          <p:nvPr>
            <p:ph sz="half" idx="2"/>
          </p:nvPr>
        </p:nvSpPr>
        <p:spPr>
          <a:xfrm>
            <a:off x="839788" y="2505075"/>
            <a:ext cx="5157787" cy="3684588"/>
          </a:xfrm>
        </p:spPr>
        <p:txBody>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5" name="Θέση κειμένου 4">
            <a:extLst>
              <a:ext uri="{FF2B5EF4-FFF2-40B4-BE49-F238E27FC236}">
                <a16:creationId xmlns:a16="http://schemas.microsoft.com/office/drawing/2014/main" id="{583A0EFC-72C4-7746-B8F8-DB281F1E4F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6" name="Θέση περιεχομένου 5">
            <a:extLst>
              <a:ext uri="{FF2B5EF4-FFF2-40B4-BE49-F238E27FC236}">
                <a16:creationId xmlns:a16="http://schemas.microsoft.com/office/drawing/2014/main" id="{0EDBA035-9174-BA47-84ED-DA4DF8FBFA1D}"/>
              </a:ext>
            </a:extLst>
          </p:cNvPr>
          <p:cNvSpPr>
            <a:spLocks noGrp="1"/>
          </p:cNvSpPr>
          <p:nvPr>
            <p:ph sz="quarter" idx="4"/>
          </p:nvPr>
        </p:nvSpPr>
        <p:spPr>
          <a:xfrm>
            <a:off x="6172200" y="2505075"/>
            <a:ext cx="5183188" cy="3684588"/>
          </a:xfrm>
        </p:spPr>
        <p:txBody>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7" name="Θέση ημερομηνίας 6">
            <a:extLst>
              <a:ext uri="{FF2B5EF4-FFF2-40B4-BE49-F238E27FC236}">
                <a16:creationId xmlns:a16="http://schemas.microsoft.com/office/drawing/2014/main" id="{94C33F0B-27CF-E847-9728-AA6221DC4282}"/>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8" name="Θέση υποσέλιδου 7">
            <a:extLst>
              <a:ext uri="{FF2B5EF4-FFF2-40B4-BE49-F238E27FC236}">
                <a16:creationId xmlns:a16="http://schemas.microsoft.com/office/drawing/2014/main" id="{05C23C0B-034D-7241-8E76-54731F3B228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801207C-0469-3248-A081-C4955DF3E63E}"/>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352889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041E52-D2F0-034E-888B-2674DE5C77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85CEE6D-33D2-A540-B7F1-E641AAD51280}"/>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4" name="Θέση υποσέλιδου 3">
            <a:extLst>
              <a:ext uri="{FF2B5EF4-FFF2-40B4-BE49-F238E27FC236}">
                <a16:creationId xmlns:a16="http://schemas.microsoft.com/office/drawing/2014/main" id="{13D90837-6582-ED4A-BEA3-F4A3058DBFF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F7EAE3C-DE7D-2146-B0E8-143D583A2CD5}"/>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1204758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81E9524-307A-4E41-BEF6-370538E128B0}"/>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3" name="Θέση υποσέλιδου 2">
            <a:extLst>
              <a:ext uri="{FF2B5EF4-FFF2-40B4-BE49-F238E27FC236}">
                <a16:creationId xmlns:a16="http://schemas.microsoft.com/office/drawing/2014/main" id="{2B7AC778-B8C4-164F-9016-7D2C54AE570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3B0E9E0-B806-5A47-B22F-ED8DEBD49ECC}"/>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128459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6FAA26-9E8B-CB4E-A555-9660AA43C60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2E18E3-12F6-254B-B74E-964E6660D0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κειμένου 3">
            <a:extLst>
              <a:ext uri="{FF2B5EF4-FFF2-40B4-BE49-F238E27FC236}">
                <a16:creationId xmlns:a16="http://schemas.microsoft.com/office/drawing/2014/main" id="{7C3F399A-1641-534A-AED9-A03E0E5922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5" name="Θέση ημερομηνίας 4">
            <a:extLst>
              <a:ext uri="{FF2B5EF4-FFF2-40B4-BE49-F238E27FC236}">
                <a16:creationId xmlns:a16="http://schemas.microsoft.com/office/drawing/2014/main" id="{11E6D1CE-193E-4C46-B136-7FDA1D933C36}"/>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6" name="Θέση υποσέλιδου 5">
            <a:extLst>
              <a:ext uri="{FF2B5EF4-FFF2-40B4-BE49-F238E27FC236}">
                <a16:creationId xmlns:a16="http://schemas.microsoft.com/office/drawing/2014/main" id="{5F025744-29D4-C745-B3E7-5B59181E83D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691B7E0-65D9-4B4F-BCEA-0A3C0C385A9C}"/>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901034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5DC0C5-1B88-4047-A541-A450380C66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81EF6A3-E976-3948-A8F9-456E97EB32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9DEE85A-55CE-2D42-B4D6-79C47BF4C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5" name="Θέση ημερομηνίας 4">
            <a:extLst>
              <a:ext uri="{FF2B5EF4-FFF2-40B4-BE49-F238E27FC236}">
                <a16:creationId xmlns:a16="http://schemas.microsoft.com/office/drawing/2014/main" id="{01F09E98-C359-B644-B1EA-EDFB230B15C6}"/>
              </a:ext>
            </a:extLst>
          </p:cNvPr>
          <p:cNvSpPr>
            <a:spLocks noGrp="1"/>
          </p:cNvSpPr>
          <p:nvPr>
            <p:ph type="dt" sz="half" idx="10"/>
          </p:nvPr>
        </p:nvSpPr>
        <p:spPr/>
        <p:txBody>
          <a:bodyPr/>
          <a:lstStyle/>
          <a:p>
            <a:fld id="{6FD5BD33-1347-1E49-8BDB-709EB41F44FD}" type="datetimeFigureOut">
              <a:rPr lang="el-GR" smtClean="0"/>
              <a:t>12/6/20</a:t>
            </a:fld>
            <a:endParaRPr lang="el-GR"/>
          </a:p>
        </p:txBody>
      </p:sp>
      <p:sp>
        <p:nvSpPr>
          <p:cNvPr id="6" name="Θέση υποσέλιδου 5">
            <a:extLst>
              <a:ext uri="{FF2B5EF4-FFF2-40B4-BE49-F238E27FC236}">
                <a16:creationId xmlns:a16="http://schemas.microsoft.com/office/drawing/2014/main" id="{8A392B32-2F62-8445-A402-826B8CD03E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C1F8A59-BDEA-814A-88CC-CB4609D0B272}"/>
              </a:ext>
            </a:extLst>
          </p:cNvPr>
          <p:cNvSpPr>
            <a:spLocks noGrp="1"/>
          </p:cNvSpPr>
          <p:nvPr>
            <p:ph type="sldNum" sz="quarter" idx="12"/>
          </p:nvPr>
        </p:nvSpPr>
        <p:spPr/>
        <p:txBody>
          <a:bodyPr/>
          <a:lstStyle/>
          <a:p>
            <a:fld id="{CD06A465-C670-B64A-AA1E-42F4FD4365F5}" type="slidenum">
              <a:rPr lang="el-GR" smtClean="0"/>
              <a:t>‹#›</a:t>
            </a:fld>
            <a:endParaRPr lang="el-GR"/>
          </a:p>
        </p:txBody>
      </p:sp>
    </p:spTree>
    <p:extLst>
      <p:ext uri="{BB962C8B-B14F-4D97-AF65-F5344CB8AC3E}">
        <p14:creationId xmlns:p14="http://schemas.microsoft.com/office/powerpoint/2010/main" val="271582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C0882DE-BF24-CA47-8F25-D2E467C87C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45CBB9C-1302-864E-8F2F-7CA807EA65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l-GR"/>
              <a:t>Επεξεργασία στυλ υποδείγματος κειμένου
Δεύτερου επιπέδου
Τρίτου επιπέδου
Τέταρτου επιπέδου
Πέμπτου επιπέδου</a:t>
            </a:r>
          </a:p>
        </p:txBody>
      </p:sp>
      <p:sp>
        <p:nvSpPr>
          <p:cNvPr id="4" name="Θέση ημερομηνίας 3">
            <a:extLst>
              <a:ext uri="{FF2B5EF4-FFF2-40B4-BE49-F238E27FC236}">
                <a16:creationId xmlns:a16="http://schemas.microsoft.com/office/drawing/2014/main" id="{14ECD063-308C-1C44-BA56-10800F185F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5BD33-1347-1E49-8BDB-709EB41F44FD}" type="datetimeFigureOut">
              <a:rPr lang="el-GR" smtClean="0"/>
              <a:t>12/6/20</a:t>
            </a:fld>
            <a:endParaRPr lang="el-GR"/>
          </a:p>
        </p:txBody>
      </p:sp>
      <p:sp>
        <p:nvSpPr>
          <p:cNvPr id="5" name="Θέση υποσέλιδου 4">
            <a:extLst>
              <a:ext uri="{FF2B5EF4-FFF2-40B4-BE49-F238E27FC236}">
                <a16:creationId xmlns:a16="http://schemas.microsoft.com/office/drawing/2014/main" id="{D4EAA557-3168-8542-B533-89D1846FD8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C6BE77E-356D-834C-B839-343DE7E3AC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6A465-C670-B64A-AA1E-42F4FD4365F5}" type="slidenum">
              <a:rPr lang="el-GR" smtClean="0"/>
              <a:t>‹#›</a:t>
            </a:fld>
            <a:endParaRPr lang="el-GR"/>
          </a:p>
        </p:txBody>
      </p:sp>
    </p:spTree>
    <p:extLst>
      <p:ext uri="{BB962C8B-B14F-4D97-AF65-F5344CB8AC3E}">
        <p14:creationId xmlns:p14="http://schemas.microsoft.com/office/powerpoint/2010/main" val="305829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pekesthess.sites.sch.gr/"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42ED10-13E8-5D4D-835F-F39A7C72B93C}"/>
              </a:ext>
            </a:extLst>
          </p:cNvPr>
          <p:cNvSpPr>
            <a:spLocks noGrp="1"/>
          </p:cNvSpPr>
          <p:nvPr>
            <p:ph type="ctrTitle"/>
          </p:nvPr>
        </p:nvSpPr>
        <p:spPr/>
        <p:txBody>
          <a:bodyPr>
            <a:normAutofit fontScale="90000"/>
          </a:bodyPr>
          <a:lstStyle/>
          <a:p>
            <a:r>
              <a:rPr lang="el-GR" dirty="0" err="1"/>
              <a:t>Δυσκολ</a:t>
            </a:r>
            <a:r>
              <a:rPr lang="en-US" dirty="0" err="1"/>
              <a:t>ί</a:t>
            </a:r>
            <a:r>
              <a:rPr lang="el-GR" dirty="0" err="1"/>
              <a:t>ες</a:t>
            </a:r>
            <a:r>
              <a:rPr lang="el-GR" dirty="0"/>
              <a:t> Γραφής: Αντιμετώπιση σε συνθήκες εξέτασης</a:t>
            </a:r>
          </a:p>
        </p:txBody>
      </p:sp>
      <p:sp>
        <p:nvSpPr>
          <p:cNvPr id="3" name="Υπότιτλος 2">
            <a:extLst>
              <a:ext uri="{FF2B5EF4-FFF2-40B4-BE49-F238E27FC236}">
                <a16:creationId xmlns:a16="http://schemas.microsoft.com/office/drawing/2014/main" id="{0ED6F55B-578C-FB43-AC05-4FFE7ED023CB}"/>
              </a:ext>
            </a:extLst>
          </p:cNvPr>
          <p:cNvSpPr>
            <a:spLocks noGrp="1"/>
          </p:cNvSpPr>
          <p:nvPr>
            <p:ph type="subTitle" idx="1"/>
          </p:nvPr>
        </p:nvSpPr>
        <p:spPr/>
        <p:txBody>
          <a:bodyPr/>
          <a:lstStyle/>
          <a:p>
            <a:r>
              <a:rPr lang="el-GR" dirty="0" err="1"/>
              <a:t>Κωτο</a:t>
            </a:r>
            <a:r>
              <a:rPr lang="en-US" dirty="0" err="1"/>
              <a:t>ύ</a:t>
            </a:r>
            <a:r>
              <a:rPr lang="el-GR" dirty="0" err="1"/>
              <a:t>λας</a:t>
            </a:r>
            <a:r>
              <a:rPr lang="el-GR" dirty="0"/>
              <a:t> Βασίλειος</a:t>
            </a:r>
          </a:p>
          <a:p>
            <a:r>
              <a:rPr lang="el-GR" dirty="0"/>
              <a:t>Ο.Σ. ΠΕ.Κ.Ε.Σ. Θεσσαλίας</a:t>
            </a:r>
          </a:p>
          <a:p>
            <a:r>
              <a:rPr lang="en-US" dirty="0" err="1"/>
              <a:t>vaskotoulas@gmail.com</a:t>
            </a:r>
            <a:endParaRPr lang="el-GR" dirty="0"/>
          </a:p>
        </p:txBody>
      </p:sp>
    </p:spTree>
    <p:extLst>
      <p:ext uri="{BB962C8B-B14F-4D97-AF65-F5344CB8AC3E}">
        <p14:creationId xmlns:p14="http://schemas.microsoft.com/office/powerpoint/2010/main" val="247274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759517-D0D4-324A-8C8E-8FA648E976DD}"/>
              </a:ext>
            </a:extLst>
          </p:cNvPr>
          <p:cNvSpPr>
            <a:spLocks noGrp="1"/>
          </p:cNvSpPr>
          <p:nvPr>
            <p:ph type="title"/>
          </p:nvPr>
        </p:nvSpPr>
        <p:spPr/>
        <p:txBody>
          <a:bodyPr/>
          <a:lstStyle/>
          <a:p>
            <a:r>
              <a:rPr lang="el-GR" dirty="0" err="1"/>
              <a:t>Δυσγραφία</a:t>
            </a:r>
            <a:endParaRPr lang="el-GR" dirty="0"/>
          </a:p>
        </p:txBody>
      </p:sp>
      <p:sp>
        <p:nvSpPr>
          <p:cNvPr id="3" name="Θέση περιεχομένου 2">
            <a:extLst>
              <a:ext uri="{FF2B5EF4-FFF2-40B4-BE49-F238E27FC236}">
                <a16:creationId xmlns:a16="http://schemas.microsoft.com/office/drawing/2014/main" id="{01DAF764-E581-0A49-A885-E3E160C533AC}"/>
              </a:ext>
            </a:extLst>
          </p:cNvPr>
          <p:cNvSpPr>
            <a:spLocks noGrp="1"/>
          </p:cNvSpPr>
          <p:nvPr>
            <p:ph idx="1"/>
          </p:nvPr>
        </p:nvSpPr>
        <p:spPr/>
        <p:txBody>
          <a:bodyPr>
            <a:normAutofit/>
          </a:bodyPr>
          <a:lstStyle/>
          <a:p>
            <a:r>
              <a:rPr lang="en-US" dirty="0" err="1"/>
              <a:t>Caramazza</a:t>
            </a:r>
            <a:r>
              <a:rPr lang="en-US" dirty="0"/>
              <a:t>, </a:t>
            </a:r>
            <a:r>
              <a:rPr lang="en-US" dirty="0" err="1"/>
              <a:t>Capasso</a:t>
            </a:r>
            <a:r>
              <a:rPr lang="en-US" dirty="0"/>
              <a:t> </a:t>
            </a:r>
            <a:r>
              <a:rPr lang="el-GR" dirty="0"/>
              <a:t>και </a:t>
            </a:r>
            <a:r>
              <a:rPr lang="en-US" dirty="0"/>
              <a:t>Miceli (1996) </a:t>
            </a:r>
            <a:r>
              <a:rPr lang="el-GR" dirty="0"/>
              <a:t>: Η </a:t>
            </a:r>
            <a:r>
              <a:rPr lang="el-GR" dirty="0" err="1"/>
              <a:t>Δυσγραφία</a:t>
            </a:r>
            <a:r>
              <a:rPr lang="el-GR" dirty="0"/>
              <a:t> χαρακτηρίζεται από «ελλειμματική επεξεργασία στη μετατροπή των ακουστικών και οπτικών ερεθισμάτων σε κινητική συμπεριφορά, από δυσκολία του ατόμου να παράγει αναγνώσιμη γραφή με το χέρι και μία γενική ασυνέπεια αναγνωστικού επιπέδου και γραφής».</a:t>
            </a:r>
          </a:p>
          <a:p>
            <a:r>
              <a:rPr lang="el-GR" dirty="0"/>
              <a:t>Η </a:t>
            </a:r>
            <a:r>
              <a:rPr lang="el-GR" dirty="0" err="1"/>
              <a:t>Δυσγραφία</a:t>
            </a:r>
            <a:r>
              <a:rPr lang="el-GR" dirty="0"/>
              <a:t> είναι επίκτητη βλάβη που σχετίζεται άμεσα με το Κεντρικό Νευρικό Σύστημα (Κ.Ν.Σ.). Πρωτοεμφανίζεται όταν το παιδί ξεκινά να γράφει. Δηλαδή στο νηπιαγωγείο (4 ετών περίπου) ή την πρώτη δημοτικού (6 ετών περίπου). Τις περισσότερες φορές συνυπάρχει με άλλες μαθησιακές δυσκολίες.</a:t>
            </a:r>
          </a:p>
        </p:txBody>
      </p:sp>
    </p:spTree>
    <p:extLst>
      <p:ext uri="{BB962C8B-B14F-4D97-AF65-F5344CB8AC3E}">
        <p14:creationId xmlns:p14="http://schemas.microsoft.com/office/powerpoint/2010/main" val="37389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562EF4-BDD4-E74D-81CD-F007D5A85966}"/>
              </a:ext>
            </a:extLst>
          </p:cNvPr>
          <p:cNvSpPr>
            <a:spLocks noGrp="1"/>
          </p:cNvSpPr>
          <p:nvPr>
            <p:ph type="title"/>
          </p:nvPr>
        </p:nvSpPr>
        <p:spPr/>
        <p:txBody>
          <a:bodyPr/>
          <a:lstStyle/>
          <a:p>
            <a:r>
              <a:rPr lang="el-GR" dirty="0"/>
              <a:t>Χαρακτηριστικά </a:t>
            </a:r>
            <a:r>
              <a:rPr lang="el-GR" dirty="0" err="1"/>
              <a:t>Δυσγραφίας</a:t>
            </a:r>
            <a:endParaRPr lang="el-GR" dirty="0"/>
          </a:p>
        </p:txBody>
      </p:sp>
      <p:sp>
        <p:nvSpPr>
          <p:cNvPr id="3" name="Θέση περιεχομένου 2">
            <a:extLst>
              <a:ext uri="{FF2B5EF4-FFF2-40B4-BE49-F238E27FC236}">
                <a16:creationId xmlns:a16="http://schemas.microsoft.com/office/drawing/2014/main" id="{6B6BEC6D-B503-BE40-B096-B4397F46357B}"/>
              </a:ext>
            </a:extLst>
          </p:cNvPr>
          <p:cNvSpPr>
            <a:spLocks noGrp="1"/>
          </p:cNvSpPr>
          <p:nvPr>
            <p:ph idx="1"/>
          </p:nvPr>
        </p:nvSpPr>
        <p:spPr>
          <a:xfrm>
            <a:off x="838200" y="1490134"/>
            <a:ext cx="10515600" cy="5215466"/>
          </a:xfrm>
        </p:spPr>
        <p:txBody>
          <a:bodyPr>
            <a:normAutofit fontScale="62500" lnSpcReduction="20000"/>
          </a:bodyPr>
          <a:lstStyle/>
          <a:p>
            <a:r>
              <a:rPr lang="el-GR" dirty="0"/>
              <a:t>Δυσανάγνωστα γράμματα. </a:t>
            </a:r>
          </a:p>
          <a:p>
            <a:r>
              <a:rPr lang="el-GR" dirty="0"/>
              <a:t>Ακανόνιστο μέγεθος γραμμάτων. </a:t>
            </a:r>
          </a:p>
          <a:p>
            <a:r>
              <a:rPr lang="el-GR" dirty="0"/>
              <a:t>Χρήση μικρών και κεφαλαίων γραμμάτων μέσα στην ίδια λέξη (</a:t>
            </a:r>
            <a:r>
              <a:rPr lang="el-GR" dirty="0" err="1"/>
              <a:t>αδΕρφη</a:t>
            </a:r>
            <a:r>
              <a:rPr lang="el-GR" dirty="0"/>
              <a:t>). </a:t>
            </a:r>
          </a:p>
          <a:p>
            <a:r>
              <a:rPr lang="el-GR" dirty="0"/>
              <a:t>Ορθογραφικά λάθη.</a:t>
            </a:r>
          </a:p>
          <a:p>
            <a:r>
              <a:rPr lang="el-GR" dirty="0"/>
              <a:t>Παράλειψη, αντικατάσταση, απουσία γραμμάτων/λέξεων</a:t>
            </a:r>
          </a:p>
          <a:p>
            <a:r>
              <a:rPr lang="el-GR" dirty="0"/>
              <a:t>Γράμματα που διαθέτουν είτε λιγότερες είτε περισσότερες γραμμές απ’ όσες χρειάζονται. (πχ γράφουν το γράμμα Ξ με 4 γραμμές) </a:t>
            </a:r>
          </a:p>
          <a:p>
            <a:r>
              <a:rPr lang="el-GR" dirty="0"/>
              <a:t>Δυσκολία συμμόρφωσης με τους κανόνες γραφής (προσανατολισμός γραμμάτων/αριθμών, γραφή πάνω στη γραμμή του τετραδίου, περιθώρια, οργάνωση/χρήση χαρτιού). </a:t>
            </a:r>
          </a:p>
          <a:p>
            <a:r>
              <a:rPr lang="el-GR" dirty="0"/>
              <a:t>Τα γράμματα χειροτερεύουν όσο περνά η ώρα και επέρχεται η κούραση. </a:t>
            </a:r>
          </a:p>
          <a:p>
            <a:r>
              <a:rPr lang="el-GR" dirty="0"/>
              <a:t>Αδυναμία παράδοσης της γραπτής εργασίας μέσα στον προκαθορισμένο χρόνο. </a:t>
            </a:r>
          </a:p>
          <a:p>
            <a:r>
              <a:rPr lang="el-GR" dirty="0"/>
              <a:t>Αδυναμία του παιδιού να αντιγράψει ορθώς το κείμενο που βλέπει ή ακούει. </a:t>
            </a:r>
          </a:p>
          <a:p>
            <a:r>
              <a:rPr lang="el-GR" dirty="0"/>
              <a:t>Κακή στάση του σώματος και πόνος κατά τη γραφή. </a:t>
            </a:r>
          </a:p>
          <a:p>
            <a:r>
              <a:rPr lang="el-GR" dirty="0"/>
              <a:t>Ανορθόδοξη τοποθέτηση του χεριού, του μολυβιού και γενικώς των σημείων του σώματος που λαμβάνουν μέρος στη γραφή. </a:t>
            </a:r>
          </a:p>
          <a:p>
            <a:r>
              <a:rPr lang="el-GR" dirty="0"/>
              <a:t>Η κόπωση έρχεται γρήγορα. </a:t>
            </a:r>
          </a:p>
          <a:p>
            <a:r>
              <a:rPr lang="el-GR" dirty="0"/>
              <a:t>Το παιδί ψιθυρίζει αυτά που γράφει.</a:t>
            </a:r>
          </a:p>
        </p:txBody>
      </p:sp>
    </p:spTree>
    <p:extLst>
      <p:ext uri="{BB962C8B-B14F-4D97-AF65-F5344CB8AC3E}">
        <p14:creationId xmlns:p14="http://schemas.microsoft.com/office/powerpoint/2010/main" val="38460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978353-7E1F-D247-A26C-96B735ACDE21}"/>
              </a:ext>
            </a:extLst>
          </p:cNvPr>
          <p:cNvSpPr>
            <a:spLocks noGrp="1"/>
          </p:cNvSpPr>
          <p:nvPr>
            <p:ph type="title"/>
          </p:nvPr>
        </p:nvSpPr>
        <p:spPr/>
        <p:txBody>
          <a:bodyPr/>
          <a:lstStyle/>
          <a:p>
            <a:r>
              <a:rPr lang="el-GR" dirty="0"/>
              <a:t>Συναισθηματικές επιπτώσεις</a:t>
            </a:r>
          </a:p>
        </p:txBody>
      </p:sp>
      <p:sp>
        <p:nvSpPr>
          <p:cNvPr id="3" name="Θέση περιεχομένου 2">
            <a:extLst>
              <a:ext uri="{FF2B5EF4-FFF2-40B4-BE49-F238E27FC236}">
                <a16:creationId xmlns:a16="http://schemas.microsoft.com/office/drawing/2014/main" id="{FBDD3861-0B7A-2240-8BC9-EC1ED12EA5F6}"/>
              </a:ext>
            </a:extLst>
          </p:cNvPr>
          <p:cNvSpPr>
            <a:spLocks noGrp="1"/>
          </p:cNvSpPr>
          <p:nvPr>
            <p:ph idx="1"/>
          </p:nvPr>
        </p:nvSpPr>
        <p:spPr/>
        <p:txBody>
          <a:bodyPr/>
          <a:lstStyle/>
          <a:p>
            <a:r>
              <a:rPr lang="el-GR" dirty="0"/>
              <a:t>Η </a:t>
            </a:r>
            <a:r>
              <a:rPr lang="el-GR" dirty="0" err="1"/>
              <a:t>δυσγραφία</a:t>
            </a:r>
            <a:r>
              <a:rPr lang="el-GR" dirty="0"/>
              <a:t> μπορεί να προκαλέσει άγχος</a:t>
            </a:r>
            <a:r>
              <a:rPr lang="en-US" dirty="0"/>
              <a:t>, </a:t>
            </a:r>
            <a:r>
              <a:rPr lang="el-GR" dirty="0"/>
              <a:t>συναισθηματική πίεση και έντονη αγωνία.</a:t>
            </a:r>
          </a:p>
          <a:p>
            <a:r>
              <a:rPr lang="el-GR" dirty="0"/>
              <a:t>Αντίστοιχες συναισθηματικές επιπτώσεις είναι πολύ πιθανό να εκδηλωθούν από επίκτητες βλάβες που θα οδηγήσουν σε αδυναμία γραφής.</a:t>
            </a:r>
          </a:p>
        </p:txBody>
      </p:sp>
    </p:spTree>
    <p:extLst>
      <p:ext uri="{BB962C8B-B14F-4D97-AF65-F5344CB8AC3E}">
        <p14:creationId xmlns:p14="http://schemas.microsoft.com/office/powerpoint/2010/main" val="1359150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0103DB-1D8D-4345-86BC-82C1912BA402}"/>
              </a:ext>
            </a:extLst>
          </p:cNvPr>
          <p:cNvSpPr>
            <a:spLocks noGrp="1"/>
          </p:cNvSpPr>
          <p:nvPr>
            <p:ph type="title"/>
          </p:nvPr>
        </p:nvSpPr>
        <p:spPr/>
        <p:txBody>
          <a:bodyPr/>
          <a:lstStyle/>
          <a:p>
            <a:r>
              <a:rPr lang="el-GR" dirty="0"/>
              <a:t>Η συμπεριφορά μας ως εξεταστές</a:t>
            </a:r>
          </a:p>
        </p:txBody>
      </p:sp>
      <p:sp>
        <p:nvSpPr>
          <p:cNvPr id="3" name="Θέση περιεχομένου 2">
            <a:extLst>
              <a:ext uri="{FF2B5EF4-FFF2-40B4-BE49-F238E27FC236}">
                <a16:creationId xmlns:a16="http://schemas.microsoft.com/office/drawing/2014/main" id="{A4969A23-7BF8-9441-ACEB-1841F78DAA4C}"/>
              </a:ext>
            </a:extLst>
          </p:cNvPr>
          <p:cNvSpPr>
            <a:spLocks noGrp="1"/>
          </p:cNvSpPr>
          <p:nvPr>
            <p:ph idx="1"/>
          </p:nvPr>
        </p:nvSpPr>
        <p:spPr/>
        <p:txBody>
          <a:bodyPr>
            <a:normAutofit fontScale="92500" lnSpcReduction="20000"/>
          </a:bodyPr>
          <a:lstStyle/>
          <a:p>
            <a:r>
              <a:rPr lang="el-GR" dirty="0"/>
              <a:t>Απευθυνόμαστε στον/στην εξεταζόμενο/η με σεβασμό στη δυσκολία του/της.</a:t>
            </a:r>
          </a:p>
          <a:p>
            <a:r>
              <a:rPr lang="el-GR" dirty="0"/>
              <a:t>Προτρέπουμε να συμβουλεύεται τις σημειώσεις του/της.</a:t>
            </a:r>
          </a:p>
          <a:p>
            <a:r>
              <a:rPr lang="el-GR" dirty="0"/>
              <a:t>Δίνουμε χρόνο για να διαβάσει αυτά που έχει γράψει (δεν είναι σίγουρο πως μπορεί να αναγνωρίσει το δικό του/της κείμενο)</a:t>
            </a:r>
          </a:p>
          <a:p>
            <a:r>
              <a:rPr lang="el-GR" dirty="0"/>
              <a:t>Σχεδιάζουμε σύμφωνα με τις οδηγίες του/της μαθητή/μαθήτριας αν χρειάζεται σύμφωνα με το θέμα (πχ γραφική παράσταση).</a:t>
            </a:r>
          </a:p>
          <a:p>
            <a:r>
              <a:rPr lang="el-GR" dirty="0"/>
              <a:t>Υποβάλουμε ερωτήσεις που δεν πρέπει να υποδεικνύουν την απάντηση αν ο/η υποψήφιος/α δείχνει να δυσκολεύεται στον συνεχή λόγο.</a:t>
            </a:r>
          </a:p>
          <a:p>
            <a:r>
              <a:rPr lang="el-GR" dirty="0"/>
              <a:t>Αν διαπιστώσουμε πως ο/η εξεταζόμενος/η μπερδεύει κατευθύνσεις, σύμβολα και πρόσημα και προκειμένου να μην καταναλώσουν μπορούμε να δώσουμε στο ξεκίνημα γενική οδηγία για προσοχή σε αυτά.</a:t>
            </a:r>
          </a:p>
        </p:txBody>
      </p:sp>
    </p:spTree>
    <p:extLst>
      <p:ext uri="{BB962C8B-B14F-4D97-AF65-F5344CB8AC3E}">
        <p14:creationId xmlns:p14="http://schemas.microsoft.com/office/powerpoint/2010/main" val="3175710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5604524D-49A1-DC42-9ACA-0DD342B8F0F5}"/>
              </a:ext>
            </a:extLst>
          </p:cNvPr>
          <p:cNvSpPr>
            <a:spLocks noGrp="1"/>
          </p:cNvSpPr>
          <p:nvPr>
            <p:ph type="title"/>
          </p:nvPr>
        </p:nvSpPr>
        <p:spPr/>
        <p:txBody>
          <a:bodyPr/>
          <a:lstStyle/>
          <a:p>
            <a:r>
              <a:rPr lang="el-GR" dirty="0"/>
              <a:t>Ευχαριστούμε για την προσοχή σας! </a:t>
            </a:r>
          </a:p>
        </p:txBody>
      </p:sp>
      <p:sp>
        <p:nvSpPr>
          <p:cNvPr id="5" name="Θέση κειμένου 4">
            <a:extLst>
              <a:ext uri="{FF2B5EF4-FFF2-40B4-BE49-F238E27FC236}">
                <a16:creationId xmlns:a16="http://schemas.microsoft.com/office/drawing/2014/main" id="{E63462D5-74A9-D24F-8498-3CC0A4B23465}"/>
              </a:ext>
            </a:extLst>
          </p:cNvPr>
          <p:cNvSpPr>
            <a:spLocks noGrp="1"/>
          </p:cNvSpPr>
          <p:nvPr>
            <p:ph type="body" idx="1"/>
          </p:nvPr>
        </p:nvSpPr>
        <p:spPr/>
        <p:txBody>
          <a:bodyPr/>
          <a:lstStyle/>
          <a:p>
            <a:r>
              <a:rPr lang="en-US" dirty="0">
                <a:hlinkClick r:id="rId2"/>
              </a:rPr>
              <a:t>http://pekesthess.sites.sch.gr</a:t>
            </a:r>
            <a:r>
              <a:rPr lang="el-GR"/>
              <a:t> </a:t>
            </a:r>
          </a:p>
        </p:txBody>
      </p:sp>
    </p:spTree>
    <p:extLst>
      <p:ext uri="{BB962C8B-B14F-4D97-AF65-F5344CB8AC3E}">
        <p14:creationId xmlns:p14="http://schemas.microsoft.com/office/powerpoint/2010/main" val="405349511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470</Words>
  <Application>Microsoft Macintosh PowerPoint</Application>
  <PresentationFormat>Ευρεία οθόνη</PresentationFormat>
  <Paragraphs>34</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Calibri</vt:lpstr>
      <vt:lpstr>Calibri Light</vt:lpstr>
      <vt:lpstr>Θέμα του Office</vt:lpstr>
      <vt:lpstr>Δυσκολίες Γραφής: Αντιμετώπιση σε συνθήκες εξέτασης</vt:lpstr>
      <vt:lpstr>Δυσγραφία</vt:lpstr>
      <vt:lpstr>Χαρακτηριστικά Δυσγραφίας</vt:lpstr>
      <vt:lpstr>Συναισθηματικές επιπτώσεις</vt:lpstr>
      <vt:lpstr>Η συμπεριφορά μας ως εξεταστές</vt:lpstr>
      <vt:lpstr>Ευχαριστούμε για την προσοχή σας!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Δυσκολίες Γραφής: Αντιμετώπιση σε συνθήκες εξέτασης</dc:title>
  <dc:creator>Χρήστης του Microsoft Office</dc:creator>
  <cp:lastModifiedBy>Χρήστης του Microsoft Office</cp:lastModifiedBy>
  <cp:revision>4</cp:revision>
  <dcterms:created xsi:type="dcterms:W3CDTF">2020-06-12T03:48:12Z</dcterms:created>
  <dcterms:modified xsi:type="dcterms:W3CDTF">2020-06-12T04:16:23Z</dcterms:modified>
</cp:coreProperties>
</file>