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57995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18298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05334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804943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47584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20666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321049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48934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33760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25520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0889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49BFF-CD63-4B33-87CC-5C2101150DB6}" type="datetimeFigureOut">
              <a:rPr lang="el-GR" smtClean="0"/>
              <a:pPr/>
              <a:t>16/6/2020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D8CF1-6450-4735-8988-296693C1C24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81611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080121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chemeClr val="accent2"/>
                </a:solidFill>
              </a:rPr>
              <a:t>ΤΗΡΗΣΗ  ΑΠΟΡΡΗΤΟΥ ΣΤΙΣ ΠΑΝΕΛΛΑΔΙΚΕΣ ΕΞΕΤΑΣΕΙΣ (των προσωπικών δεδομένων των μαθητών με ειδικές </a:t>
            </a:r>
            <a:r>
              <a:rPr lang="el-GR" sz="2400" b="1" smtClean="0">
                <a:solidFill>
                  <a:schemeClr val="accent2"/>
                </a:solidFill>
              </a:rPr>
              <a:t>εκπαιδευτικές ανάγκες </a:t>
            </a:r>
            <a:r>
              <a:rPr lang="el-GR" sz="2400" b="1" dirty="0" smtClean="0">
                <a:solidFill>
                  <a:schemeClr val="accent2"/>
                </a:solidFill>
              </a:rPr>
              <a:t>και αναπηρία )  </a:t>
            </a:r>
            <a:endParaRPr lang="el-GR" sz="2400" b="1" dirty="0">
              <a:solidFill>
                <a:schemeClr val="accent2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43608" y="1340768"/>
            <a:ext cx="6768752" cy="4608512"/>
          </a:xfrm>
        </p:spPr>
        <p:txBody>
          <a:bodyPr>
            <a:normAutofit fontScale="85000" lnSpcReduction="20000"/>
          </a:bodyPr>
          <a:lstStyle/>
          <a:p>
            <a:endParaRPr lang="el-GR" sz="2000" b="1" dirty="0" smtClean="0">
              <a:solidFill>
                <a:schemeClr val="accent1"/>
              </a:solidFill>
            </a:endParaRPr>
          </a:p>
          <a:p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Σύμφωνα με το Νόμο 3418/28-11-2005 άρθρα 13 &amp;14  κάθε </a:t>
            </a:r>
          </a:p>
          <a:p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γνωμάτευση διέπεται από το ιατρικό απόρρητο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400" b="1" dirty="0" smtClean="0">
                <a:solidFill>
                  <a:schemeClr val="accent2"/>
                </a:solidFill>
              </a:rPr>
              <a:t>σύμφωνα με τον κώδικα ιατρικής δεοντολογίας </a:t>
            </a:r>
          </a:p>
          <a:p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el-GR" sz="2400" b="1" u="sng" dirty="0" smtClean="0">
                <a:solidFill>
                  <a:schemeClr val="accent2"/>
                </a:solidFill>
              </a:rPr>
              <a:t>ΟΙ ΔΥΟ ΘΕΜΕΛΙΩΔΕΙΣ ΕΝΝ</a:t>
            </a:r>
            <a:r>
              <a:rPr lang="en-US" sz="2400" b="1" u="sng" dirty="0" smtClean="0">
                <a:solidFill>
                  <a:schemeClr val="accent2"/>
                </a:solidFill>
              </a:rPr>
              <a:t>OI</a:t>
            </a:r>
            <a:r>
              <a:rPr lang="el-GR" sz="2400" b="1" u="sng" dirty="0" smtClean="0">
                <a:solidFill>
                  <a:schemeClr val="accent2"/>
                </a:solidFill>
              </a:rPr>
              <a:t>ΕΣ  ΤΗΣ ΤΗΡΗΣΗΣ ΑΠΟΡΡΗΤΟΥ </a:t>
            </a:r>
          </a:p>
          <a:p>
            <a:endParaRPr lang="el-GR" sz="2400" b="1" dirty="0" smtClean="0">
              <a:solidFill>
                <a:schemeClr val="accent2"/>
              </a:solidFill>
            </a:endParaRPr>
          </a:p>
          <a:p>
            <a:r>
              <a:rPr lang="el-GR" sz="2400" b="1" dirty="0" smtClean="0">
                <a:solidFill>
                  <a:schemeClr val="accent2"/>
                </a:solidFill>
              </a:rPr>
              <a:t>Α) Η ΑΥΣΤΗΡΗ ΕΧΕΜΥΘΕΙΑ  : </a:t>
            </a:r>
            <a:r>
              <a:rPr lang="el-GR" sz="2400" b="1" i="1" dirty="0" smtClean="0">
                <a:solidFill>
                  <a:schemeClr val="accent2"/>
                </a:solidFill>
              </a:rPr>
              <a:t>για οποιαδήποτε </a:t>
            </a:r>
            <a:r>
              <a:rPr lang="el-GR" sz="2400" b="1" i="1" u="sng" dirty="0" smtClean="0">
                <a:solidFill>
                  <a:schemeClr val="accent2"/>
                </a:solidFill>
              </a:rPr>
              <a:t>στοιχείο</a:t>
            </a:r>
            <a:r>
              <a:rPr lang="el-GR" sz="2400" b="1" i="1" dirty="0" smtClean="0">
                <a:solidFill>
                  <a:schemeClr val="accent2"/>
                </a:solidFill>
              </a:rPr>
              <a:t> </a:t>
            </a:r>
            <a:r>
              <a:rPr lang="el-GR" sz="2400" b="1" i="1" dirty="0" smtClean="0">
                <a:solidFill>
                  <a:schemeClr val="accent1">
                    <a:lumMod val="75000"/>
                  </a:schemeClr>
                </a:solidFill>
              </a:rPr>
              <a:t>υποπίπτει στην αντίληψη του ιατρού /</a:t>
            </a:r>
            <a:r>
              <a:rPr lang="el-GR" sz="2400" b="1" i="1" u="sng" dirty="0" err="1" smtClean="0">
                <a:solidFill>
                  <a:schemeClr val="accent2"/>
                </a:solidFill>
              </a:rPr>
              <a:t>εκπ</a:t>
            </a:r>
            <a:r>
              <a:rPr lang="el-GR" sz="2400" b="1" i="1" u="sng" dirty="0" smtClean="0">
                <a:solidFill>
                  <a:schemeClr val="accent2"/>
                </a:solidFill>
              </a:rPr>
              <a:t>/</a:t>
            </a:r>
            <a:r>
              <a:rPr lang="el-GR" sz="2400" b="1" i="1" u="sng" dirty="0" err="1" smtClean="0">
                <a:solidFill>
                  <a:schemeClr val="accent2"/>
                </a:solidFill>
              </a:rPr>
              <a:t>κού</a:t>
            </a:r>
            <a:r>
              <a:rPr lang="el-GR" sz="2400" b="1" i="1" u="sng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el-GR" sz="2400" b="1" i="1" dirty="0" smtClean="0">
                <a:solidFill>
                  <a:schemeClr val="accent1">
                    <a:lumMod val="75000"/>
                  </a:schemeClr>
                </a:solidFill>
              </a:rPr>
              <a:t> ή του αποκαλύπτει ο ασθενής/μαθητής  ή τρίτος στο πλαίσιο </a:t>
            </a:r>
            <a:r>
              <a:rPr lang="el-GR" sz="2400" b="1" i="1" u="sng" dirty="0" smtClean="0">
                <a:solidFill>
                  <a:schemeClr val="accent1">
                    <a:lumMod val="75000"/>
                  </a:schemeClr>
                </a:solidFill>
              </a:rPr>
              <a:t>της άσκησης των καθηκόντων του. </a:t>
            </a:r>
          </a:p>
          <a:p>
            <a:endParaRPr lang="el-G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l-GR" sz="2400" b="1" dirty="0" smtClean="0">
                <a:solidFill>
                  <a:schemeClr val="accent2"/>
                </a:solidFill>
              </a:rPr>
              <a:t>Β) Η ΛΗΨΗ ΜΕΤΡΩΝ 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l-GR" sz="2400" b="1" i="1" dirty="0" smtClean="0">
                <a:solidFill>
                  <a:schemeClr val="accent1">
                    <a:lumMod val="75000"/>
                  </a:schemeClr>
                </a:solidFill>
              </a:rPr>
              <a:t>για να </a:t>
            </a:r>
            <a:r>
              <a:rPr lang="el-GR" sz="2400" b="1" i="1" dirty="0" smtClean="0">
                <a:solidFill>
                  <a:schemeClr val="accent2"/>
                </a:solidFill>
              </a:rPr>
              <a:t>μη γνωστοποιηθεί </a:t>
            </a:r>
            <a:r>
              <a:rPr lang="el-GR" sz="2400" b="1" i="1" u="sng" dirty="0" smtClean="0">
                <a:solidFill>
                  <a:schemeClr val="accent2"/>
                </a:solidFill>
              </a:rPr>
              <a:t>η ταυτότητα </a:t>
            </a:r>
            <a:r>
              <a:rPr lang="el-GR" sz="2400" b="1" i="1" dirty="0" smtClean="0">
                <a:solidFill>
                  <a:schemeClr val="accent2"/>
                </a:solidFill>
              </a:rPr>
              <a:t>του</a:t>
            </a:r>
            <a:r>
              <a:rPr lang="el-GR" sz="2400" b="1" i="1" dirty="0" smtClean="0">
                <a:solidFill>
                  <a:srgbClr val="FF0000"/>
                </a:solidFill>
              </a:rPr>
              <a:t> </a:t>
            </a:r>
            <a:r>
              <a:rPr lang="el-GR" sz="2400" b="1" i="1" dirty="0" smtClean="0">
                <a:solidFill>
                  <a:schemeClr val="accent1">
                    <a:lumMod val="75000"/>
                  </a:schemeClr>
                </a:solidFill>
              </a:rPr>
              <a:t>ασθενή /</a:t>
            </a:r>
            <a:r>
              <a:rPr lang="el-GR" sz="2400" b="1" i="1" dirty="0" smtClean="0">
                <a:solidFill>
                  <a:schemeClr val="accent2"/>
                </a:solidFill>
              </a:rPr>
              <a:t>μαθητή </a:t>
            </a:r>
            <a:r>
              <a:rPr lang="el-GR" sz="2400" b="1" i="1" dirty="0" smtClean="0">
                <a:solidFill>
                  <a:schemeClr val="accent1">
                    <a:lumMod val="75000"/>
                  </a:schemeClr>
                </a:solidFill>
              </a:rPr>
              <a:t>στον οποίο αφορούν τα δεδομένα της γνωμάτευσης </a:t>
            </a:r>
          </a:p>
          <a:p>
            <a:r>
              <a:rPr lang="el-GR" sz="2400" b="1" i="1" dirty="0" smtClean="0">
                <a:solidFill>
                  <a:schemeClr val="accent1">
                    <a:lumMod val="75000"/>
                  </a:schemeClr>
                </a:solidFill>
              </a:rPr>
              <a:t>(κατ΄εξαίρεση στις εισαγγελικές αρχές αυτεπάγ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γελτα ).</a:t>
            </a:r>
            <a:endParaRPr lang="el-G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l-GR" sz="2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282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431032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chemeClr val="accent2"/>
                </a:solidFill>
              </a:rPr>
              <a:t>ΑΡΧΗ ΠΡΟΣΤΑΣΙΑΣ ΠΡΟΣΩΠΙΚΩΝ ΔΕΔΟΜΕΝΩΝ</a:t>
            </a:r>
            <a:br>
              <a:rPr lang="el-GR" sz="2800" b="1" dirty="0" smtClean="0">
                <a:solidFill>
                  <a:schemeClr val="accent2"/>
                </a:solidFill>
              </a:rPr>
            </a:br>
            <a:r>
              <a:rPr lang="el-GR" sz="2800" b="1" dirty="0" smtClean="0">
                <a:solidFill>
                  <a:schemeClr val="tx2"/>
                </a:solidFill>
              </a:rPr>
              <a:t> </a:t>
            </a:r>
            <a:r>
              <a:rPr lang="el-GR" sz="2800" b="1" dirty="0" smtClean="0">
                <a:solidFill>
                  <a:schemeClr val="accent2"/>
                </a:solidFill>
              </a:rPr>
              <a:t>2472/1997</a:t>
            </a:r>
            <a:r>
              <a:rPr lang="el-GR" sz="2800" b="1" dirty="0" smtClean="0">
                <a:solidFill>
                  <a:schemeClr val="tx2"/>
                </a:solidFill>
              </a:rPr>
              <a:t> </a:t>
            </a:r>
            <a:r>
              <a:rPr lang="el-GR" sz="2800" b="1" i="1" dirty="0" smtClean="0">
                <a:solidFill>
                  <a:schemeClr val="accent2"/>
                </a:solidFill>
              </a:rPr>
              <a:t>&amp; 3471/2006 </a:t>
            </a:r>
            <a:r>
              <a:rPr lang="el-GR" sz="28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28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l-GR" sz="2800" b="1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 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ΣΤΙΣ ΓΕΝΙΚΕΣ ΔΙΑΤΑΞΕΙΣ ΤΟΥ </a:t>
            </a:r>
            <a:r>
              <a:rPr lang="el-GR" sz="2000" b="1" i="1" dirty="0" smtClean="0">
                <a:solidFill>
                  <a:schemeClr val="accent2"/>
                </a:solidFill>
              </a:rPr>
              <a:t>Ν. 2472/1997   ( ΣΤΟ ΑΡΘΟ 2 ) ΟΡΙΖΟΝΤΑΙ</a:t>
            </a:r>
          </a:p>
          <a:p>
            <a:pPr>
              <a:buNone/>
            </a:pPr>
            <a:r>
              <a:rPr lang="el-GR" sz="2000" b="1" i="1" dirty="0" smtClean="0">
                <a:solidFill>
                  <a:schemeClr val="accent2"/>
                </a:solidFill>
              </a:rPr>
              <a:t>α) </a:t>
            </a:r>
            <a:r>
              <a:rPr lang="el-GR" sz="2000" b="1" i="1" u="sng" dirty="0" smtClean="0">
                <a:solidFill>
                  <a:schemeClr val="accent2"/>
                </a:solidFill>
              </a:rPr>
              <a:t>ΤΑ  ΔΕΔΟΜΕΝΑ ΠΡΟΣΩΠΙΚΟΥ ΧΑΡΑΚΤΗΡΑ  </a:t>
            </a:r>
            <a:r>
              <a:rPr lang="el-GR" sz="2000" b="1" i="1" dirty="0" smtClean="0">
                <a:solidFill>
                  <a:schemeClr val="accent2"/>
                </a:solidFill>
              </a:rPr>
              <a:t>: 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κάθε πληροφορία που αναφέρεται στο υποκείμενο των δεδομένων (όνομα, επώνυμο ,  διεύθυνση, ηλικία , </a:t>
            </a:r>
            <a:r>
              <a:rPr lang="el-GR" sz="2000" b="1" i="1" dirty="0" err="1" smtClean="0">
                <a:solidFill>
                  <a:schemeClr val="accent1">
                    <a:lumMod val="75000"/>
                  </a:schemeClr>
                </a:solidFill>
              </a:rPr>
              <a:t>τηλ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 κοκ ) .</a:t>
            </a:r>
          </a:p>
          <a:p>
            <a:pPr>
              <a:buNone/>
            </a:pPr>
            <a:endParaRPr lang="el-GR" sz="2000" b="1" i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l-GR" sz="2000" b="1" i="1" dirty="0" smtClean="0">
                <a:solidFill>
                  <a:schemeClr val="accent2"/>
                </a:solidFill>
              </a:rPr>
              <a:t>(εκτός από συγκεντρωτικά - στατιστικά στοιχεία που δεν προσφέρουν πληροφορίες για να εντοπιστούν  τα υποκείμενα).</a:t>
            </a:r>
          </a:p>
          <a:p>
            <a:pPr>
              <a:buNone/>
            </a:pPr>
            <a:endParaRPr lang="el-GR" sz="2000" b="1" i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l-GR" sz="2000" b="1" i="1" dirty="0" smtClean="0">
                <a:solidFill>
                  <a:schemeClr val="accent2"/>
                </a:solidFill>
              </a:rPr>
              <a:t>β) </a:t>
            </a:r>
            <a:r>
              <a:rPr lang="el-GR" sz="2000" b="1" i="1" u="sng" dirty="0" smtClean="0">
                <a:solidFill>
                  <a:schemeClr val="accent2"/>
                </a:solidFill>
              </a:rPr>
              <a:t>ΤΑ ΕΥΑΙΣΘΗΤΑ ΠΡΟΣΩΠΙΚΑ ΔΕΔΟΜΕΝΑ </a:t>
            </a:r>
            <a:r>
              <a:rPr lang="el-GR" sz="2000" b="1" i="1" dirty="0" smtClean="0">
                <a:solidFill>
                  <a:schemeClr val="accent2"/>
                </a:solidFill>
              </a:rPr>
              <a:t>: </a:t>
            </a:r>
            <a:r>
              <a:rPr lang="el-GR" sz="2000" dirty="0" smtClean="0"/>
              <a:t> </a:t>
            </a:r>
            <a:r>
              <a:rPr lang="el-GR" sz="2000" b="1" dirty="0" smtClean="0">
                <a:solidFill>
                  <a:schemeClr val="accent1">
                    <a:lumMod val="75000"/>
                  </a:schemeClr>
                </a:solidFill>
              </a:rPr>
              <a:t>ότι</a:t>
            </a:r>
            <a:r>
              <a:rPr lang="el-GR" sz="2000" b="1" dirty="0" smtClean="0"/>
              <a:t> 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αφορά  στη φυλετική ή εθνική προέλευση, την κατάσταση υγείας , κοινωνική κατάσταση  στα πολιτικά φρονήματα, στις θρησκευτικές /φιλοσοφικές πεποιθήσεις, στη συμμετοχή σε συνδικαλισμό/οργανώσεις , σεξουαλική ζωή  ,ποινικές διώξεις /καταδίκες, ψυχομετρικό -νοητικό δυναμικό  κ.α.    </a:t>
            </a:r>
          </a:p>
          <a:p>
            <a:pPr>
              <a:buNone/>
            </a:pPr>
            <a:endParaRPr lang="el-GR" sz="2000" b="1" i="1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el-GR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chemeClr val="accent2"/>
                </a:solidFill>
              </a:rPr>
              <a:t>ΑΡΧΗ ΠΡΟΣΤΑΣΙΑΣ ΠΡΟΣΩΠΙΚΩΝ ΔΕΔΟΜΕΝΩΝ</a:t>
            </a:r>
            <a:endParaRPr lang="el-GR" sz="2800" b="1" dirty="0">
              <a:solidFill>
                <a:schemeClr val="accent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3568" y="1196752"/>
            <a:ext cx="7776864" cy="492941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2000" b="1" dirty="0" smtClean="0">
                <a:solidFill>
                  <a:schemeClr val="tx2"/>
                </a:solidFill>
              </a:rPr>
              <a:t> </a:t>
            </a:r>
          </a:p>
          <a:p>
            <a:pPr marL="0" indent="0">
              <a:buNone/>
            </a:pPr>
            <a:r>
              <a:rPr lang="el-GR" sz="2600" b="1" dirty="0" smtClean="0">
                <a:solidFill>
                  <a:schemeClr val="tx2"/>
                </a:solidFill>
              </a:rPr>
              <a:t> </a:t>
            </a:r>
          </a:p>
          <a:p>
            <a:pPr marL="0" indent="0">
              <a:buNone/>
            </a:pPr>
            <a:r>
              <a:rPr lang="el-GR" sz="8000" b="1" dirty="0" smtClean="0">
                <a:solidFill>
                  <a:schemeClr val="tx2"/>
                </a:solidFill>
              </a:rPr>
              <a:t>Α.Π.Π.Δ : Ν. 2472/1997 &amp; Ν. 3471/2006 </a:t>
            </a:r>
          </a:p>
          <a:p>
            <a:pPr marL="0" indent="0">
              <a:buNone/>
            </a:pPr>
            <a:endParaRPr lang="el-GR" sz="51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9600" b="1" dirty="0" smtClean="0">
                <a:solidFill>
                  <a:srgbClr val="FF0000"/>
                </a:solidFill>
              </a:rPr>
              <a:t>                         </a:t>
            </a:r>
            <a:r>
              <a:rPr lang="el-GR" sz="9600" b="1" u="sng" dirty="0" smtClean="0">
                <a:solidFill>
                  <a:schemeClr val="accent2"/>
                </a:solidFill>
              </a:rPr>
              <a:t>ΠΩΣ ΑΙΡΕΤΑΙ  ΤΟ ΑΠΟΡΡΗΤΟ </a:t>
            </a:r>
          </a:p>
          <a:p>
            <a:pPr marL="0" indent="0">
              <a:buNone/>
            </a:pPr>
            <a:endParaRPr lang="el-GR" sz="9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9600" b="1" dirty="0" smtClean="0">
                <a:solidFill>
                  <a:schemeClr val="accent2"/>
                </a:solidFill>
              </a:rPr>
              <a:t>ΒΑΣΙΚΟΣ ΚΑΝΟΝΑΣ </a:t>
            </a:r>
            <a:r>
              <a:rPr lang="el-GR" sz="5100" b="1" dirty="0" smtClean="0">
                <a:solidFill>
                  <a:schemeClr val="tx2"/>
                </a:solidFill>
              </a:rPr>
              <a:t>: 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για να χρησιμοποιήσει κάποιος τα προσωπικά δεδομένα  άλλου  για οποιοδήποτε  σκοπό πρέπει </a:t>
            </a:r>
            <a:r>
              <a:rPr lang="el-GR" sz="8000" b="1" i="1" dirty="0" smtClean="0">
                <a:solidFill>
                  <a:schemeClr val="accent2"/>
                </a:solidFill>
              </a:rPr>
              <a:t>να έχει εξασφαλίσει τη συναίνεση  του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 . Όταν  πρόκειται για  ανήλικο  χρειάζεται τη </a:t>
            </a:r>
            <a:r>
              <a:rPr lang="el-GR" sz="8000" b="1" i="1" dirty="0" smtClean="0">
                <a:solidFill>
                  <a:schemeClr val="accent2"/>
                </a:solidFill>
              </a:rPr>
              <a:t>συναίνεση των γονέων 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l-GR" sz="8600" b="1" i="1" dirty="0" smtClean="0">
                <a:solidFill>
                  <a:schemeClr val="tx2"/>
                </a:solidFill>
              </a:rPr>
              <a:t>                             </a:t>
            </a:r>
            <a:endParaRPr lang="el-GR" sz="86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8600" b="1" dirty="0" smtClean="0">
                <a:solidFill>
                  <a:schemeClr val="accent2"/>
                </a:solidFill>
              </a:rPr>
              <a:t>ΣΥΝΑΙΝΕΣΗ</a:t>
            </a:r>
            <a:r>
              <a:rPr lang="el-GR" sz="8600" b="1" dirty="0" smtClean="0">
                <a:solidFill>
                  <a:schemeClr val="tx2"/>
                </a:solidFill>
              </a:rPr>
              <a:t> </a:t>
            </a:r>
            <a:r>
              <a:rPr lang="el-GR" sz="8600" b="1" i="1" dirty="0" smtClean="0">
                <a:solidFill>
                  <a:schemeClr val="tx2"/>
                </a:solidFill>
              </a:rPr>
              <a:t>:   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Το υποκείμενο αφού έχει ενημερωθεί ακριβώς για το ποιος είναι αυτός που θα  χρησιμοποιήσει δεδομένα   , για ποιο λόγο, ποια ακριβώς στοιχεία θα χρησιμοποιήσει , με ποιον/ ποιους θα τα μοιραστεί, με ποιο τρόπο θα τα χρησιμοποιήσει , </a:t>
            </a:r>
            <a:r>
              <a:rPr lang="el-GR" sz="8000" b="1" i="1" u="sng" dirty="0" smtClean="0">
                <a:solidFill>
                  <a:schemeClr val="accent1">
                    <a:lumMod val="75000"/>
                  </a:schemeClr>
                </a:solidFill>
              </a:rPr>
              <a:t>έχει δεχθεί και έχει δώσει τη συναίνεση του με </a:t>
            </a:r>
            <a:r>
              <a:rPr lang="el-GR" sz="8000" b="1" i="1" u="sng" dirty="0" smtClean="0">
                <a:solidFill>
                  <a:schemeClr val="accent2"/>
                </a:solidFill>
              </a:rPr>
              <a:t>ΣΑΦΗ ΤΡΟΠΟ </a:t>
            </a:r>
          </a:p>
          <a:p>
            <a:pPr marL="0" indent="0">
              <a:buNone/>
            </a:pPr>
            <a:r>
              <a:rPr lang="el-GR" sz="8600" b="1" dirty="0" smtClean="0">
                <a:solidFill>
                  <a:schemeClr val="accent1">
                    <a:lumMod val="75000"/>
                  </a:schemeClr>
                </a:solidFill>
              </a:rPr>
              <a:t>  ( 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Δεν λαμβάνεται υπόψη η άρση εάν είναι προϊόν πλάνης , απάτης, εκβιασμού ή προσβάλλει την ανθρώπινη αξιοπρέπεια</a:t>
            </a:r>
            <a:r>
              <a:rPr lang="el-GR" sz="8600" b="1" i="1" dirty="0" smtClean="0">
                <a:solidFill>
                  <a:schemeClr val="accent1">
                    <a:lumMod val="75000"/>
                  </a:schemeClr>
                </a:solidFill>
              </a:rPr>
              <a:t>). </a:t>
            </a:r>
          </a:p>
          <a:p>
            <a:pPr marL="0" indent="0">
              <a:buNone/>
            </a:pPr>
            <a:endParaRPr lang="el-GR" sz="51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2000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2000" b="1" dirty="0" smtClean="0">
                <a:solidFill>
                  <a:schemeClr val="tx2"/>
                </a:solidFill>
              </a:rPr>
              <a:t>  </a:t>
            </a:r>
            <a:endParaRPr lang="el-GR" sz="20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2000" b="1" dirty="0" smtClean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143034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solidFill>
                  <a:schemeClr val="accent2"/>
                </a:solidFill>
              </a:rPr>
              <a:t>Η ΓΝΩΜΑΤΕΥΣΗ ΤΟΥ Κ.Ε.ΣΥ Η ΤΟΥ ΙΑΤΡΟΠΑΙΔΑΓΩΓΙΚΟΥ ΚΕΝΤΡΟΥ</a:t>
            </a:r>
            <a:endParaRPr lang="el-GR" sz="2800" b="1" dirty="0">
              <a:solidFill>
                <a:schemeClr val="accent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46449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l-GR" sz="2000" b="1" i="1" dirty="0" smtClean="0"/>
          </a:p>
          <a:p>
            <a:pPr marL="0" indent="0">
              <a:buNone/>
            </a:pPr>
            <a:r>
              <a:rPr lang="el-GR" sz="3600" b="1" i="1" dirty="0" smtClean="0">
                <a:solidFill>
                  <a:srgbClr val="FF0000"/>
                </a:solidFill>
              </a:rPr>
              <a:t>               </a:t>
            </a:r>
            <a:r>
              <a:rPr lang="el-GR" sz="8000" b="1" i="1" u="sng" dirty="0" smtClean="0">
                <a:solidFill>
                  <a:schemeClr val="accent2"/>
                </a:solidFill>
              </a:rPr>
              <a:t>Πως έχει διασφαλιστεί  η συναίνεση των μαθητών/τριών  πρόσβασης στη γνωμάτευση με σαφή τρόπο  </a:t>
            </a:r>
            <a:r>
              <a:rPr lang="en-US" sz="8000" b="1" i="1" u="sng" dirty="0" smtClean="0">
                <a:solidFill>
                  <a:schemeClr val="accent2"/>
                </a:solidFill>
              </a:rPr>
              <a:t>;</a:t>
            </a:r>
            <a:endParaRPr lang="el-GR" sz="8000" b="1" i="1" u="sng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l-GR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2900" b="1" i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29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α) Βάσει του Ν. 4547/2018 </a:t>
            </a:r>
          </a:p>
          <a:p>
            <a:pPr marL="0" indent="0">
              <a:buNone/>
            </a:pP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</a:rPr>
              <a:t>Η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 γνωμάτευση  του μαθητή /</a:t>
            </a:r>
            <a:r>
              <a:rPr lang="el-GR" sz="8000" b="1" i="1" dirty="0" err="1" smtClean="0">
                <a:solidFill>
                  <a:schemeClr val="accent1">
                    <a:lumMod val="75000"/>
                  </a:schemeClr>
                </a:solidFill>
              </a:rPr>
              <a:t>τριας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  δεν αποστέλλεται από το ΚΕΣΥ  στο σχολείο . </a:t>
            </a:r>
            <a:r>
              <a:rPr lang="el-GR" sz="8000" b="1" i="1" dirty="0" smtClean="0">
                <a:solidFill>
                  <a:schemeClr val="accent2"/>
                </a:solidFill>
              </a:rPr>
              <a:t>Την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8000" b="1" i="1" dirty="0" smtClean="0">
                <a:solidFill>
                  <a:schemeClr val="accent2"/>
                </a:solidFill>
              </a:rPr>
              <a:t> προσκομίζει ο γονέας ή ο κηδεμόνας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l-GR" sz="6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β) Βάσει της εγκυκλίου (Φ.251/69037/Α5/5-6-2020{5 })</a:t>
            </a:r>
          </a:p>
          <a:p>
            <a:pPr marL="0" indent="0">
              <a:buNone/>
            </a:pP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Οι μαθητές/</a:t>
            </a:r>
            <a:r>
              <a:rPr lang="el-GR" sz="8000" b="1" i="1" dirty="0" err="1" smtClean="0">
                <a:solidFill>
                  <a:schemeClr val="accent1">
                    <a:lumMod val="75000"/>
                  </a:schemeClr>
                </a:solidFill>
              </a:rPr>
              <a:t>τριες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 , προκειμένου να  εξεταστούν  προφορικά σύμφωνα με τις διατάξεις που διέπουν την εξέταση των μαθητών με ειδικές εκπαιδευτικές ανάγκες ή με αναπηρία , πρέπει απαραίτητα να  προσκομίσουν  :</a:t>
            </a:r>
          </a:p>
          <a:p>
            <a:pPr marL="0" indent="0">
              <a:buNone/>
            </a:pPr>
            <a:r>
              <a:rPr lang="el-GR" sz="8000" b="1" i="1" u="sng" dirty="0" smtClean="0">
                <a:solidFill>
                  <a:schemeClr val="accent2"/>
                </a:solidFill>
              </a:rPr>
              <a:t>σχετική αίτηση και  τη γνωμάτευση  από ΚΕΣΥ ή από  Ι.Π.Κ  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ή από </a:t>
            </a:r>
            <a:r>
              <a:rPr lang="el-GR" sz="8000" b="1" i="1" dirty="0" smtClean="0">
                <a:solidFill>
                  <a:schemeClr val="accent2"/>
                </a:solidFill>
              </a:rPr>
              <a:t>  Κ. Κ. Ψ.Υ 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παιδιών και εφήβων   στην οποία  θα αναγράφεται </a:t>
            </a:r>
            <a:r>
              <a:rPr lang="el-GR" sz="8000" b="1" i="1" dirty="0" smtClean="0">
                <a:solidFill>
                  <a:schemeClr val="accent2"/>
                </a:solidFill>
              </a:rPr>
              <a:t>ο προφορικός τρόπος εξέτασης   .</a:t>
            </a:r>
          </a:p>
          <a:p>
            <a:pPr marL="0" indent="0">
              <a:buNone/>
            </a:pPr>
            <a:endParaRPr lang="el-GR" sz="80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80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4200" b="1" i="1" dirty="0" smtClean="0"/>
          </a:p>
          <a:p>
            <a:pPr marL="0" indent="0">
              <a:buNone/>
            </a:pPr>
            <a:endParaRPr lang="el-GR" sz="4200" b="1" i="1" dirty="0" smtClean="0"/>
          </a:p>
          <a:p>
            <a:pPr marL="0" indent="0">
              <a:buNone/>
            </a:pPr>
            <a:r>
              <a:rPr lang="el-GR" sz="2000" b="1" i="1" dirty="0" smtClean="0"/>
              <a:t> </a:t>
            </a:r>
            <a:endParaRPr lang="el-GR" sz="2000" b="1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20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2000" b="1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20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6155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000" b="1" dirty="0" smtClean="0">
                <a:solidFill>
                  <a:schemeClr val="accent2"/>
                </a:solidFill>
              </a:rPr>
              <a:t>ΣΥΝΕΠΩΣ ΩΣ ΠΡΟΣ ΤΙΣ ΠΑΝΕΛΛΑΔΙΚΕΣ  : 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έχει δοθεί με σαφήνεια η συναίνεση στην πρόσβαση των προσωπικών δεδομένων  των μαθητών/</a:t>
            </a:r>
            <a:r>
              <a:rPr lang="el-GR" sz="2000" b="1" i="1" dirty="0" err="1" smtClean="0">
                <a:solidFill>
                  <a:schemeClr val="accent1">
                    <a:lumMod val="75000"/>
                  </a:schemeClr>
                </a:solidFill>
              </a:rPr>
              <a:t>τριων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  (αντίγραφο  γνωμάτευσης δίδεται μόνο στους προέδρους). </a:t>
            </a:r>
          </a:p>
          <a:p>
            <a:pPr marL="0" indent="0">
              <a:buNone/>
            </a:pPr>
            <a:endParaRPr lang="el-GR" sz="2000" b="1" i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2000" b="1" i="1" u="sng" dirty="0" smtClean="0">
                <a:solidFill>
                  <a:schemeClr val="accent2"/>
                </a:solidFill>
              </a:rPr>
              <a:t>                                                        ΠΡΟΣΟΧΗ  </a:t>
            </a:r>
            <a:endParaRPr lang="el-GR" sz="2000" b="1" i="1" u="sng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l-GR" sz="2000" b="1" i="1" dirty="0" smtClean="0">
                <a:solidFill>
                  <a:schemeClr val="accent2"/>
                </a:solidFill>
              </a:rPr>
              <a:t>ΓΙΑ ΠΙΟ ΣΚΟΠΟ ΕΧΕΙ ΔΟΘΕΙ Η ΣΥΝΑΙΝΕΣΗ : ΑΥΣΤΗΡΑ   ΜΟΝΟ ΚΑΤΑ ΤΗ ΔΙΑΔΙΚΑΣΙΑ ΤΗΣ ΣΥΜΜΕΤΟΧΗΣ ΤΟΥ /ΤΗΣ ΜΑΘΗΤΗ/ΤΡΙΑΣ  ΣΤΙΣ ΠΑΝΕΛΛΑΔΙΚΕΣ ΕΞΕΤΑΣΕΙΣ (ή και για την διδασκαλία &amp; την </a:t>
            </a:r>
            <a:r>
              <a:rPr lang="el-GR" sz="2000" b="1" i="1" dirty="0" err="1" smtClean="0">
                <a:solidFill>
                  <a:schemeClr val="accent2"/>
                </a:solidFill>
              </a:rPr>
              <a:t>ενδοσχολική</a:t>
            </a:r>
            <a:r>
              <a:rPr lang="el-GR" sz="2000" b="1" i="1" dirty="0" smtClean="0">
                <a:solidFill>
                  <a:schemeClr val="accent2"/>
                </a:solidFill>
              </a:rPr>
              <a:t> εξέταση).</a:t>
            </a:r>
          </a:p>
          <a:p>
            <a:pPr marL="0" indent="0">
              <a:buNone/>
            </a:pPr>
            <a:r>
              <a:rPr lang="el-GR" sz="2000" b="1" i="1" dirty="0" smtClean="0">
                <a:solidFill>
                  <a:schemeClr val="accent2"/>
                </a:solidFill>
              </a:rPr>
              <a:t>                           </a:t>
            </a:r>
            <a:r>
              <a:rPr lang="el-GR" sz="2000" b="1" i="1" u="sng" dirty="0" smtClean="0">
                <a:solidFill>
                  <a:schemeClr val="accent2"/>
                </a:solidFill>
              </a:rPr>
              <a:t>ΚΑΙ ΣΕ ΚΑΜΜΙΑ ΑΛΛΗ ΣΥΝΘΗΚΗ </a:t>
            </a:r>
            <a:r>
              <a:rPr lang="el-GR" sz="2000" b="1" i="1" dirty="0" smtClean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</a:pPr>
            <a:endParaRPr lang="el-GR" sz="2000" b="1" i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2000" b="1" i="1" u="sng" dirty="0" smtClean="0">
                <a:solidFill>
                  <a:schemeClr val="accent2"/>
                </a:solidFill>
              </a:rPr>
              <a:t>Η  διαρροή , ο αναίτιος σχολιασμός  των προσωπικών δεδομένων των μαθητών εκτός της διαδικασίας των εξετάσεων  επισύρει σοβαρές ποινικές κυρώσεις </a:t>
            </a:r>
            <a:r>
              <a:rPr lang="el-GR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l-GR" sz="2000" b="1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9437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sz="2800" b="1" dirty="0" smtClean="0">
                <a:solidFill>
                  <a:schemeClr val="accent2"/>
                </a:solidFill>
              </a:rPr>
              <a:t>ΠΩΣ  ΔΙΑΣΦΑΛΙΖΟΝΤΑΙ ΤΑ  ΔΕΔΟΜΕΝΑ  ΤΗΣ ΓΝΩΜΑΤΕΥΣΗΣ</a:t>
            </a:r>
            <a:r>
              <a:rPr lang="el-GR" sz="2800" b="1" dirty="0" smtClean="0"/>
              <a:t>. 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7931224" cy="485740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l-GR" sz="4400" b="1" dirty="0" smtClean="0">
                <a:solidFill>
                  <a:schemeClr val="accent1">
                    <a:lumMod val="75000"/>
                  </a:schemeClr>
                </a:solidFill>
              </a:rPr>
              <a:t>Θεσπίζονται  </a:t>
            </a:r>
            <a:r>
              <a:rPr lang="el-GR" sz="4400" b="1" dirty="0" smtClean="0">
                <a:solidFill>
                  <a:schemeClr val="accent2"/>
                </a:solidFill>
              </a:rPr>
              <a:t>ΜΕΤΡΑ</a:t>
            </a:r>
            <a:r>
              <a:rPr lang="el-GR" sz="4400" b="1" dirty="0" smtClean="0">
                <a:solidFill>
                  <a:schemeClr val="accent1">
                    <a:lumMod val="75000"/>
                  </a:schemeClr>
                </a:solidFill>
              </a:rPr>
              <a:t> κατά τη διαδικασία βάσει της  σχετικής  εγκυκλίου του </a:t>
            </a:r>
            <a:r>
              <a:rPr lang="el-GR" sz="5000" b="1" dirty="0" smtClean="0">
                <a:solidFill>
                  <a:schemeClr val="accent1">
                    <a:lumMod val="75000"/>
                  </a:schemeClr>
                </a:solidFill>
              </a:rPr>
              <a:t>ΥΠΑΙΘ</a:t>
            </a:r>
            <a:r>
              <a:rPr lang="el-GR" sz="44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l-GR" sz="44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marL="0" indent="0">
              <a:buNone/>
            </a:pP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Οι γνωματεύσεις  των υποψηφίων </a:t>
            </a:r>
            <a:r>
              <a:rPr lang="el-GR" sz="4400" b="1" i="1" u="sng" dirty="0" smtClean="0">
                <a:solidFill>
                  <a:schemeClr val="accent2"/>
                </a:solidFill>
              </a:rPr>
              <a:t>προσκομίζονται στους  Προέδρους </a:t>
            </a: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των Επιτροπών Εξέτασης , οι οποίοι έχουν αφού  τις </a:t>
            </a:r>
            <a:r>
              <a:rPr lang="el-GR" sz="4400" b="1" i="1" u="sng" dirty="0" smtClean="0">
                <a:solidFill>
                  <a:schemeClr val="accent2"/>
                </a:solidFill>
              </a:rPr>
              <a:t>μελετήσουν  προσεκτικά  έχουν ευθύνη </a:t>
            </a: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4400" b="1" i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el-GR" sz="4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α) Να </a:t>
            </a:r>
            <a:r>
              <a:rPr lang="el-GR" sz="4400" b="1" i="1" u="sng" dirty="0" smtClean="0">
                <a:solidFill>
                  <a:schemeClr val="accent2"/>
                </a:solidFill>
              </a:rPr>
              <a:t>ενημερώσουν</a:t>
            </a:r>
            <a:r>
              <a:rPr lang="el-GR" sz="4400" b="1" i="1" dirty="0" smtClean="0">
                <a:solidFill>
                  <a:schemeClr val="accent2"/>
                </a:solidFill>
              </a:rPr>
              <a:t>  </a:t>
            </a: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όλα τα μέλη των επιτροπών αυτών για την πιστή εφαρμογή της.   </a:t>
            </a:r>
          </a:p>
          <a:p>
            <a:pPr marL="0" indent="0">
              <a:buNone/>
            </a:pPr>
            <a:endParaRPr lang="el-GR" sz="4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β) Να </a:t>
            </a:r>
            <a:r>
              <a:rPr lang="el-GR" sz="4400" b="1" i="1" u="sng" dirty="0" smtClean="0">
                <a:solidFill>
                  <a:schemeClr val="accent2"/>
                </a:solidFill>
              </a:rPr>
              <a:t>εξασφαλίσου</a:t>
            </a:r>
            <a:r>
              <a:rPr lang="el-GR" sz="4400" b="1" i="1" u="sng" dirty="0" smtClean="0">
                <a:solidFill>
                  <a:schemeClr val="accent1">
                    <a:lumMod val="75000"/>
                  </a:schemeClr>
                </a:solidFill>
              </a:rPr>
              <a:t>ν</a:t>
            </a: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l-GR" sz="4400" b="1" i="1" dirty="0" smtClean="0">
                <a:solidFill>
                  <a:schemeClr val="accent2"/>
                </a:solidFill>
              </a:rPr>
              <a:t>την ασφαλή πορεία  και τις ειδικές συνθήκες εξέτασης</a:t>
            </a:r>
            <a:r>
              <a:rPr lang="el-GR" sz="44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που χρειάζεται να αναπτύξουν οι εξεταστές για κάθε μαθητή </a:t>
            </a:r>
            <a:r>
              <a:rPr lang="el-GR" sz="4400" b="1" i="1" dirty="0" smtClean="0">
                <a:solidFill>
                  <a:schemeClr val="accent2"/>
                </a:solidFill>
              </a:rPr>
              <a:t>βάσει της ειδικής </a:t>
            </a:r>
            <a:r>
              <a:rPr lang="el-GR" sz="4400" b="1" i="1" dirty="0" err="1" smtClean="0">
                <a:solidFill>
                  <a:schemeClr val="accent2"/>
                </a:solidFill>
              </a:rPr>
              <a:t>εκπ</a:t>
            </a:r>
            <a:r>
              <a:rPr lang="el-GR" sz="4400" b="1" i="1" dirty="0" smtClean="0">
                <a:solidFill>
                  <a:schemeClr val="accent2"/>
                </a:solidFill>
              </a:rPr>
              <a:t>/</a:t>
            </a:r>
            <a:r>
              <a:rPr lang="el-GR" sz="4400" b="1" i="1" dirty="0" err="1" smtClean="0">
                <a:solidFill>
                  <a:schemeClr val="accent2"/>
                </a:solidFill>
              </a:rPr>
              <a:t>κής</a:t>
            </a:r>
            <a:r>
              <a:rPr lang="el-GR" sz="4400" b="1" i="1" dirty="0" smtClean="0">
                <a:solidFill>
                  <a:schemeClr val="accent2"/>
                </a:solidFill>
              </a:rPr>
              <a:t> κατηγορίας στην οποία ανήκει </a:t>
            </a: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( πχ δυσλεξία, αυτισμός,  προβλήματα όρασης, δυσαριθμησία  κοκ).   </a:t>
            </a:r>
          </a:p>
          <a:p>
            <a:pPr marL="0" indent="0">
              <a:buNone/>
            </a:pPr>
            <a:endParaRPr lang="el-GR" sz="4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γ) Να </a:t>
            </a:r>
            <a:r>
              <a:rPr lang="el-GR" sz="4400" b="1" i="1" u="sng" dirty="0" smtClean="0">
                <a:solidFill>
                  <a:schemeClr val="accent2"/>
                </a:solidFill>
              </a:rPr>
              <a:t>εξασφαλίσουν  την αρχή των  ίσων ευκαιριών </a:t>
            </a:r>
            <a:r>
              <a:rPr lang="el-GR" sz="4400" b="1" i="1" dirty="0" smtClean="0">
                <a:solidFill>
                  <a:schemeClr val="accent1">
                    <a:lumMod val="75000"/>
                  </a:schemeClr>
                </a:solidFill>
              </a:rPr>
              <a:t>. Μετά τον έλεγχο της ταυτοπροσωπίας </a:t>
            </a:r>
            <a:r>
              <a:rPr lang="el-GR" sz="4400" b="1" i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l-GR" sz="4400" b="1" i="1" dirty="0" smtClean="0">
                <a:solidFill>
                  <a:schemeClr val="accent2"/>
                </a:solidFill>
              </a:rPr>
              <a:t>τα στοιχεία των μαθητών/τριών  καλύπτονται με διαφανές αυτοκόλλητο, ώστε να καθίσταται ανώνυμο το κάθε τετράδιο  .</a:t>
            </a:r>
            <a:r>
              <a:rPr lang="el-GR" sz="4400" b="1" i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l-GR" sz="44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sz="20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2000" b="1" i="1" dirty="0"/>
          </a:p>
        </p:txBody>
      </p:sp>
    </p:spTree>
    <p:extLst>
      <p:ext uri="{BB962C8B-B14F-4D97-AF65-F5344CB8AC3E}">
        <p14:creationId xmlns="" xmlns:p14="http://schemas.microsoft.com/office/powerpoint/2010/main" val="3638506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l-GR" sz="3100" b="1" dirty="0" smtClean="0"/>
              <a:t/>
            </a:r>
            <a:br>
              <a:rPr lang="el-GR" sz="3100" b="1" dirty="0" smtClean="0"/>
            </a:br>
            <a:r>
              <a:rPr lang="el-GR" sz="3100" b="1" u="sng" dirty="0" smtClean="0">
                <a:solidFill>
                  <a:schemeClr val="accent2"/>
                </a:solidFill>
              </a:rPr>
              <a:t>Τι νομιμοποιείται  να κοινοποιήσει ο πρόεδρος της επιτροπής στους εξεταστές από τη γνωμάτευση </a:t>
            </a:r>
            <a:r>
              <a:rPr lang="el-GR" sz="3100" dirty="0" smtClean="0">
                <a:solidFill>
                  <a:schemeClr val="accent2"/>
                </a:solidFill>
              </a:rPr>
              <a:t>; </a:t>
            </a:r>
            <a:br>
              <a:rPr lang="el-GR" sz="3100" dirty="0" smtClean="0">
                <a:solidFill>
                  <a:schemeClr val="accent2"/>
                </a:solidFill>
              </a:rPr>
            </a:br>
            <a:endParaRPr lang="el-GR" sz="3100" dirty="0">
              <a:solidFill>
                <a:schemeClr val="accent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dirty="0" smtClean="0"/>
              <a:t> </a:t>
            </a:r>
          </a:p>
          <a:p>
            <a:pPr marL="0" indent="0">
              <a:buNone/>
            </a:pP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Στη   σχετική εγκύκλιο  αφενός : </a:t>
            </a:r>
            <a:r>
              <a:rPr lang="el-GR" sz="8000" b="1" i="1" dirty="0" smtClean="0">
                <a:solidFill>
                  <a:schemeClr val="accent2"/>
                </a:solidFill>
              </a:rPr>
              <a:t>α) τονίζεται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8000" b="1" i="1" dirty="0" smtClean="0">
                <a:solidFill>
                  <a:schemeClr val="accent2"/>
                </a:solidFill>
              </a:rPr>
              <a:t>η   αποφυγή επίτασης του άγχο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υς , η διασφάλιση της καλής ψυχολογικής κατάστασης των  υποψηφίων , προκειμένου , να αποδώσουν τις γνώσεις τους και  </a:t>
            </a:r>
            <a:r>
              <a:rPr lang="el-GR" sz="8000" b="1" i="1" dirty="0" smtClean="0">
                <a:solidFill>
                  <a:schemeClr val="accent2"/>
                </a:solidFill>
              </a:rPr>
              <a:t>συνιστάται η εξέταση να διαφοροποιηθεί 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βάσει των αναγκών που απορρέουν από την ειδική εκπαιδευτική κατηγορία στην οποία ανήκουν και δίνει σχετικές πρακτικές  για κάθε μια κατηγορία </a:t>
            </a:r>
            <a:r>
              <a:rPr lang="el-GR" sz="8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l-GR" sz="8000" b="1" i="1" dirty="0" smtClean="0">
                <a:solidFill>
                  <a:schemeClr val="accent2"/>
                </a:solidFill>
              </a:rPr>
              <a:t>β) </a:t>
            </a:r>
            <a:r>
              <a:rPr lang="el-GR" sz="8000" b="1" i="1" dirty="0" smtClean="0">
                <a:solidFill>
                  <a:schemeClr val="accent1">
                    <a:lumMod val="75000"/>
                  </a:schemeClr>
                </a:solidFill>
              </a:rPr>
              <a:t>αφετέρου</a:t>
            </a:r>
            <a:r>
              <a:rPr lang="el-GR" sz="8000" i="1" dirty="0" smtClean="0">
                <a:solidFill>
                  <a:schemeClr val="accent2"/>
                </a:solidFill>
              </a:rPr>
              <a:t>: </a:t>
            </a:r>
            <a:r>
              <a:rPr lang="el-GR" sz="8000" b="1" i="1" dirty="0" smtClean="0">
                <a:solidFill>
                  <a:schemeClr val="accent2"/>
                </a:solidFill>
              </a:rPr>
              <a:t>Επισημαίνεται  στους εμπλεκόμενους η διασφάλιση Του Απορρήτου.</a:t>
            </a:r>
          </a:p>
          <a:p>
            <a:pPr marL="0" indent="0">
              <a:buNone/>
            </a:pPr>
            <a:r>
              <a:rPr lang="el-GR" sz="8000" b="1" i="1" dirty="0" smtClean="0">
                <a:solidFill>
                  <a:schemeClr val="accent2"/>
                </a:solidFill>
              </a:rPr>
              <a:t> </a:t>
            </a:r>
          </a:p>
          <a:p>
            <a:pPr marL="0" indent="0">
              <a:buNone/>
            </a:pPr>
            <a:r>
              <a:rPr lang="el-GR" sz="6200" b="1" i="1" dirty="0" smtClean="0">
                <a:solidFill>
                  <a:schemeClr val="accent2"/>
                </a:solidFill>
              </a:rPr>
              <a:t>  </a:t>
            </a:r>
            <a:r>
              <a:rPr lang="el-GR" sz="8000" b="1" i="1" dirty="0" smtClean="0">
                <a:solidFill>
                  <a:schemeClr val="accent2"/>
                </a:solidFill>
              </a:rPr>
              <a:t>ΣΥΝΕΠΩΣ</a:t>
            </a:r>
            <a:r>
              <a:rPr lang="el-GR" sz="8000" b="1" i="1" dirty="0">
                <a:solidFill>
                  <a:schemeClr val="accent2"/>
                </a:solidFill>
              </a:rPr>
              <a:t> </a:t>
            </a:r>
            <a:r>
              <a:rPr lang="el-GR" sz="8000" b="1" i="1" dirty="0" smtClean="0">
                <a:solidFill>
                  <a:schemeClr val="accent2"/>
                </a:solidFill>
              </a:rPr>
              <a:t>:</a:t>
            </a:r>
            <a:r>
              <a:rPr lang="el-GR" sz="8000" b="1" i="1" u="sng" dirty="0" smtClean="0">
                <a:solidFill>
                  <a:schemeClr val="accent2"/>
                </a:solidFill>
              </a:rPr>
              <a:t>ΚΟΙΝΟΠΟΙΕΙΤΑΙ ΣΤΟΥΣ ΕΞΕΤΑΣΤΕΣ ΑΥΣΤΗΡΑ ΜΟΝΟ  Η  ΕΙΔΙΚΗ ΕΚΠΑΙΔΕΥΤΙΚΗ ΚΑΤΗΓΟΡΙΑ </a:t>
            </a:r>
            <a:r>
              <a:rPr lang="el-GR" sz="8000" b="1" i="1" dirty="0" smtClean="0">
                <a:solidFill>
                  <a:schemeClr val="accent2"/>
                </a:solidFill>
              </a:rPr>
              <a:t>( αυτισμός , δυσλεξία , κοκ) .</a:t>
            </a:r>
          </a:p>
          <a:p>
            <a:pPr marL="0" indent="0">
              <a:buNone/>
            </a:pPr>
            <a:r>
              <a:rPr lang="el-GR" sz="6200" b="1" i="1" dirty="0">
                <a:solidFill>
                  <a:schemeClr val="accent2"/>
                </a:solidFill>
              </a:rPr>
              <a:t> </a:t>
            </a:r>
            <a:endParaRPr lang="el-GR" sz="6200" b="1" i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l-GR" sz="3600" b="1" i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l-GR" sz="8000" b="1" i="1" dirty="0" smtClean="0">
                <a:solidFill>
                  <a:schemeClr val="accent2"/>
                </a:solidFill>
              </a:rPr>
              <a:t>ΚΑΝΕΝΑ ΑΛΛΟ ΣΤΟΙΧΕΙΟ ΑΠΟ ΤΟ ΠΕΡΙΕΧΟΜΕΝΟ ΤΗΣ ΓΝΩΜΑΤΕΥΣΗΣ ΔΕΝ ΚΟΙΝΟΠΟΙΕΙΤΑΙ  (πχ  </a:t>
            </a:r>
            <a:r>
              <a:rPr lang="el-GR" sz="8000" b="1" i="1" dirty="0" err="1" smtClean="0">
                <a:solidFill>
                  <a:schemeClr val="accent2"/>
                </a:solidFill>
              </a:rPr>
              <a:t>κοινωνικο</a:t>
            </a:r>
            <a:r>
              <a:rPr lang="el-GR" sz="8000" b="1" i="1" dirty="0" smtClean="0">
                <a:solidFill>
                  <a:schemeClr val="accent2"/>
                </a:solidFill>
              </a:rPr>
              <a:t>-οικογενειακό ιστορικό ,  νοητικό δυναμικό, ιατρικό ιστορικό , </a:t>
            </a:r>
            <a:r>
              <a:rPr lang="el-GR" sz="8000" b="1" i="1" dirty="0" err="1" smtClean="0">
                <a:solidFill>
                  <a:schemeClr val="accent2"/>
                </a:solidFill>
              </a:rPr>
              <a:t>εκπ</a:t>
            </a:r>
            <a:r>
              <a:rPr lang="el-GR" sz="8000" b="1" i="1" dirty="0" smtClean="0">
                <a:solidFill>
                  <a:schemeClr val="accent2"/>
                </a:solidFill>
              </a:rPr>
              <a:t>/</a:t>
            </a:r>
            <a:r>
              <a:rPr lang="el-GR" sz="8000" b="1" i="1" dirty="0" err="1" smtClean="0">
                <a:solidFill>
                  <a:schemeClr val="accent2"/>
                </a:solidFill>
              </a:rPr>
              <a:t>κή</a:t>
            </a:r>
            <a:r>
              <a:rPr lang="el-GR" sz="8000" b="1" i="1" dirty="0" smtClean="0">
                <a:solidFill>
                  <a:schemeClr val="accent2"/>
                </a:solidFill>
              </a:rPr>
              <a:t> αξιολόγηση , παιδοψυχιατρική  εκτίμηση  κοκ). </a:t>
            </a:r>
            <a:endParaRPr lang="en-US" sz="8000" b="1" i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l-GR" sz="6200" b="1" i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l-GR" sz="6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0257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2"/>
                </a:solidFill>
                <a:latin typeface="+mn-lt"/>
              </a:rPr>
              <a:t>ΠΟΙΝΙΚΕΣ ΚΥΡΩΣΕΙΣ</a:t>
            </a:r>
            <a:endParaRPr lang="el-GR" sz="32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i="1" dirty="0" smtClean="0">
                <a:solidFill>
                  <a:schemeClr val="accent1">
                    <a:lumMod val="75000"/>
                  </a:schemeClr>
                </a:solidFill>
              </a:rPr>
              <a:t>Ν. 2472/1997&amp; 3471/2006</a:t>
            </a:r>
          </a:p>
          <a:p>
            <a:pPr>
              <a:buNone/>
            </a:pPr>
            <a:r>
              <a:rPr lang="el-GR" b="1" i="1" dirty="0" smtClean="0">
                <a:solidFill>
                  <a:schemeClr val="accent2"/>
                </a:solidFill>
              </a:rPr>
              <a:t>                             ΑΡΘΡΟ 22</a:t>
            </a:r>
          </a:p>
          <a:p>
            <a:pPr>
              <a:buNone/>
            </a:pPr>
            <a:endParaRPr lang="el-GR" sz="2400" b="1" i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l-GR" sz="2400" b="1" i="1" dirty="0" smtClean="0">
                <a:solidFill>
                  <a:schemeClr val="accent1">
                    <a:lumMod val="75000"/>
                  </a:schemeClr>
                </a:solidFill>
              </a:rPr>
              <a:t>ΠΡΟΣΟΧΗ ΣΤΗ ΔΙΑΧΕΙΡΙΣΗ ΤΩΝ ΕΥΑΙΣΘΗΤΩΝ ΠΡΟΣΩΠΙΚΩΝ ΔΕΔΟΜΕΝΩΝ</a:t>
            </a:r>
          </a:p>
          <a:p>
            <a:pPr>
              <a:buNone/>
            </a:pPr>
            <a:endParaRPr lang="el-GR" sz="2400" b="1" i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l-GR" sz="2400" b="1" i="1" dirty="0" smtClean="0">
                <a:solidFill>
                  <a:schemeClr val="accent2"/>
                </a:solidFill>
              </a:rPr>
              <a:t> </a:t>
            </a:r>
            <a:r>
              <a:rPr lang="el-GR" sz="2400" b="1" i="1" u="sng" dirty="0" smtClean="0">
                <a:solidFill>
                  <a:schemeClr val="accent2"/>
                </a:solidFill>
              </a:rPr>
              <a:t>Η ΜΗ ΤΗΡΗΣΗ ΤΟΥ ΑΠΟΡΡΗΤΟΥ ΕΠΙΣΥΡΕΙ ΣΟΒΑΡΕΣ ΠΟΙΝΙΚΕΣ ΚΥΡΩΣΕΙΣ </a:t>
            </a:r>
            <a:endParaRPr lang="el-GR" sz="2400" b="1" i="1" u="sng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i="1" dirty="0" smtClean="0">
                <a:solidFill>
                  <a:schemeClr val="accent2"/>
                </a:solidFill>
              </a:rPr>
              <a:t>Ευχαριστώ πολύ για την προσοχή σας .</a:t>
            </a:r>
          </a:p>
          <a:p>
            <a:pPr marL="0" indent="0">
              <a:buNone/>
            </a:pPr>
            <a:endParaRPr lang="el-GR" b="1" i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l-GR" b="1" i="1" dirty="0" smtClean="0">
                <a:solidFill>
                  <a:schemeClr val="accent2"/>
                </a:solidFill>
              </a:rPr>
              <a:t>               ΚΑΛΗ ΕΠΙΤΥΧΙΑ ΣΤΟ ΕΡΓΟ ΣΑΣ. 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chemeClr val="accent2"/>
                </a:solidFill>
              </a:rPr>
              <a:t>                                                         </a:t>
            </a:r>
            <a:r>
              <a:rPr lang="el-GR" b="1" i="1" dirty="0" smtClean="0">
                <a:solidFill>
                  <a:schemeClr val="accent2"/>
                </a:solidFill>
              </a:rPr>
              <a:t>12-6-2020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chemeClr val="accent2"/>
                </a:solidFill>
              </a:rPr>
              <a:t>                                </a:t>
            </a:r>
            <a:r>
              <a:rPr lang="el-GR" b="1" i="1" dirty="0" smtClean="0">
                <a:solidFill>
                  <a:schemeClr val="accent2"/>
                </a:solidFill>
              </a:rPr>
              <a:t>Προϊσταμένη ΚΕΣΥ Καρδίτσας </a:t>
            </a:r>
          </a:p>
          <a:p>
            <a:pPr marL="0" indent="0">
              <a:buNone/>
            </a:pPr>
            <a:r>
              <a:rPr lang="en-US" b="1" i="1" smtClean="0">
                <a:solidFill>
                  <a:schemeClr val="accent2"/>
                </a:solidFill>
              </a:rPr>
              <a:t>                                       </a:t>
            </a:r>
            <a:r>
              <a:rPr lang="el-GR" b="1" i="1" smtClean="0">
                <a:solidFill>
                  <a:schemeClr val="accent2"/>
                </a:solidFill>
              </a:rPr>
              <a:t>Λάλλη</a:t>
            </a:r>
            <a:r>
              <a:rPr lang="el-GR" b="1" i="1" dirty="0" smtClean="0">
                <a:solidFill>
                  <a:schemeClr val="accent2"/>
                </a:solidFill>
              </a:rPr>
              <a:t> Αικατερίνη</a:t>
            </a:r>
            <a:endParaRPr lang="el-GR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002254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827</Words>
  <Application>Microsoft Office PowerPoint</Application>
  <PresentationFormat>Προβολή στην οθόνη (4:3)</PresentationFormat>
  <Paragraphs>98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ΤΗΡΗΣΗ  ΑΠΟΡΡΗΤΟΥ ΣΤΙΣ ΠΑΝΕΛΛΑΔΙΚΕΣ ΕΞΕΤΑΣΕΙΣ (των προσωπικών δεδομένων των μαθητών με ειδικές εκπαιδευτικές ανάγκες και αναπηρία )  </vt:lpstr>
      <vt:lpstr>ΑΡΧΗ ΠΡΟΣΤΑΣΙΑΣ ΠΡΟΣΩΠΙΚΩΝ ΔΕΔΟΜΕΝΩΝ  2472/1997 &amp; 3471/2006  </vt:lpstr>
      <vt:lpstr>ΑΡΧΗ ΠΡΟΣΤΑΣΙΑΣ ΠΡΟΣΩΠΙΚΩΝ ΔΕΔΟΜΕΝΩΝ</vt:lpstr>
      <vt:lpstr>Η ΓΝΩΜΑΤΕΥΣΗ ΤΟΥ Κ.Ε.ΣΥ Η ΤΟΥ ΙΑΤΡΟΠΑΙΔΑΓΩΓΙΚΟΥ ΚΕΝΤΡΟΥ</vt:lpstr>
      <vt:lpstr>Διαφάνεια 5</vt:lpstr>
      <vt:lpstr>ΠΩΣ  ΔΙΑΣΦΑΛΙΖΟΝΤΑΙ ΤΑ  ΔΕΔΟΜΕΝΑ  ΤΗΣ ΓΝΩΜΑΤΕΥΣΗΣ. </vt:lpstr>
      <vt:lpstr> Τι νομιμοποιείται  να κοινοποιήσει ο πρόεδρος της επιτροπής στους εξεταστές από τη γνωμάτευση ;  </vt:lpstr>
      <vt:lpstr>ΠΟΙΝΙΚΕΣ ΚΥΡΩΣΕΙΣ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ΤΗΡΗΣΗ ΑΠΟΡΡΗΤΟΥ</dc:title>
  <dc:creator>Dell</dc:creator>
  <cp:lastModifiedBy>boss</cp:lastModifiedBy>
  <cp:revision>296</cp:revision>
  <dcterms:created xsi:type="dcterms:W3CDTF">2020-06-10T17:15:31Z</dcterms:created>
  <dcterms:modified xsi:type="dcterms:W3CDTF">2020-06-16T10:42:41Z</dcterms:modified>
</cp:coreProperties>
</file>