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77" r:id="rId4"/>
    <p:sldId id="258" r:id="rId5"/>
    <p:sldId id="259" r:id="rId6"/>
    <p:sldId id="260" r:id="rId7"/>
    <p:sldId id="278" r:id="rId8"/>
    <p:sldId id="261" r:id="rId9"/>
    <p:sldId id="279" r:id="rId10"/>
    <p:sldId id="262" r:id="rId11"/>
    <p:sldId id="263" r:id="rId12"/>
    <p:sldId id="276" r:id="rId13"/>
    <p:sldId id="264" r:id="rId14"/>
    <p:sldId id="265" r:id="rId15"/>
    <p:sldId id="289" r:id="rId16"/>
    <p:sldId id="287" r:id="rId17"/>
    <p:sldId id="266" r:id="rId18"/>
    <p:sldId id="267" r:id="rId19"/>
    <p:sldId id="285" r:id="rId20"/>
    <p:sldId id="268" r:id="rId21"/>
    <p:sldId id="269" r:id="rId22"/>
    <p:sldId id="270" r:id="rId23"/>
    <p:sldId id="271" r:id="rId24"/>
    <p:sldId id="272" r:id="rId25"/>
    <p:sldId id="273" r:id="rId26"/>
    <p:sldId id="275" r:id="rId27"/>
    <p:sldId id="280" r:id="rId28"/>
    <p:sldId id="274" r:id="rId29"/>
    <p:sldId id="284" r:id="rId30"/>
    <p:sldId id="283" r:id="rId31"/>
    <p:sldId id="286" r:id="rId32"/>
    <p:sldId id="281" r:id="rId33"/>
    <p:sldId id="282" r:id="rId34"/>
    <p:sldId id="288" r:id="rId35"/>
  </p:sldIdLst>
  <p:sldSz cx="9144000" cy="6858000" type="screen4x3"/>
  <p:notesSz cx="6858000" cy="9144000"/>
  <p:defaultTextStyle>
    <a:defPPr>
      <a:defRPr lang="el-GR"/>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778AA0"/>
    <a:srgbClr val="080808"/>
    <a:srgbClr val="0A0A0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a:t>Στυλ κύριου τίτλου</a:t>
            </a: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p>
        </p:txBody>
      </p:sp>
      <p:sp>
        <p:nvSpPr>
          <p:cNvPr id="4" name="Θέση ημερομηνίας 3">
            <a:extLst>
              <a:ext uri="{FF2B5EF4-FFF2-40B4-BE49-F238E27FC236}">
                <a16:creationId xmlns:a16="http://schemas.microsoft.com/office/drawing/2014/main" id="{7C825A9C-E357-4A41-83E2-2CB9E1936EA1}"/>
              </a:ext>
            </a:extLst>
          </p:cNvPr>
          <p:cNvSpPr>
            <a:spLocks noGrp="1"/>
          </p:cNvSpPr>
          <p:nvPr>
            <p:ph type="dt" sz="half" idx="10"/>
          </p:nvPr>
        </p:nvSpPr>
        <p:spPr/>
        <p:txBody>
          <a:bodyPr/>
          <a:lstStyle>
            <a:lvl1pPr>
              <a:defRPr/>
            </a:lvl1pPr>
          </a:lstStyle>
          <a:p>
            <a:pPr>
              <a:defRPr/>
            </a:pPr>
            <a:fld id="{0C2C2F5B-D58F-487A-A42D-031555720FAD}" type="datetimeFigureOut">
              <a:rPr lang="el-GR"/>
              <a:pPr>
                <a:defRPr/>
              </a:pPr>
              <a:t>11/11/2020</a:t>
            </a:fld>
            <a:endParaRPr lang="el-GR"/>
          </a:p>
        </p:txBody>
      </p:sp>
      <p:sp>
        <p:nvSpPr>
          <p:cNvPr id="5" name="Θέση υποσέλιδου 4">
            <a:extLst>
              <a:ext uri="{FF2B5EF4-FFF2-40B4-BE49-F238E27FC236}">
                <a16:creationId xmlns:a16="http://schemas.microsoft.com/office/drawing/2014/main" id="{EC268DC1-3946-4119-9FE6-D70BEA2B8209}"/>
              </a:ext>
            </a:extLst>
          </p:cNvPr>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a:extLst>
              <a:ext uri="{FF2B5EF4-FFF2-40B4-BE49-F238E27FC236}">
                <a16:creationId xmlns:a16="http://schemas.microsoft.com/office/drawing/2014/main" id="{7BA02CD2-CA16-4B33-A8CF-2AB80DDFE8D8}"/>
              </a:ext>
            </a:extLst>
          </p:cNvPr>
          <p:cNvSpPr>
            <a:spLocks noGrp="1"/>
          </p:cNvSpPr>
          <p:nvPr>
            <p:ph type="sldNum" sz="quarter" idx="12"/>
          </p:nvPr>
        </p:nvSpPr>
        <p:spPr/>
        <p:txBody>
          <a:bodyPr/>
          <a:lstStyle>
            <a:lvl1pPr>
              <a:defRPr/>
            </a:lvl1pPr>
          </a:lstStyle>
          <a:p>
            <a:pPr>
              <a:defRPr/>
            </a:pPr>
            <a:fld id="{A3ECD42F-ABAA-4D1E-9D89-51C7125AF6C9}" type="slidenum">
              <a:rPr lang="el-GR" altLang="el-GR"/>
              <a:pPr>
                <a:defRPr/>
              </a:pPr>
              <a:t>‹#›</a:t>
            </a:fld>
            <a:endParaRPr lang="el-GR" altLang="el-GR"/>
          </a:p>
        </p:txBody>
      </p:sp>
    </p:spTree>
    <p:extLst>
      <p:ext uri="{BB962C8B-B14F-4D97-AF65-F5344CB8AC3E}">
        <p14:creationId xmlns:p14="http://schemas.microsoft.com/office/powerpoint/2010/main" val="254256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5934D89B-12A1-40FC-ABAC-3BD2732A2CB1}"/>
              </a:ext>
            </a:extLst>
          </p:cNvPr>
          <p:cNvSpPr>
            <a:spLocks noGrp="1"/>
          </p:cNvSpPr>
          <p:nvPr>
            <p:ph type="dt" sz="half" idx="10"/>
          </p:nvPr>
        </p:nvSpPr>
        <p:spPr/>
        <p:txBody>
          <a:bodyPr/>
          <a:lstStyle>
            <a:lvl1pPr>
              <a:defRPr/>
            </a:lvl1pPr>
          </a:lstStyle>
          <a:p>
            <a:pPr>
              <a:defRPr/>
            </a:pPr>
            <a:fld id="{1BA953F0-3F8C-4476-9FDE-78BACE0919A2}" type="datetimeFigureOut">
              <a:rPr lang="el-GR"/>
              <a:pPr>
                <a:defRPr/>
              </a:pPr>
              <a:t>11/11/2020</a:t>
            </a:fld>
            <a:endParaRPr lang="el-GR"/>
          </a:p>
        </p:txBody>
      </p:sp>
      <p:sp>
        <p:nvSpPr>
          <p:cNvPr id="5" name="Θέση υποσέλιδου 4">
            <a:extLst>
              <a:ext uri="{FF2B5EF4-FFF2-40B4-BE49-F238E27FC236}">
                <a16:creationId xmlns:a16="http://schemas.microsoft.com/office/drawing/2014/main" id="{D0FFCC55-5EB3-4730-BBA6-8829BB6C022A}"/>
              </a:ext>
            </a:extLst>
          </p:cNvPr>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a:extLst>
              <a:ext uri="{FF2B5EF4-FFF2-40B4-BE49-F238E27FC236}">
                <a16:creationId xmlns:a16="http://schemas.microsoft.com/office/drawing/2014/main" id="{D4544A40-730D-492C-84A3-F16D90963DE2}"/>
              </a:ext>
            </a:extLst>
          </p:cNvPr>
          <p:cNvSpPr>
            <a:spLocks noGrp="1"/>
          </p:cNvSpPr>
          <p:nvPr>
            <p:ph type="sldNum" sz="quarter" idx="12"/>
          </p:nvPr>
        </p:nvSpPr>
        <p:spPr/>
        <p:txBody>
          <a:bodyPr/>
          <a:lstStyle>
            <a:lvl1pPr>
              <a:defRPr/>
            </a:lvl1pPr>
          </a:lstStyle>
          <a:p>
            <a:pPr>
              <a:defRPr/>
            </a:pPr>
            <a:fld id="{E7D61B05-A0CA-4D66-96FE-03396E20D97B}" type="slidenum">
              <a:rPr lang="el-GR" altLang="el-GR"/>
              <a:pPr>
                <a:defRPr/>
              </a:pPr>
              <a:t>‹#›</a:t>
            </a:fld>
            <a:endParaRPr lang="el-GR" altLang="el-GR"/>
          </a:p>
        </p:txBody>
      </p:sp>
    </p:spTree>
    <p:extLst>
      <p:ext uri="{BB962C8B-B14F-4D97-AF65-F5344CB8AC3E}">
        <p14:creationId xmlns:p14="http://schemas.microsoft.com/office/powerpoint/2010/main" val="3746048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14FF5502-F810-4B4A-8961-F859A32A0272}"/>
              </a:ext>
            </a:extLst>
          </p:cNvPr>
          <p:cNvSpPr>
            <a:spLocks noGrp="1"/>
          </p:cNvSpPr>
          <p:nvPr>
            <p:ph type="dt" sz="half" idx="10"/>
          </p:nvPr>
        </p:nvSpPr>
        <p:spPr/>
        <p:txBody>
          <a:bodyPr/>
          <a:lstStyle>
            <a:lvl1pPr>
              <a:defRPr/>
            </a:lvl1pPr>
          </a:lstStyle>
          <a:p>
            <a:pPr>
              <a:defRPr/>
            </a:pPr>
            <a:fld id="{1F9AEFCB-C356-402A-8A38-66E5DBAE5665}" type="datetimeFigureOut">
              <a:rPr lang="el-GR"/>
              <a:pPr>
                <a:defRPr/>
              </a:pPr>
              <a:t>11/11/2020</a:t>
            </a:fld>
            <a:endParaRPr lang="el-GR"/>
          </a:p>
        </p:txBody>
      </p:sp>
      <p:sp>
        <p:nvSpPr>
          <p:cNvPr id="5" name="Θέση υποσέλιδου 4">
            <a:extLst>
              <a:ext uri="{FF2B5EF4-FFF2-40B4-BE49-F238E27FC236}">
                <a16:creationId xmlns:a16="http://schemas.microsoft.com/office/drawing/2014/main" id="{D070A1B6-6008-440E-9B0C-728FBC9F9E0F}"/>
              </a:ext>
            </a:extLst>
          </p:cNvPr>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a:extLst>
              <a:ext uri="{FF2B5EF4-FFF2-40B4-BE49-F238E27FC236}">
                <a16:creationId xmlns:a16="http://schemas.microsoft.com/office/drawing/2014/main" id="{DCA1CE55-8AC5-498E-B21A-FB5D12392C04}"/>
              </a:ext>
            </a:extLst>
          </p:cNvPr>
          <p:cNvSpPr>
            <a:spLocks noGrp="1"/>
          </p:cNvSpPr>
          <p:nvPr>
            <p:ph type="sldNum" sz="quarter" idx="12"/>
          </p:nvPr>
        </p:nvSpPr>
        <p:spPr/>
        <p:txBody>
          <a:bodyPr/>
          <a:lstStyle>
            <a:lvl1pPr>
              <a:defRPr/>
            </a:lvl1pPr>
          </a:lstStyle>
          <a:p>
            <a:pPr>
              <a:defRPr/>
            </a:pPr>
            <a:fld id="{B949BCE8-9462-40ED-A2A1-86DF3A4250D9}" type="slidenum">
              <a:rPr lang="el-GR" altLang="el-GR"/>
              <a:pPr>
                <a:defRPr/>
              </a:pPr>
              <a:t>‹#›</a:t>
            </a:fld>
            <a:endParaRPr lang="el-GR" altLang="el-GR"/>
          </a:p>
        </p:txBody>
      </p:sp>
    </p:spTree>
    <p:extLst>
      <p:ext uri="{BB962C8B-B14F-4D97-AF65-F5344CB8AC3E}">
        <p14:creationId xmlns:p14="http://schemas.microsoft.com/office/powerpoint/2010/main" val="3938333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9B0383F1-CF01-4058-86C0-37FFB29A0690}"/>
              </a:ext>
            </a:extLst>
          </p:cNvPr>
          <p:cNvSpPr>
            <a:spLocks noGrp="1"/>
          </p:cNvSpPr>
          <p:nvPr>
            <p:ph type="dt" sz="half" idx="10"/>
          </p:nvPr>
        </p:nvSpPr>
        <p:spPr/>
        <p:txBody>
          <a:bodyPr/>
          <a:lstStyle>
            <a:lvl1pPr>
              <a:defRPr/>
            </a:lvl1pPr>
          </a:lstStyle>
          <a:p>
            <a:pPr>
              <a:defRPr/>
            </a:pPr>
            <a:fld id="{B24BD29D-7EFD-44D5-BA98-617DD894319A}" type="datetimeFigureOut">
              <a:rPr lang="el-GR"/>
              <a:pPr>
                <a:defRPr/>
              </a:pPr>
              <a:t>11/11/2020</a:t>
            </a:fld>
            <a:endParaRPr lang="el-GR"/>
          </a:p>
        </p:txBody>
      </p:sp>
      <p:sp>
        <p:nvSpPr>
          <p:cNvPr id="5" name="Θέση υποσέλιδου 4">
            <a:extLst>
              <a:ext uri="{FF2B5EF4-FFF2-40B4-BE49-F238E27FC236}">
                <a16:creationId xmlns:a16="http://schemas.microsoft.com/office/drawing/2014/main" id="{735372AF-5448-483C-B6C6-4DF42390F231}"/>
              </a:ext>
            </a:extLst>
          </p:cNvPr>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a:extLst>
              <a:ext uri="{FF2B5EF4-FFF2-40B4-BE49-F238E27FC236}">
                <a16:creationId xmlns:a16="http://schemas.microsoft.com/office/drawing/2014/main" id="{F609F08B-E757-42CE-86F1-B6F4A928AD41}"/>
              </a:ext>
            </a:extLst>
          </p:cNvPr>
          <p:cNvSpPr>
            <a:spLocks noGrp="1"/>
          </p:cNvSpPr>
          <p:nvPr>
            <p:ph type="sldNum" sz="quarter" idx="12"/>
          </p:nvPr>
        </p:nvSpPr>
        <p:spPr/>
        <p:txBody>
          <a:bodyPr/>
          <a:lstStyle>
            <a:lvl1pPr>
              <a:defRPr/>
            </a:lvl1pPr>
          </a:lstStyle>
          <a:p>
            <a:pPr>
              <a:defRPr/>
            </a:pPr>
            <a:fld id="{ADFFD2E7-7F0C-43BD-821A-5A77C35C2FF4}" type="slidenum">
              <a:rPr lang="el-GR" altLang="el-GR"/>
              <a:pPr>
                <a:defRPr/>
              </a:pPr>
              <a:t>‹#›</a:t>
            </a:fld>
            <a:endParaRPr lang="el-GR" altLang="el-GR"/>
          </a:p>
        </p:txBody>
      </p:sp>
    </p:spTree>
    <p:extLst>
      <p:ext uri="{BB962C8B-B14F-4D97-AF65-F5344CB8AC3E}">
        <p14:creationId xmlns:p14="http://schemas.microsoft.com/office/powerpoint/2010/main" val="112261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Θέση ημερομηνίας 3">
            <a:extLst>
              <a:ext uri="{FF2B5EF4-FFF2-40B4-BE49-F238E27FC236}">
                <a16:creationId xmlns:a16="http://schemas.microsoft.com/office/drawing/2014/main" id="{9F5B924A-0CEA-4154-BA3F-91ADD3EDE148}"/>
              </a:ext>
            </a:extLst>
          </p:cNvPr>
          <p:cNvSpPr>
            <a:spLocks noGrp="1"/>
          </p:cNvSpPr>
          <p:nvPr>
            <p:ph type="dt" sz="half" idx="10"/>
          </p:nvPr>
        </p:nvSpPr>
        <p:spPr/>
        <p:txBody>
          <a:bodyPr/>
          <a:lstStyle>
            <a:lvl1pPr>
              <a:defRPr/>
            </a:lvl1pPr>
          </a:lstStyle>
          <a:p>
            <a:pPr>
              <a:defRPr/>
            </a:pPr>
            <a:fld id="{7BA05D8C-B840-449A-9655-2089AD713B7F}" type="datetimeFigureOut">
              <a:rPr lang="el-GR"/>
              <a:pPr>
                <a:defRPr/>
              </a:pPr>
              <a:t>11/11/2020</a:t>
            </a:fld>
            <a:endParaRPr lang="el-GR"/>
          </a:p>
        </p:txBody>
      </p:sp>
      <p:sp>
        <p:nvSpPr>
          <p:cNvPr id="5" name="Θέση υποσέλιδου 4">
            <a:extLst>
              <a:ext uri="{FF2B5EF4-FFF2-40B4-BE49-F238E27FC236}">
                <a16:creationId xmlns:a16="http://schemas.microsoft.com/office/drawing/2014/main" id="{81035F95-4B09-4C22-ABBB-0E96C8C3B301}"/>
              </a:ext>
            </a:extLst>
          </p:cNvPr>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a:extLst>
              <a:ext uri="{FF2B5EF4-FFF2-40B4-BE49-F238E27FC236}">
                <a16:creationId xmlns:a16="http://schemas.microsoft.com/office/drawing/2014/main" id="{33D58E70-8FBE-4AE1-9A86-31A327C771C0}"/>
              </a:ext>
            </a:extLst>
          </p:cNvPr>
          <p:cNvSpPr>
            <a:spLocks noGrp="1"/>
          </p:cNvSpPr>
          <p:nvPr>
            <p:ph type="sldNum" sz="quarter" idx="12"/>
          </p:nvPr>
        </p:nvSpPr>
        <p:spPr/>
        <p:txBody>
          <a:bodyPr/>
          <a:lstStyle>
            <a:lvl1pPr>
              <a:defRPr/>
            </a:lvl1pPr>
          </a:lstStyle>
          <a:p>
            <a:pPr>
              <a:defRPr/>
            </a:pPr>
            <a:fld id="{D49CD8A5-5784-4B4B-9EEE-D1D9A0B431BD}" type="slidenum">
              <a:rPr lang="el-GR" altLang="el-GR"/>
              <a:pPr>
                <a:defRPr/>
              </a:pPr>
              <a:t>‹#›</a:t>
            </a:fld>
            <a:endParaRPr lang="el-GR" altLang="el-GR"/>
          </a:p>
        </p:txBody>
      </p:sp>
    </p:spTree>
    <p:extLst>
      <p:ext uri="{BB962C8B-B14F-4D97-AF65-F5344CB8AC3E}">
        <p14:creationId xmlns:p14="http://schemas.microsoft.com/office/powerpoint/2010/main" val="2029913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3">
            <a:extLst>
              <a:ext uri="{FF2B5EF4-FFF2-40B4-BE49-F238E27FC236}">
                <a16:creationId xmlns:a16="http://schemas.microsoft.com/office/drawing/2014/main" id="{12C537E9-21A5-4C9C-9528-33BC3D439FAD}"/>
              </a:ext>
            </a:extLst>
          </p:cNvPr>
          <p:cNvSpPr>
            <a:spLocks noGrp="1"/>
          </p:cNvSpPr>
          <p:nvPr>
            <p:ph type="dt" sz="half" idx="10"/>
          </p:nvPr>
        </p:nvSpPr>
        <p:spPr/>
        <p:txBody>
          <a:bodyPr/>
          <a:lstStyle>
            <a:lvl1pPr>
              <a:defRPr/>
            </a:lvl1pPr>
          </a:lstStyle>
          <a:p>
            <a:pPr>
              <a:defRPr/>
            </a:pPr>
            <a:fld id="{62CE235C-78E6-46D4-BA1D-33BD0CA18E1A}" type="datetimeFigureOut">
              <a:rPr lang="el-GR"/>
              <a:pPr>
                <a:defRPr/>
              </a:pPr>
              <a:t>11/11/2020</a:t>
            </a:fld>
            <a:endParaRPr lang="el-GR"/>
          </a:p>
        </p:txBody>
      </p:sp>
      <p:sp>
        <p:nvSpPr>
          <p:cNvPr id="6" name="Θέση υποσέλιδου 4">
            <a:extLst>
              <a:ext uri="{FF2B5EF4-FFF2-40B4-BE49-F238E27FC236}">
                <a16:creationId xmlns:a16="http://schemas.microsoft.com/office/drawing/2014/main" id="{A7F10C04-3BD3-49F3-A56B-C15FA422D9B4}"/>
              </a:ext>
            </a:extLst>
          </p:cNvPr>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a:extLst>
              <a:ext uri="{FF2B5EF4-FFF2-40B4-BE49-F238E27FC236}">
                <a16:creationId xmlns:a16="http://schemas.microsoft.com/office/drawing/2014/main" id="{6822E014-E37C-448C-A381-BDE516813935}"/>
              </a:ext>
            </a:extLst>
          </p:cNvPr>
          <p:cNvSpPr>
            <a:spLocks noGrp="1"/>
          </p:cNvSpPr>
          <p:nvPr>
            <p:ph type="sldNum" sz="quarter" idx="12"/>
          </p:nvPr>
        </p:nvSpPr>
        <p:spPr/>
        <p:txBody>
          <a:bodyPr/>
          <a:lstStyle>
            <a:lvl1pPr>
              <a:defRPr/>
            </a:lvl1pPr>
          </a:lstStyle>
          <a:p>
            <a:pPr>
              <a:defRPr/>
            </a:pPr>
            <a:fld id="{500C9B8F-663E-4F22-A375-A8FAD4EDDC43}" type="slidenum">
              <a:rPr lang="el-GR" altLang="el-GR"/>
              <a:pPr>
                <a:defRPr/>
              </a:pPr>
              <a:t>‹#›</a:t>
            </a:fld>
            <a:endParaRPr lang="el-GR" altLang="el-GR"/>
          </a:p>
        </p:txBody>
      </p:sp>
    </p:spTree>
    <p:extLst>
      <p:ext uri="{BB962C8B-B14F-4D97-AF65-F5344CB8AC3E}">
        <p14:creationId xmlns:p14="http://schemas.microsoft.com/office/powerpoint/2010/main" val="2559062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3">
            <a:extLst>
              <a:ext uri="{FF2B5EF4-FFF2-40B4-BE49-F238E27FC236}">
                <a16:creationId xmlns:a16="http://schemas.microsoft.com/office/drawing/2014/main" id="{336738DE-6DD2-4666-8BC6-A38A020B412D}"/>
              </a:ext>
            </a:extLst>
          </p:cNvPr>
          <p:cNvSpPr>
            <a:spLocks noGrp="1"/>
          </p:cNvSpPr>
          <p:nvPr>
            <p:ph type="dt" sz="half" idx="10"/>
          </p:nvPr>
        </p:nvSpPr>
        <p:spPr/>
        <p:txBody>
          <a:bodyPr/>
          <a:lstStyle>
            <a:lvl1pPr>
              <a:defRPr/>
            </a:lvl1pPr>
          </a:lstStyle>
          <a:p>
            <a:pPr>
              <a:defRPr/>
            </a:pPr>
            <a:fld id="{DACE5C50-1AC5-40C2-A652-B4541645D843}" type="datetimeFigureOut">
              <a:rPr lang="el-GR"/>
              <a:pPr>
                <a:defRPr/>
              </a:pPr>
              <a:t>11/11/2020</a:t>
            </a:fld>
            <a:endParaRPr lang="el-GR"/>
          </a:p>
        </p:txBody>
      </p:sp>
      <p:sp>
        <p:nvSpPr>
          <p:cNvPr id="8" name="Θέση υποσέλιδου 4">
            <a:extLst>
              <a:ext uri="{FF2B5EF4-FFF2-40B4-BE49-F238E27FC236}">
                <a16:creationId xmlns:a16="http://schemas.microsoft.com/office/drawing/2014/main" id="{213EB0AD-D21C-4EB7-A916-38631727AFD4}"/>
              </a:ext>
            </a:extLst>
          </p:cNvPr>
          <p:cNvSpPr>
            <a:spLocks noGrp="1"/>
          </p:cNvSpPr>
          <p:nvPr>
            <p:ph type="ftr" sz="quarter" idx="11"/>
          </p:nvPr>
        </p:nvSpPr>
        <p:spPr/>
        <p:txBody>
          <a:bodyPr/>
          <a:lstStyle>
            <a:lvl1pPr>
              <a:defRPr/>
            </a:lvl1pPr>
          </a:lstStyle>
          <a:p>
            <a:pPr>
              <a:defRPr/>
            </a:pPr>
            <a:endParaRPr lang="el-GR"/>
          </a:p>
        </p:txBody>
      </p:sp>
      <p:sp>
        <p:nvSpPr>
          <p:cNvPr id="9" name="Θέση αριθμού διαφάνειας 5">
            <a:extLst>
              <a:ext uri="{FF2B5EF4-FFF2-40B4-BE49-F238E27FC236}">
                <a16:creationId xmlns:a16="http://schemas.microsoft.com/office/drawing/2014/main" id="{5D13F182-29AB-43B1-9BB7-3701F3EDF1A8}"/>
              </a:ext>
            </a:extLst>
          </p:cNvPr>
          <p:cNvSpPr>
            <a:spLocks noGrp="1"/>
          </p:cNvSpPr>
          <p:nvPr>
            <p:ph type="sldNum" sz="quarter" idx="12"/>
          </p:nvPr>
        </p:nvSpPr>
        <p:spPr/>
        <p:txBody>
          <a:bodyPr/>
          <a:lstStyle>
            <a:lvl1pPr>
              <a:defRPr/>
            </a:lvl1pPr>
          </a:lstStyle>
          <a:p>
            <a:pPr>
              <a:defRPr/>
            </a:pPr>
            <a:fld id="{A0E793D9-F57B-4C94-81F8-3D8C49E086DC}" type="slidenum">
              <a:rPr lang="el-GR" altLang="el-GR"/>
              <a:pPr>
                <a:defRPr/>
              </a:pPr>
              <a:t>‹#›</a:t>
            </a:fld>
            <a:endParaRPr lang="el-GR" altLang="el-GR"/>
          </a:p>
        </p:txBody>
      </p:sp>
    </p:spTree>
    <p:extLst>
      <p:ext uri="{BB962C8B-B14F-4D97-AF65-F5344CB8AC3E}">
        <p14:creationId xmlns:p14="http://schemas.microsoft.com/office/powerpoint/2010/main" val="931890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3">
            <a:extLst>
              <a:ext uri="{FF2B5EF4-FFF2-40B4-BE49-F238E27FC236}">
                <a16:creationId xmlns:a16="http://schemas.microsoft.com/office/drawing/2014/main" id="{1B4E0B41-B180-4787-A1B7-25D35B129D18}"/>
              </a:ext>
            </a:extLst>
          </p:cNvPr>
          <p:cNvSpPr>
            <a:spLocks noGrp="1"/>
          </p:cNvSpPr>
          <p:nvPr>
            <p:ph type="dt" sz="half" idx="10"/>
          </p:nvPr>
        </p:nvSpPr>
        <p:spPr/>
        <p:txBody>
          <a:bodyPr/>
          <a:lstStyle>
            <a:lvl1pPr>
              <a:defRPr/>
            </a:lvl1pPr>
          </a:lstStyle>
          <a:p>
            <a:pPr>
              <a:defRPr/>
            </a:pPr>
            <a:fld id="{5EFBC68B-6E92-4DCD-B725-B821E2A92708}" type="datetimeFigureOut">
              <a:rPr lang="el-GR"/>
              <a:pPr>
                <a:defRPr/>
              </a:pPr>
              <a:t>11/11/2020</a:t>
            </a:fld>
            <a:endParaRPr lang="el-GR"/>
          </a:p>
        </p:txBody>
      </p:sp>
      <p:sp>
        <p:nvSpPr>
          <p:cNvPr id="4" name="Θέση υποσέλιδου 4">
            <a:extLst>
              <a:ext uri="{FF2B5EF4-FFF2-40B4-BE49-F238E27FC236}">
                <a16:creationId xmlns:a16="http://schemas.microsoft.com/office/drawing/2014/main" id="{75487DB1-6DBD-457D-B255-4BB6545F23D2}"/>
              </a:ext>
            </a:extLst>
          </p:cNvPr>
          <p:cNvSpPr>
            <a:spLocks noGrp="1"/>
          </p:cNvSpPr>
          <p:nvPr>
            <p:ph type="ftr" sz="quarter" idx="11"/>
          </p:nvPr>
        </p:nvSpPr>
        <p:spPr/>
        <p:txBody>
          <a:bodyPr/>
          <a:lstStyle>
            <a:lvl1pPr>
              <a:defRPr/>
            </a:lvl1pPr>
          </a:lstStyle>
          <a:p>
            <a:pPr>
              <a:defRPr/>
            </a:pPr>
            <a:endParaRPr lang="el-GR"/>
          </a:p>
        </p:txBody>
      </p:sp>
      <p:sp>
        <p:nvSpPr>
          <p:cNvPr id="5" name="Θέση αριθμού διαφάνειας 5">
            <a:extLst>
              <a:ext uri="{FF2B5EF4-FFF2-40B4-BE49-F238E27FC236}">
                <a16:creationId xmlns:a16="http://schemas.microsoft.com/office/drawing/2014/main" id="{0A543221-2DD4-4111-9214-739BF7FD5834}"/>
              </a:ext>
            </a:extLst>
          </p:cNvPr>
          <p:cNvSpPr>
            <a:spLocks noGrp="1"/>
          </p:cNvSpPr>
          <p:nvPr>
            <p:ph type="sldNum" sz="quarter" idx="12"/>
          </p:nvPr>
        </p:nvSpPr>
        <p:spPr/>
        <p:txBody>
          <a:bodyPr/>
          <a:lstStyle>
            <a:lvl1pPr>
              <a:defRPr/>
            </a:lvl1pPr>
          </a:lstStyle>
          <a:p>
            <a:pPr>
              <a:defRPr/>
            </a:pPr>
            <a:fld id="{8A772021-AFAC-454F-A281-6A984F3FE5F2}" type="slidenum">
              <a:rPr lang="el-GR" altLang="el-GR"/>
              <a:pPr>
                <a:defRPr/>
              </a:pPr>
              <a:t>‹#›</a:t>
            </a:fld>
            <a:endParaRPr lang="el-GR" altLang="el-GR"/>
          </a:p>
        </p:txBody>
      </p:sp>
    </p:spTree>
    <p:extLst>
      <p:ext uri="{BB962C8B-B14F-4D97-AF65-F5344CB8AC3E}">
        <p14:creationId xmlns:p14="http://schemas.microsoft.com/office/powerpoint/2010/main" val="4128274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3">
            <a:extLst>
              <a:ext uri="{FF2B5EF4-FFF2-40B4-BE49-F238E27FC236}">
                <a16:creationId xmlns:a16="http://schemas.microsoft.com/office/drawing/2014/main" id="{28BA51A2-DB4E-4DF7-8DC3-75C9D6932BD6}"/>
              </a:ext>
            </a:extLst>
          </p:cNvPr>
          <p:cNvSpPr>
            <a:spLocks noGrp="1"/>
          </p:cNvSpPr>
          <p:nvPr>
            <p:ph type="dt" sz="half" idx="10"/>
          </p:nvPr>
        </p:nvSpPr>
        <p:spPr/>
        <p:txBody>
          <a:bodyPr/>
          <a:lstStyle>
            <a:lvl1pPr>
              <a:defRPr/>
            </a:lvl1pPr>
          </a:lstStyle>
          <a:p>
            <a:pPr>
              <a:defRPr/>
            </a:pPr>
            <a:fld id="{1A03939D-9CDE-4CE3-99CE-9A332A4D347D}" type="datetimeFigureOut">
              <a:rPr lang="el-GR"/>
              <a:pPr>
                <a:defRPr/>
              </a:pPr>
              <a:t>11/11/2020</a:t>
            </a:fld>
            <a:endParaRPr lang="el-GR"/>
          </a:p>
        </p:txBody>
      </p:sp>
      <p:sp>
        <p:nvSpPr>
          <p:cNvPr id="3" name="Θέση υποσέλιδου 4">
            <a:extLst>
              <a:ext uri="{FF2B5EF4-FFF2-40B4-BE49-F238E27FC236}">
                <a16:creationId xmlns:a16="http://schemas.microsoft.com/office/drawing/2014/main" id="{65B4D97E-4ED4-4E13-B6B6-E7A9C9102494}"/>
              </a:ext>
            </a:extLst>
          </p:cNvPr>
          <p:cNvSpPr>
            <a:spLocks noGrp="1"/>
          </p:cNvSpPr>
          <p:nvPr>
            <p:ph type="ftr" sz="quarter" idx="11"/>
          </p:nvPr>
        </p:nvSpPr>
        <p:spPr/>
        <p:txBody>
          <a:bodyPr/>
          <a:lstStyle>
            <a:lvl1pPr>
              <a:defRPr/>
            </a:lvl1pPr>
          </a:lstStyle>
          <a:p>
            <a:pPr>
              <a:defRPr/>
            </a:pPr>
            <a:endParaRPr lang="el-GR"/>
          </a:p>
        </p:txBody>
      </p:sp>
      <p:sp>
        <p:nvSpPr>
          <p:cNvPr id="4" name="Θέση αριθμού διαφάνειας 5">
            <a:extLst>
              <a:ext uri="{FF2B5EF4-FFF2-40B4-BE49-F238E27FC236}">
                <a16:creationId xmlns:a16="http://schemas.microsoft.com/office/drawing/2014/main" id="{81CAEEF4-DCE9-4D8A-A5E4-8C0358221220}"/>
              </a:ext>
            </a:extLst>
          </p:cNvPr>
          <p:cNvSpPr>
            <a:spLocks noGrp="1"/>
          </p:cNvSpPr>
          <p:nvPr>
            <p:ph type="sldNum" sz="quarter" idx="12"/>
          </p:nvPr>
        </p:nvSpPr>
        <p:spPr/>
        <p:txBody>
          <a:bodyPr/>
          <a:lstStyle>
            <a:lvl1pPr>
              <a:defRPr/>
            </a:lvl1pPr>
          </a:lstStyle>
          <a:p>
            <a:pPr>
              <a:defRPr/>
            </a:pPr>
            <a:fld id="{F4DE30D4-AB22-469B-9967-229DCDB3FC0D}" type="slidenum">
              <a:rPr lang="el-GR" altLang="el-GR"/>
              <a:pPr>
                <a:defRPr/>
              </a:pPr>
              <a:t>‹#›</a:t>
            </a:fld>
            <a:endParaRPr lang="el-GR" altLang="el-GR"/>
          </a:p>
        </p:txBody>
      </p:sp>
    </p:spTree>
    <p:extLst>
      <p:ext uri="{BB962C8B-B14F-4D97-AF65-F5344CB8AC3E}">
        <p14:creationId xmlns:p14="http://schemas.microsoft.com/office/powerpoint/2010/main" val="2255130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a:t>Στυλ κύριου τίτλου</a:t>
            </a: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3">
            <a:extLst>
              <a:ext uri="{FF2B5EF4-FFF2-40B4-BE49-F238E27FC236}">
                <a16:creationId xmlns:a16="http://schemas.microsoft.com/office/drawing/2014/main" id="{53097B39-4492-4B9B-BE75-240F96355109}"/>
              </a:ext>
            </a:extLst>
          </p:cNvPr>
          <p:cNvSpPr>
            <a:spLocks noGrp="1"/>
          </p:cNvSpPr>
          <p:nvPr>
            <p:ph type="dt" sz="half" idx="10"/>
          </p:nvPr>
        </p:nvSpPr>
        <p:spPr/>
        <p:txBody>
          <a:bodyPr/>
          <a:lstStyle>
            <a:lvl1pPr>
              <a:defRPr/>
            </a:lvl1pPr>
          </a:lstStyle>
          <a:p>
            <a:pPr>
              <a:defRPr/>
            </a:pPr>
            <a:fld id="{BA9272B0-E70A-4C53-9246-C033F5EA5713}" type="datetimeFigureOut">
              <a:rPr lang="el-GR"/>
              <a:pPr>
                <a:defRPr/>
              </a:pPr>
              <a:t>11/11/2020</a:t>
            </a:fld>
            <a:endParaRPr lang="el-GR"/>
          </a:p>
        </p:txBody>
      </p:sp>
      <p:sp>
        <p:nvSpPr>
          <p:cNvPr id="6" name="Θέση υποσέλιδου 4">
            <a:extLst>
              <a:ext uri="{FF2B5EF4-FFF2-40B4-BE49-F238E27FC236}">
                <a16:creationId xmlns:a16="http://schemas.microsoft.com/office/drawing/2014/main" id="{30A25882-1317-4619-B86F-AAD8A3DD5934}"/>
              </a:ext>
            </a:extLst>
          </p:cNvPr>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a:extLst>
              <a:ext uri="{FF2B5EF4-FFF2-40B4-BE49-F238E27FC236}">
                <a16:creationId xmlns:a16="http://schemas.microsoft.com/office/drawing/2014/main" id="{D8E9F787-16A3-4ED4-8586-299E99593F86}"/>
              </a:ext>
            </a:extLst>
          </p:cNvPr>
          <p:cNvSpPr>
            <a:spLocks noGrp="1"/>
          </p:cNvSpPr>
          <p:nvPr>
            <p:ph type="sldNum" sz="quarter" idx="12"/>
          </p:nvPr>
        </p:nvSpPr>
        <p:spPr/>
        <p:txBody>
          <a:bodyPr/>
          <a:lstStyle>
            <a:lvl1pPr>
              <a:defRPr/>
            </a:lvl1pPr>
          </a:lstStyle>
          <a:p>
            <a:pPr>
              <a:defRPr/>
            </a:pPr>
            <a:fld id="{34AC7AD7-F953-4B24-A474-07F49B96B482}" type="slidenum">
              <a:rPr lang="el-GR" altLang="el-GR"/>
              <a:pPr>
                <a:defRPr/>
              </a:pPr>
              <a:t>‹#›</a:t>
            </a:fld>
            <a:endParaRPr lang="el-GR" altLang="el-GR"/>
          </a:p>
        </p:txBody>
      </p:sp>
    </p:spTree>
    <p:extLst>
      <p:ext uri="{BB962C8B-B14F-4D97-AF65-F5344CB8AC3E}">
        <p14:creationId xmlns:p14="http://schemas.microsoft.com/office/powerpoint/2010/main" val="850454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a:t>Στυλ κύριου τίτλου</a:t>
            </a:r>
          </a:p>
        </p:txBody>
      </p:sp>
      <p:sp>
        <p:nvSpPr>
          <p:cNvPr id="3" name="Θέση εικόνας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3">
            <a:extLst>
              <a:ext uri="{FF2B5EF4-FFF2-40B4-BE49-F238E27FC236}">
                <a16:creationId xmlns:a16="http://schemas.microsoft.com/office/drawing/2014/main" id="{C2A980DD-DEC8-40CF-BAF6-A972C93AE011}"/>
              </a:ext>
            </a:extLst>
          </p:cNvPr>
          <p:cNvSpPr>
            <a:spLocks noGrp="1"/>
          </p:cNvSpPr>
          <p:nvPr>
            <p:ph type="dt" sz="half" idx="10"/>
          </p:nvPr>
        </p:nvSpPr>
        <p:spPr/>
        <p:txBody>
          <a:bodyPr/>
          <a:lstStyle>
            <a:lvl1pPr>
              <a:defRPr/>
            </a:lvl1pPr>
          </a:lstStyle>
          <a:p>
            <a:pPr>
              <a:defRPr/>
            </a:pPr>
            <a:fld id="{E4583C5A-2138-413D-AB60-5E42939368F3}" type="datetimeFigureOut">
              <a:rPr lang="el-GR"/>
              <a:pPr>
                <a:defRPr/>
              </a:pPr>
              <a:t>11/11/2020</a:t>
            </a:fld>
            <a:endParaRPr lang="el-GR"/>
          </a:p>
        </p:txBody>
      </p:sp>
      <p:sp>
        <p:nvSpPr>
          <p:cNvPr id="6" name="Θέση υποσέλιδου 4">
            <a:extLst>
              <a:ext uri="{FF2B5EF4-FFF2-40B4-BE49-F238E27FC236}">
                <a16:creationId xmlns:a16="http://schemas.microsoft.com/office/drawing/2014/main" id="{CC2067C9-1D00-4A52-BB92-052F9434E0A3}"/>
              </a:ext>
            </a:extLst>
          </p:cNvPr>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a:extLst>
              <a:ext uri="{FF2B5EF4-FFF2-40B4-BE49-F238E27FC236}">
                <a16:creationId xmlns:a16="http://schemas.microsoft.com/office/drawing/2014/main" id="{97EBF775-DF5E-497D-9369-2BD13A6E6E27}"/>
              </a:ext>
            </a:extLst>
          </p:cNvPr>
          <p:cNvSpPr>
            <a:spLocks noGrp="1"/>
          </p:cNvSpPr>
          <p:nvPr>
            <p:ph type="sldNum" sz="quarter" idx="12"/>
          </p:nvPr>
        </p:nvSpPr>
        <p:spPr/>
        <p:txBody>
          <a:bodyPr/>
          <a:lstStyle>
            <a:lvl1pPr>
              <a:defRPr/>
            </a:lvl1pPr>
          </a:lstStyle>
          <a:p>
            <a:pPr>
              <a:defRPr/>
            </a:pPr>
            <a:fld id="{FA196972-0981-478C-A04F-16F74D55638F}" type="slidenum">
              <a:rPr lang="el-GR" altLang="el-GR"/>
              <a:pPr>
                <a:defRPr/>
              </a:pPr>
              <a:t>‹#›</a:t>
            </a:fld>
            <a:endParaRPr lang="el-GR" altLang="el-GR"/>
          </a:p>
        </p:txBody>
      </p:sp>
    </p:spTree>
    <p:extLst>
      <p:ext uri="{BB962C8B-B14F-4D97-AF65-F5344CB8AC3E}">
        <p14:creationId xmlns:p14="http://schemas.microsoft.com/office/powerpoint/2010/main" val="4125872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Θέση τίτλου 1">
            <a:extLst>
              <a:ext uri="{FF2B5EF4-FFF2-40B4-BE49-F238E27FC236}">
                <a16:creationId xmlns:a16="http://schemas.microsoft.com/office/drawing/2014/main" id="{C9A11F86-60A0-4A69-A5EB-131EBF009892}"/>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a:t>Στυλ κύριου τίτλου</a:t>
            </a:r>
          </a:p>
        </p:txBody>
      </p:sp>
      <p:sp>
        <p:nvSpPr>
          <p:cNvPr id="1027" name="Θέση κειμένου 2">
            <a:extLst>
              <a:ext uri="{FF2B5EF4-FFF2-40B4-BE49-F238E27FC236}">
                <a16:creationId xmlns:a16="http://schemas.microsoft.com/office/drawing/2014/main" id="{D0FBA212-84E2-4F24-A255-6153B08854A0}"/>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Στυλ υποδείγματος κειμένου</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p>
        </p:txBody>
      </p:sp>
      <p:sp>
        <p:nvSpPr>
          <p:cNvPr id="4" name="Θέση ημερομηνίας 3">
            <a:extLst>
              <a:ext uri="{FF2B5EF4-FFF2-40B4-BE49-F238E27FC236}">
                <a16:creationId xmlns:a16="http://schemas.microsoft.com/office/drawing/2014/main" id="{5B42F2D6-4BCF-4102-A2FB-B8D857CD559B}"/>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E6EC93A8-86EE-4724-B16A-2AA9732D43C2}" type="datetimeFigureOut">
              <a:rPr lang="el-GR"/>
              <a:pPr>
                <a:defRPr/>
              </a:pPr>
              <a:t>11/11/2020</a:t>
            </a:fld>
            <a:endParaRPr lang="el-GR"/>
          </a:p>
        </p:txBody>
      </p:sp>
      <p:sp>
        <p:nvSpPr>
          <p:cNvPr id="5" name="Θέση υποσέλιδου 4">
            <a:extLst>
              <a:ext uri="{FF2B5EF4-FFF2-40B4-BE49-F238E27FC236}">
                <a16:creationId xmlns:a16="http://schemas.microsoft.com/office/drawing/2014/main" id="{DFC41CB4-B366-4677-A3C7-2193F99D91C1}"/>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l-GR"/>
          </a:p>
        </p:txBody>
      </p:sp>
      <p:sp>
        <p:nvSpPr>
          <p:cNvPr id="6" name="Θέση αριθμού διαφάνειας 5">
            <a:extLst>
              <a:ext uri="{FF2B5EF4-FFF2-40B4-BE49-F238E27FC236}">
                <a16:creationId xmlns:a16="http://schemas.microsoft.com/office/drawing/2014/main" id="{C9D7444F-64DE-4A82-95B6-DC1A37185F80}"/>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5A310E6-25B0-440D-8FED-99A464FF7C88}" type="slidenum">
              <a:rPr lang="el-GR" altLang="el-GR"/>
              <a:pPr>
                <a:defRPr/>
              </a:pPr>
              <a:t>‹#›</a:t>
            </a:fld>
            <a:endParaRPr lang="el-GR" altLang="el-G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hyperlink" Target="http://www.apostoliki-diakonia.gr/bible/bible.asp?contents=old_testament/contents_Psalmoi.asp&amp;main=psalmoi&amp;file=24.2.htm" TargetMode="External"/><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hyperlink" Target="http://users.sch.gr/aiasgr/Palaia_Diathikh/Psalmoi/Psalmoi_1-10.htm#Psalmos_2" TargetMode="External"/><Relationship Id="rId5" Type="http://schemas.openxmlformats.org/officeDocument/2006/relationships/hyperlink" Target="http://ebooks.edu.gr/modules/ebook/show.php/DSGYM-B120/203/1367,4763/" TargetMode="External"/><Relationship Id="rId4" Type="http://schemas.openxmlformats.org/officeDocument/2006/relationships/hyperlink" Target="http://odysseus.culture.gr/h/2/gh251.jsp?obj_id=803"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www.youtube.com/watch?v=_xwQOJQJ46w&amp;t=100s" TargetMode="External"/><Relationship Id="rId2" Type="http://schemas.openxmlformats.org/officeDocument/2006/relationships/hyperlink" Target="https://www.youtube.com/watch?v=SUEh0LILmY0"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politropi.greek-language.gr/%ce%b8%ce%b5%cf%89%cf%81%ce%af%ce%b1-%cf%84/" TargetMode="External"/><Relationship Id="rId2" Type="http://schemas.openxmlformats.org/officeDocument/2006/relationships/hyperlink" Target="http://ebooks.edu.gr/modules/ebook/show.php/DSGL-C130/652/4163,19413/indexc_01.html" TargetMode="External"/><Relationship Id="rId1" Type="http://schemas.openxmlformats.org/officeDocument/2006/relationships/slideLayout" Target="../slideLayouts/slideLayout2.xml"/><Relationship Id="rId4" Type="http://schemas.openxmlformats.org/officeDocument/2006/relationships/hyperlink" Target="http://www.greek-language.gr/greekLang/modern_greek/tools/lexica/triantafyllides/index.html"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ebooks.edu.gr/modules/ebook/show.php/DSB105/438/2911,11410/" TargetMode="External"/><Relationship Id="rId2" Type="http://schemas.openxmlformats.org/officeDocument/2006/relationships/hyperlink" Target="http://politropi.greek-language.gr/%ce%b8%ce%b5%cf%89%cf%81%ce%af%ce%b1-%cf%84/" TargetMode="Externa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photodentro.edu.gr/lor/r/8521/7041?locale=el"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photodentro.edu.gr/lor/r/8521/7027?locale=el"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photodentro.edu.gr/lor/r/8521/7003?locale=el" TargetMode="External"/><Relationship Id="rId2" Type="http://schemas.openxmlformats.org/officeDocument/2006/relationships/hyperlink" Target="http://photodentro.edu.gr/lor/r/8521/7041?locale=el"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he.duth.gr/sharedhistories/index.php/contents/europe-and-the-world/the-sharing-of-values/generations-and-values"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read.bookcreator.com/8YVtq00S68gVd3tnoBlNWzQ1W212/JWaoC-IeT8C1IKlyZ7Tvdw"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politropi.greek-language.gr/enotita/diadiktiaka/"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greek-language.gr/greekLang/modern_greek/tools/lexica/triantafyllides/index.html" TargetMode="External"/><Relationship Id="rId2" Type="http://schemas.openxmlformats.org/officeDocument/2006/relationships/hyperlink" Target="https://www.youtube.com/watch?v=qBUO1sKrUJ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tricider.com/"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www.he.duth.gr/sharedhistories/" TargetMode="External"/><Relationship Id="rId2" Type="http://schemas.openxmlformats.org/officeDocument/2006/relationships/hyperlink" Target="http://politropi.greek-language.gr/enotita/diadiktiaka/" TargetMode="External"/><Relationship Id="rId1" Type="http://schemas.openxmlformats.org/officeDocument/2006/relationships/slideLayout" Target="../slideLayouts/slideLayout2.xml"/><Relationship Id="rId5" Type="http://schemas.openxmlformats.org/officeDocument/2006/relationships/hyperlink" Target="https://www.greek-language.gr/greekLang/index.html" TargetMode="External"/><Relationship Id="rId4" Type="http://schemas.openxmlformats.org/officeDocument/2006/relationships/hyperlink" Target="http://photodentro.edu.gr/aggregator/"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Τίτλος 1">
            <a:extLst>
              <a:ext uri="{FF2B5EF4-FFF2-40B4-BE49-F238E27FC236}">
                <a16:creationId xmlns:a16="http://schemas.microsoft.com/office/drawing/2014/main" id="{DA9BF2EB-BB3C-4737-B229-01E6E7BA3967}"/>
              </a:ext>
            </a:extLst>
          </p:cNvPr>
          <p:cNvSpPr>
            <a:spLocks noGrp="1"/>
          </p:cNvSpPr>
          <p:nvPr>
            <p:ph type="ctrTitle"/>
          </p:nvPr>
        </p:nvSpPr>
        <p:spPr/>
        <p:txBody>
          <a:bodyPr/>
          <a:lstStyle/>
          <a:p>
            <a:pPr eaLnBrk="1" hangingPunct="1"/>
            <a:r>
              <a:rPr lang="el-GR" altLang="el-GR"/>
              <a:t>Θυμίζεις κάμαρες κλειστές…</a:t>
            </a:r>
          </a:p>
        </p:txBody>
      </p:sp>
      <p:sp>
        <p:nvSpPr>
          <p:cNvPr id="2051" name="Υπότιτλος 2">
            <a:extLst>
              <a:ext uri="{FF2B5EF4-FFF2-40B4-BE49-F238E27FC236}">
                <a16:creationId xmlns:a16="http://schemas.microsoft.com/office/drawing/2014/main" id="{B9456850-20C8-43CD-80EF-E2C08AE1906B}"/>
              </a:ext>
            </a:extLst>
          </p:cNvPr>
          <p:cNvSpPr>
            <a:spLocks noGrp="1"/>
          </p:cNvSpPr>
          <p:nvPr>
            <p:ph type="subTitle" idx="1"/>
          </p:nvPr>
        </p:nvSpPr>
        <p:spPr>
          <a:extLst>
            <a:ext uri="{91240B29-F687-4F45-9708-019B960494DF}">
              <a14:hiddenLine xmlns:a14="http://schemas.microsoft.com/office/drawing/2010/main" w="57150">
                <a:solidFill>
                  <a:srgbClr val="000000"/>
                </a:solidFill>
                <a:miter lim="800000"/>
                <a:headEnd/>
                <a:tailEnd/>
              </a14:hiddenLine>
            </a:ext>
          </a:extLst>
        </p:spPr>
        <p:txBody>
          <a:bodyPr/>
          <a:lstStyle/>
          <a:p>
            <a:pPr eaLnBrk="1" hangingPunct="1"/>
            <a:r>
              <a:rPr lang="el-GR" altLang="el-GR" i="1">
                <a:solidFill>
                  <a:srgbClr val="0A0A0A"/>
                </a:solidFill>
              </a:rPr>
              <a:t>Διδάσκοντας Γλώσσα και Λογοτεχνία την  εποχή του εγκλεισμού</a:t>
            </a:r>
          </a:p>
          <a:p>
            <a:pPr eaLnBrk="1" hangingPunct="1"/>
            <a:r>
              <a:rPr lang="el-GR" altLang="el-GR" sz="2000" i="1">
                <a:solidFill>
                  <a:srgbClr val="0A0A0A"/>
                </a:solidFill>
              </a:rPr>
              <a:t>Β.Γ.Μαντζώρου-4</a:t>
            </a:r>
            <a:r>
              <a:rPr lang="el-GR" altLang="el-GR" sz="2000" i="1" baseline="30000">
                <a:solidFill>
                  <a:srgbClr val="0A0A0A"/>
                </a:solidFill>
              </a:rPr>
              <a:t>ο</a:t>
            </a:r>
            <a:r>
              <a:rPr lang="el-GR" altLang="el-GR" sz="2000" i="1">
                <a:solidFill>
                  <a:srgbClr val="0A0A0A"/>
                </a:solidFill>
              </a:rPr>
              <a:t> ΓΕΛ Βόλου</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a:extLst>
              <a:ext uri="{FF2B5EF4-FFF2-40B4-BE49-F238E27FC236}">
                <a16:creationId xmlns:a16="http://schemas.microsoft.com/office/drawing/2014/main" id="{551D3F85-726E-4365-90E5-DF183023F7F8}"/>
              </a:ext>
            </a:extLst>
          </p:cNvPr>
          <p:cNvSpPr>
            <a:spLocks noGrp="1"/>
          </p:cNvSpPr>
          <p:nvPr>
            <p:ph type="title"/>
          </p:nvPr>
        </p:nvSpPr>
        <p:spPr/>
        <p:txBody>
          <a:bodyPr/>
          <a:lstStyle/>
          <a:p>
            <a:pPr eaLnBrk="1" hangingPunct="1"/>
            <a:r>
              <a:rPr lang="el-GR" altLang="el-GR" b="1"/>
              <a:t>Οι δυσκολίες 3/3</a:t>
            </a:r>
          </a:p>
        </p:txBody>
      </p:sp>
      <p:sp>
        <p:nvSpPr>
          <p:cNvPr id="11267" name="Θέση περιεχομένου 4">
            <a:extLst>
              <a:ext uri="{FF2B5EF4-FFF2-40B4-BE49-F238E27FC236}">
                <a16:creationId xmlns:a16="http://schemas.microsoft.com/office/drawing/2014/main" id="{14703BBE-24D2-465E-A871-F3D8507900E1}"/>
              </a:ext>
            </a:extLst>
          </p:cNvPr>
          <p:cNvSpPr>
            <a:spLocks noGrp="1"/>
          </p:cNvSpPr>
          <p:nvPr>
            <p:ph sz="half" idx="1"/>
          </p:nvPr>
        </p:nvSpPr>
        <p:spPr/>
        <p:txBody>
          <a:bodyPr/>
          <a:lstStyle/>
          <a:p>
            <a:pPr marL="0" indent="0" eaLnBrk="1" hangingPunct="1">
              <a:buFont typeface="Arial" panose="020B0604020202020204" pitchFamily="34" charset="0"/>
              <a:buNone/>
            </a:pPr>
            <a:r>
              <a:rPr lang="el-GR" altLang="el-GR"/>
              <a:t>Μια από τις βασικότερες δυσκολίες ήταν η διόρθωση .</a:t>
            </a:r>
          </a:p>
          <a:p>
            <a:pPr marL="0" indent="0" eaLnBrk="1" hangingPunct="1">
              <a:buFont typeface="Arial" panose="020B0604020202020204" pitchFamily="34" charset="0"/>
              <a:buNone/>
            </a:pPr>
            <a:r>
              <a:rPr lang="el-GR" altLang="el-GR"/>
              <a:t>Τα περισσότερα κείμενα που παίρναμε  στην αρχή ήταν σε μορφή φωτογραφίας </a:t>
            </a:r>
          </a:p>
        </p:txBody>
      </p:sp>
      <p:pic>
        <p:nvPicPr>
          <p:cNvPr id="11268" name="Θέση περιεχομένου 6">
            <a:extLst>
              <a:ext uri="{FF2B5EF4-FFF2-40B4-BE49-F238E27FC236}">
                <a16:creationId xmlns:a16="http://schemas.microsoft.com/office/drawing/2014/main" id="{AC2D6A07-D8DC-4714-9123-F19F2E6B5C36}"/>
              </a:ext>
            </a:extLst>
          </p:cNvPr>
          <p:cNvPicPr>
            <a:picLocks noGrp="1" noChangeAspect="1" noChangeArrowheads="1"/>
          </p:cNvPicPr>
          <p:nvPr>
            <p:ph sz="half" idx="2"/>
          </p:nvPr>
        </p:nvPicPr>
        <p:blipFill>
          <a:blip r:embed="rId2" cstate="email">
            <a:extLst>
              <a:ext uri="{28A0092B-C50C-407E-A947-70E740481C1C}">
                <a14:useLocalDpi xmlns:a14="http://schemas.microsoft.com/office/drawing/2010/main"/>
              </a:ext>
            </a:extLst>
          </a:blip>
          <a:srcRect/>
          <a:stretch>
            <a:fillRect/>
          </a:stretch>
        </p:blipFill>
        <p:spPr>
          <a:xfrm>
            <a:off x="5197475" y="1600200"/>
            <a:ext cx="2940050" cy="4525963"/>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Τίτλος 1">
            <a:extLst>
              <a:ext uri="{FF2B5EF4-FFF2-40B4-BE49-F238E27FC236}">
                <a16:creationId xmlns:a16="http://schemas.microsoft.com/office/drawing/2014/main" id="{2D2ECB72-08C9-47E1-87B2-90D38FC6663E}"/>
              </a:ext>
            </a:extLst>
          </p:cNvPr>
          <p:cNvSpPr>
            <a:spLocks noGrp="1"/>
          </p:cNvSpPr>
          <p:nvPr>
            <p:ph type="title"/>
          </p:nvPr>
        </p:nvSpPr>
        <p:spPr/>
        <p:txBody>
          <a:bodyPr/>
          <a:lstStyle/>
          <a:p>
            <a:pPr eaLnBrk="1" hangingPunct="1"/>
            <a:r>
              <a:rPr lang="el-GR" altLang="el-GR" b="1"/>
              <a:t>Οι  «πατέντες»    1/2</a:t>
            </a:r>
          </a:p>
        </p:txBody>
      </p:sp>
      <p:pic>
        <p:nvPicPr>
          <p:cNvPr id="12291" name="Θέση περιεχομένου 1">
            <a:extLst>
              <a:ext uri="{FF2B5EF4-FFF2-40B4-BE49-F238E27FC236}">
                <a16:creationId xmlns:a16="http://schemas.microsoft.com/office/drawing/2014/main" id="{2525EEE2-9B2C-4D45-966D-AA6303430189}"/>
              </a:ext>
            </a:extLst>
          </p:cNvPr>
          <p:cNvPicPr>
            <a:picLocks noGrp="1" noChangeAspect="1" noChangeArrowheads="1"/>
          </p:cNvPicPr>
          <p:nvPr>
            <p:ph sz="half" idx="1"/>
          </p:nvPr>
        </p:nvPicPr>
        <p:blipFill>
          <a:blip r:embed="rId2" cstate="email">
            <a:extLst>
              <a:ext uri="{28A0092B-C50C-407E-A947-70E740481C1C}">
                <a14:useLocalDpi xmlns:a14="http://schemas.microsoft.com/office/drawing/2010/main"/>
              </a:ext>
            </a:extLst>
          </a:blip>
          <a:srcRect/>
          <a:stretch>
            <a:fillRect/>
          </a:stretch>
        </p:blipFill>
        <p:spPr>
          <a:xfrm>
            <a:off x="457200" y="1700213"/>
            <a:ext cx="4038600" cy="3816350"/>
          </a:xfrm>
        </p:spPr>
      </p:pic>
      <p:sp>
        <p:nvSpPr>
          <p:cNvPr id="12292" name="Θέση περιεχομένου 1">
            <a:extLst>
              <a:ext uri="{FF2B5EF4-FFF2-40B4-BE49-F238E27FC236}">
                <a16:creationId xmlns:a16="http://schemas.microsoft.com/office/drawing/2014/main" id="{72F07AC8-4295-4C4B-BA35-894AD66EC1F6}"/>
              </a:ext>
            </a:extLst>
          </p:cNvPr>
          <p:cNvSpPr>
            <a:spLocks noGrp="1"/>
          </p:cNvSpPr>
          <p:nvPr>
            <p:ph sz="half" idx="2"/>
          </p:nvPr>
        </p:nvSpPr>
        <p:spPr>
          <a:blipFill dpi="0" rotWithShape="1">
            <a:blip r:embed="rId3"/>
            <a:srcRect/>
            <a:tile tx="0" ty="0" sx="100000" sy="100000" flip="none" algn="tl"/>
          </a:blipFill>
        </p:spPr>
        <p:txBody>
          <a:bodyPr/>
          <a:lstStyle/>
          <a:p>
            <a:pPr marL="0" indent="0">
              <a:buFont typeface="Arial" panose="020B0604020202020204" pitchFamily="34" charset="0"/>
              <a:buNone/>
            </a:pPr>
            <a:r>
              <a:rPr lang="el-GR" altLang="el-GR"/>
              <a:t>Επεξεργασία της φωτογραφίας μόνο σε επίπεδο συμβόλων . </a:t>
            </a:r>
          </a:p>
          <a:p>
            <a:pPr marL="0" indent="0">
              <a:buFont typeface="Arial" panose="020B0604020202020204" pitchFamily="34" charset="0"/>
              <a:buNone/>
            </a:pPr>
            <a:r>
              <a:rPr lang="el-GR" altLang="el-GR"/>
              <a:t>Μαζί επιστρεφόταν στο μαθητή/τρια ένα αρχείο όπου εξηγούνταν τα σύμβολα :</a:t>
            </a:r>
            <a:endParaRPr lang="el-GR" altLang="el-GR">
              <a:solidFill>
                <a:srgbClr val="FF0000"/>
              </a:solidFill>
            </a:endParaRPr>
          </a:p>
          <a:p>
            <a:pPr marL="0" indent="0">
              <a:buFont typeface="Arial" panose="020B0604020202020204" pitchFamily="34" charset="0"/>
              <a:buNone/>
            </a:pPr>
            <a:r>
              <a:rPr lang="el-GR" altLang="el-GR">
                <a:solidFill>
                  <a:srgbClr val="FF0000"/>
                </a:solidFill>
              </a:rPr>
              <a:t>ΠΟΛΥΠΛΟΚΗ κ ΧΡΟΝΟΒΟΡΑ ΔΙΑΔΙΚΑΣΙΑ</a:t>
            </a:r>
            <a:endParaRPr lang="el-GR" altLang="el-G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Τίτλος 4">
            <a:extLst>
              <a:ext uri="{FF2B5EF4-FFF2-40B4-BE49-F238E27FC236}">
                <a16:creationId xmlns:a16="http://schemas.microsoft.com/office/drawing/2014/main" id="{F84FD0A5-140D-4FD3-9107-00EB7E989F7B}"/>
              </a:ext>
            </a:extLst>
          </p:cNvPr>
          <p:cNvSpPr>
            <a:spLocks noGrp="1"/>
          </p:cNvSpPr>
          <p:nvPr>
            <p:ph type="title"/>
          </p:nvPr>
        </p:nvSpPr>
        <p:spPr/>
        <p:txBody>
          <a:bodyPr/>
          <a:lstStyle/>
          <a:p>
            <a:r>
              <a:rPr lang="el-GR" altLang="el-GR" b="1"/>
              <a:t>Οι  «πατέντες»   2/2</a:t>
            </a:r>
          </a:p>
        </p:txBody>
      </p:sp>
      <p:sp>
        <p:nvSpPr>
          <p:cNvPr id="13315" name="Θέση περιεχομένου 5">
            <a:extLst>
              <a:ext uri="{FF2B5EF4-FFF2-40B4-BE49-F238E27FC236}">
                <a16:creationId xmlns:a16="http://schemas.microsoft.com/office/drawing/2014/main" id="{D561AA86-A82A-489F-B4BF-D5D8A52684BF}"/>
              </a:ext>
            </a:extLst>
          </p:cNvPr>
          <p:cNvSpPr>
            <a:spLocks noGrp="1"/>
          </p:cNvSpPr>
          <p:nvPr>
            <p:ph idx="1"/>
          </p:nvPr>
        </p:nvSpPr>
        <p:spPr/>
        <p:txBody>
          <a:bodyPr/>
          <a:lstStyle/>
          <a:p>
            <a:pPr marL="0" indent="0">
              <a:buFont typeface="Arial" panose="020B0604020202020204" pitchFamily="34" charset="0"/>
              <a:buNone/>
            </a:pPr>
            <a:r>
              <a:rPr lang="el-GR" altLang="el-GR"/>
              <a:t>Αργότερα με διάφορες εφαρμογές (</a:t>
            </a:r>
            <a:r>
              <a:rPr lang="en-US" altLang="el-GR"/>
              <a:t>microsoft lens ) </a:t>
            </a:r>
            <a:r>
              <a:rPr lang="el-GR" altLang="el-GR"/>
              <a:t>οι μαθητές μετέτρεπαν τη φωτογραφία σε </a:t>
            </a:r>
          </a:p>
          <a:p>
            <a:pPr marL="0" indent="0">
              <a:buFont typeface="Arial" panose="020B0604020202020204" pitchFamily="34" charset="0"/>
              <a:buNone/>
            </a:pPr>
            <a:r>
              <a:rPr lang="en-US" altLang="el-GR"/>
              <a:t>Pdf  </a:t>
            </a:r>
            <a:r>
              <a:rPr lang="el-GR" altLang="el-GR"/>
              <a:t>και το έστελναν .</a:t>
            </a:r>
          </a:p>
          <a:p>
            <a:pPr marL="0" indent="0">
              <a:buFont typeface="Arial" panose="020B0604020202020204" pitchFamily="34" charset="0"/>
              <a:buNone/>
            </a:pPr>
            <a:r>
              <a:rPr lang="el-GR" altLang="el-GR"/>
              <a:t>Ήταν πιο εύκολο αλλά εξίσου χρονοβόρο.</a:t>
            </a:r>
          </a:p>
          <a:p>
            <a:pPr marL="0" indent="0">
              <a:buFont typeface="Arial" panose="020B0604020202020204" pitchFamily="34" charset="0"/>
              <a:buNone/>
            </a:pPr>
            <a:r>
              <a:rPr lang="el-GR" altLang="el-GR"/>
              <a:t>Οι προσπάθειες να δουλέψουν στα</a:t>
            </a:r>
            <a:r>
              <a:rPr lang="en-US" altLang="el-GR"/>
              <a:t> googledocs</a:t>
            </a:r>
          </a:p>
          <a:p>
            <a:pPr marL="0" indent="0">
              <a:buFont typeface="Arial" panose="020B0604020202020204" pitchFamily="34" charset="0"/>
              <a:buNone/>
            </a:pPr>
            <a:r>
              <a:rPr lang="el-GR" altLang="el-GR"/>
              <a:t>που προσφέρουν πολλές δυνατότητες έπεσαν στο κενό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Τίτλος 1">
            <a:extLst>
              <a:ext uri="{FF2B5EF4-FFF2-40B4-BE49-F238E27FC236}">
                <a16:creationId xmlns:a16="http://schemas.microsoft.com/office/drawing/2014/main" id="{330B69C0-7EDE-49B2-9A09-06DE3D23598E}"/>
              </a:ext>
            </a:extLst>
          </p:cNvPr>
          <p:cNvSpPr>
            <a:spLocks noGrp="1"/>
          </p:cNvSpPr>
          <p:nvPr>
            <p:ph type="title"/>
          </p:nvPr>
        </p:nvSpPr>
        <p:spPr/>
        <p:txBody>
          <a:bodyPr/>
          <a:lstStyle/>
          <a:p>
            <a:pPr eaLnBrk="1" hangingPunct="1"/>
            <a:r>
              <a:rPr lang="el-GR" altLang="el-GR" b="1"/>
              <a:t>Η πράξη </a:t>
            </a:r>
          </a:p>
        </p:txBody>
      </p:sp>
      <p:sp>
        <p:nvSpPr>
          <p:cNvPr id="14339" name="Θέση περιεχομένου 2">
            <a:extLst>
              <a:ext uri="{FF2B5EF4-FFF2-40B4-BE49-F238E27FC236}">
                <a16:creationId xmlns:a16="http://schemas.microsoft.com/office/drawing/2014/main" id="{74C701A6-0458-48DE-BB91-8E730A975DB3}"/>
              </a:ext>
            </a:extLst>
          </p:cNvPr>
          <p:cNvSpPr>
            <a:spLocks noGrp="1"/>
          </p:cNvSpPr>
          <p:nvPr>
            <p:ph idx="1"/>
          </p:nvPr>
        </p:nvSpPr>
        <p:spPr/>
        <p:txBody>
          <a:bodyPr/>
          <a:lstStyle/>
          <a:p>
            <a:pPr marL="0" indent="0" eaLnBrk="1" hangingPunct="1">
              <a:buFont typeface="Arial" panose="020B0604020202020204" pitchFamily="34" charset="0"/>
              <a:buNone/>
            </a:pPr>
            <a:r>
              <a:rPr lang="el-GR" altLang="el-GR"/>
              <a:t>-Εκπόνηση μικροσεναρίων</a:t>
            </a:r>
          </a:p>
          <a:p>
            <a:pPr marL="0" indent="0" eaLnBrk="1" hangingPunct="1">
              <a:buFont typeface="Arial" panose="020B0604020202020204" pitchFamily="34" charset="0"/>
              <a:buNone/>
            </a:pPr>
            <a:r>
              <a:rPr lang="el-GR" altLang="el-GR"/>
              <a:t>-Το τρίπτυχο : ακούω</a:t>
            </a:r>
          </a:p>
          <a:p>
            <a:pPr marL="0" indent="0" eaLnBrk="1" hangingPunct="1">
              <a:buFont typeface="Arial" panose="020B0604020202020204" pitchFamily="34" charset="0"/>
              <a:buNone/>
            </a:pPr>
            <a:r>
              <a:rPr lang="el-GR" altLang="el-GR"/>
              <a:t>                         μιλάω</a:t>
            </a:r>
          </a:p>
          <a:p>
            <a:pPr marL="0" indent="0" eaLnBrk="1" hangingPunct="1">
              <a:buFont typeface="Arial" panose="020B0604020202020204" pitchFamily="34" charset="0"/>
              <a:buNone/>
            </a:pPr>
            <a:r>
              <a:rPr lang="el-GR" altLang="el-GR"/>
              <a:t>                         γράφω </a:t>
            </a:r>
          </a:p>
          <a:p>
            <a:pPr marL="0" indent="0" eaLnBrk="1" hangingPunct="1">
              <a:buFont typeface="Arial" panose="020B0604020202020204" pitchFamily="34" charset="0"/>
              <a:buNone/>
            </a:pPr>
            <a:r>
              <a:rPr lang="el-GR" altLang="el-GR"/>
              <a:t>-Η αξιοποίηση των υπαρχόντων  ψηφιακών πόρων</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Τίτλος 1">
            <a:extLst>
              <a:ext uri="{FF2B5EF4-FFF2-40B4-BE49-F238E27FC236}">
                <a16:creationId xmlns:a16="http://schemas.microsoft.com/office/drawing/2014/main" id="{F641722C-8E8A-404C-83CA-22905B02B752}"/>
              </a:ext>
            </a:extLst>
          </p:cNvPr>
          <p:cNvSpPr>
            <a:spLocks noGrp="1"/>
          </p:cNvSpPr>
          <p:nvPr>
            <p:ph type="title"/>
          </p:nvPr>
        </p:nvSpPr>
        <p:spPr/>
        <p:txBody>
          <a:bodyPr/>
          <a:lstStyle/>
          <a:p>
            <a:pPr eaLnBrk="1" hangingPunct="1"/>
            <a:r>
              <a:rPr lang="el-GR" altLang="el-GR" b="1"/>
              <a:t>Εκπόνηση μικροσεναρίων </a:t>
            </a:r>
          </a:p>
        </p:txBody>
      </p:sp>
      <p:sp>
        <p:nvSpPr>
          <p:cNvPr id="15363" name="Θέση περιεχομένου 2">
            <a:extLst>
              <a:ext uri="{FF2B5EF4-FFF2-40B4-BE49-F238E27FC236}">
                <a16:creationId xmlns:a16="http://schemas.microsoft.com/office/drawing/2014/main" id="{C8A2966E-250F-45F3-85CF-18D1681AE040}"/>
              </a:ext>
            </a:extLst>
          </p:cNvPr>
          <p:cNvSpPr>
            <a:spLocks noGrp="1"/>
          </p:cNvSpPr>
          <p:nvPr>
            <p:ph idx="1"/>
          </p:nvPr>
        </p:nvSpPr>
        <p:spPr/>
        <p:txBody>
          <a:bodyPr/>
          <a:lstStyle/>
          <a:p>
            <a:pPr marL="0" indent="0">
              <a:buFont typeface="Arial" panose="020B0604020202020204" pitchFamily="34" charset="0"/>
              <a:buNone/>
            </a:pPr>
            <a:r>
              <a:rPr lang="el-GR" altLang="el-GR" sz="1800">
                <a:latin typeface="Times New Roman" panose="02020603050405020304" pitchFamily="18" charset="0"/>
                <a:ea typeface="Calibri" panose="020F0502020204030204" pitchFamily="34" charset="0"/>
                <a:cs typeface="Times New Roman" panose="02020603050405020304" pitchFamily="18" charset="0"/>
              </a:rPr>
              <a:t>Βαλτινός, Θ. (2009). Κρασί και νύμφες, Μικρά κείμενα επί παντός. Αθήνα: Βιβλιοπωλείον της Εστίας. 300-302.</a:t>
            </a:r>
            <a:endParaRPr lang="el-GR" altLang="el-GR">
              <a:ea typeface="Calibri" panose="020F0502020204030204" pitchFamily="34" charset="0"/>
              <a:cs typeface="Times New Roman" panose="02020603050405020304" pitchFamily="18" charset="0"/>
            </a:endParaRPr>
          </a:p>
          <a:p>
            <a:pPr marL="0" indent="0">
              <a:buFont typeface="Arial" panose="020B0604020202020204" pitchFamily="34" charset="0"/>
              <a:buNone/>
            </a:pPr>
            <a:r>
              <a:rPr lang="el-GR" altLang="el-GR">
                <a:ea typeface="Calibri" panose="020F0502020204030204" pitchFamily="34" charset="0"/>
                <a:cs typeface="Times New Roman" panose="02020603050405020304" pitchFamily="18" charset="0"/>
              </a:rPr>
              <a:t>Στόχοι :</a:t>
            </a:r>
          </a:p>
          <a:p>
            <a:pPr marL="0" indent="0"/>
            <a:r>
              <a:rPr lang="el-GR" altLang="el-GR">
                <a:ea typeface="Calibri" panose="020F0502020204030204" pitchFamily="34" charset="0"/>
                <a:cs typeface="Times New Roman" panose="02020603050405020304" pitchFamily="18" charset="0"/>
              </a:rPr>
              <a:t>1.Επανάληψη χαρακτηριστικών δοκιμίου</a:t>
            </a:r>
          </a:p>
          <a:p>
            <a:pPr marL="0" indent="0"/>
            <a:r>
              <a:rPr lang="el-GR" altLang="el-GR">
                <a:ea typeface="Calibri" panose="020F0502020204030204" pitchFamily="34" charset="0"/>
                <a:cs typeface="Times New Roman" panose="02020603050405020304" pitchFamily="18" charset="0"/>
              </a:rPr>
              <a:t>2.Διερεύνηση σχέσης γλώσσας-ύφους</a:t>
            </a:r>
          </a:p>
          <a:p>
            <a:pPr marL="0" indent="0"/>
            <a:r>
              <a:rPr lang="el-GR" altLang="el-GR">
                <a:ea typeface="Calibri" panose="020F0502020204030204" pitchFamily="34" charset="0"/>
                <a:cs typeface="Times New Roman" panose="02020603050405020304" pitchFamily="18" charset="0"/>
              </a:rPr>
              <a:t>3.Κατανόηση της διακειμενικότητας, διερεύνηση της λειτουργίας της</a:t>
            </a:r>
          </a:p>
          <a:p>
            <a:pPr marL="0" indent="0"/>
            <a:r>
              <a:rPr lang="el-GR" altLang="el-GR">
                <a:ea typeface="Calibri" panose="020F0502020204030204" pitchFamily="34" charset="0"/>
                <a:cs typeface="Times New Roman" panose="02020603050405020304" pitchFamily="18" charset="0"/>
              </a:rPr>
              <a:t>4. Εσωτερική-εξωτερική μετανάστευση στο παρελθόν και σήμερα </a:t>
            </a:r>
          </a:p>
          <a:p>
            <a:pPr marL="0" indent="0" eaLnBrk="1" hangingPunct="1">
              <a:buFont typeface="Arial" panose="020B0604020202020204" pitchFamily="34" charset="0"/>
              <a:buNone/>
            </a:pPr>
            <a:endParaRPr lang="el-GR" altLang="el-GR">
              <a:ea typeface="Calibri" panose="020F0502020204030204" pitchFamily="34"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Τίτλος 3">
            <a:extLst>
              <a:ext uri="{FF2B5EF4-FFF2-40B4-BE49-F238E27FC236}">
                <a16:creationId xmlns:a16="http://schemas.microsoft.com/office/drawing/2014/main" id="{8A24E645-C650-4C67-9C3A-0F3AE646A911}"/>
              </a:ext>
            </a:extLst>
          </p:cNvPr>
          <p:cNvSpPr>
            <a:spLocks noGrp="1"/>
          </p:cNvSpPr>
          <p:nvPr>
            <p:ph type="title"/>
          </p:nvPr>
        </p:nvSpPr>
        <p:spPr/>
        <p:txBody>
          <a:bodyPr/>
          <a:lstStyle/>
          <a:p>
            <a:r>
              <a:rPr lang="en-US" altLang="el-GR"/>
              <a:t>E-class</a:t>
            </a:r>
            <a:endParaRPr lang="el-GR" altLang="el-GR"/>
          </a:p>
        </p:txBody>
      </p:sp>
      <p:pic>
        <p:nvPicPr>
          <p:cNvPr id="16387" name="Εικόνα 1">
            <a:extLst>
              <a:ext uri="{FF2B5EF4-FFF2-40B4-BE49-F238E27FC236}">
                <a16:creationId xmlns:a16="http://schemas.microsoft.com/office/drawing/2014/main" id="{E6917D6B-FC63-4A16-916E-691F75708A40}"/>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41363" y="1392238"/>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7410" name="Τίτλος 11">
            <a:extLst>
              <a:ext uri="{FF2B5EF4-FFF2-40B4-BE49-F238E27FC236}">
                <a16:creationId xmlns:a16="http://schemas.microsoft.com/office/drawing/2014/main" id="{F7C419A7-F430-43CA-AA80-9264A106B060}"/>
              </a:ext>
            </a:extLst>
          </p:cNvPr>
          <p:cNvSpPr>
            <a:spLocks noGrp="1"/>
          </p:cNvSpPr>
          <p:nvPr>
            <p:ph type="title"/>
          </p:nvPr>
        </p:nvSpPr>
        <p:spPr/>
        <p:txBody>
          <a:bodyPr/>
          <a:lstStyle/>
          <a:p>
            <a:r>
              <a:rPr lang="el-GR" altLang="el-GR"/>
              <a:t>Δείγμα του κειμένου </a:t>
            </a:r>
          </a:p>
        </p:txBody>
      </p:sp>
      <p:sp>
        <p:nvSpPr>
          <p:cNvPr id="11" name="Θέση περιεχομένου 10">
            <a:extLst>
              <a:ext uri="{FF2B5EF4-FFF2-40B4-BE49-F238E27FC236}">
                <a16:creationId xmlns:a16="http://schemas.microsoft.com/office/drawing/2014/main" id="{71982FC6-6929-4531-BFF1-D02E1C352134}"/>
              </a:ext>
            </a:extLst>
          </p:cNvPr>
          <p:cNvSpPr>
            <a:spLocks noGrp="1"/>
          </p:cNvSpPr>
          <p:nvPr>
            <p:ph idx="1"/>
          </p:nvPr>
        </p:nvSpPr>
        <p:spPr>
          <a:pattFill prst="pct5">
            <a:fgClr>
              <a:schemeClr val="accent1"/>
            </a:fgClr>
            <a:bgClr>
              <a:srgbClr val="E6E6E6"/>
            </a:bgClr>
          </a:pattFill>
          <a:ln>
            <a:solidFill>
              <a:srgbClr val="778AA0"/>
            </a:solidFill>
          </a:ln>
        </p:spPr>
        <p:txBody>
          <a:bodyPr/>
          <a:lstStyle/>
          <a:p>
            <a:pPr marL="0" indent="0">
              <a:buFont typeface="Arial" panose="020B0604020202020204" pitchFamily="34" charset="0"/>
              <a:buNone/>
            </a:pPr>
            <a:r>
              <a:rPr lang="el-GR" altLang="el-GR" sz="1400">
                <a:latin typeface="Times New Roman" panose="02020603050405020304" pitchFamily="18" charset="0"/>
                <a:cs typeface="Calibri" panose="020F0502020204030204" pitchFamily="34" charset="0"/>
              </a:rPr>
              <a:t>Τα ορεινά χωριά της Πελοποννήσου φθίνουν, τούτο είναι γνωστό. Η αρχή των δεινών και της παρακμής τους κείται πίσω, κάτι παραπάνω από μισόν αιώνα. Ο Β ́ Παγκόσμιος Πόλεμος κουβάλησε την Κατοχή, η Κατοχή τα ολοκαυτώματα και η Απελευθέρωση, τέσσερα χρόνια μετά, τον Εμφύλιο Πόλεμο. Ό,τι είχε απομείνει ορθό έπεσε. Και οι άνθρωποι –αυτοί έπρεπε να βρουν τρύπες να χωθούν μέσα. </a:t>
            </a:r>
            <a:r>
              <a:rPr lang="el-GR" altLang="el-GR" sz="1400" u="sng">
                <a:solidFill>
                  <a:srgbClr val="0000FF"/>
                </a:solidFill>
                <a:latin typeface="Times New Roman" panose="02020603050405020304" pitchFamily="18" charset="0"/>
                <a:cs typeface="Calibri" panose="020F0502020204030204" pitchFamily="34" charset="0"/>
                <a:hlinkClick r:id="rId3"/>
              </a:rPr>
              <a:t>« Ως σκεύη κεραμέως συντρίψεις αυτούς».</a:t>
            </a:r>
            <a:r>
              <a:rPr lang="el-GR" altLang="el-GR" sz="1400">
                <a:latin typeface="Times New Roman" panose="02020603050405020304" pitchFamily="18" charset="0"/>
                <a:cs typeface="Calibri" panose="020F0502020204030204" pitchFamily="34" charset="0"/>
              </a:rPr>
              <a:t> Ο βιβλικός ψαλμός πραγματοποιήθηκε πλήρως. Πάντως η αιμορραγία δεν σταμάτησε το 1950, με το τέλος του αλληλοσκοτωμού. Ένας αέρας πανικού και ανάγκης άρχισε να στροβιλίζει τους ανθρώπους πέρα από στεριές και θάλασσες. Η Αυστραλία, οι Η.Π.Α., ο Καναδάς, η κοντινότερη Γερμανία αποτέλεσαν τη νέα Γη της Επαγγελίας για δεκάδες χιλιάδες σκληρά δοκιμασμένους συμπατριώτες μου. Δυο δεκαετίες αργότερα, αυτό το βίαιο κύμα φυγής θα κοπάσει. Αυτά τα χωριά είχαν ερημωθεί στο μεταξύ. Τα αγόρια και τα κορίτσια, αυτά που με τους έρωτές τους θα έφερναν την καινούργια ζωή, είχαν σηκώσει φτερό. Ειδικές επιτροπές είχαν ψαύσει τα μούσκουλά τους και είχαν ελέγξει τα δόντια τους πριν τους δώσουν την άδεια να αποδημήσουν. Το ένα φέρνει το άλλο. Η μετανάστευση έστειλε πίσω συνάλλαγμα κι όσοι είχαν καταφύγει στα μεγάλα αστικά κέντρα, στην Αθήνα κυρίως, είτε για να κρυφτούν είτε για να χορτάσουν ψωμί, ορθοπόδησαν. Έπαψαν να είναι ορεσίβιοι και δεν έγιναν ποτέ αστοί. Έτσι άρχισαν οι άγριες νοσταλγίες. Άρχισαν οι αντίστροφες έξοδοι. Τα Σαββατοκύριακα ο Ισθμός της Κορίνθου πήζει. Χιλιάδες επήλυδες σταματάνε για λίγο εκεί, να φάνε σουβλάκια και να ρίξουν μια ματιά στη Διώρυγα. Η Διώρυγα ανοίχτηκε στη δεκαετία του 1880, ακολουθώντας πιστά τον αρχαίο </a:t>
            </a:r>
            <a:r>
              <a:rPr lang="el-GR" altLang="el-GR" sz="1400" u="sng">
                <a:solidFill>
                  <a:srgbClr val="0000FF"/>
                </a:solidFill>
                <a:latin typeface="Times New Roman" panose="02020603050405020304" pitchFamily="18" charset="0"/>
                <a:cs typeface="Calibri" panose="020F0502020204030204" pitchFamily="34" charset="0"/>
                <a:hlinkClick r:id="rId4"/>
              </a:rPr>
              <a:t>Δίολκο.</a:t>
            </a:r>
            <a:r>
              <a:rPr lang="el-GR" altLang="el-GR" sz="1400">
                <a:latin typeface="Times New Roman" panose="02020603050405020304" pitchFamily="18" charset="0"/>
                <a:cs typeface="Calibri" panose="020F0502020204030204" pitchFamily="34" charset="0"/>
              </a:rPr>
              <a:t> Ελάχιστοι από όσους στριμώχνονται πάνω στις γέφυρές της ξέρουν ότι χίλια μέτρα πιο πέρα, προς τη μεριά του Κορινθιακού, υπάρχουν ικανά απομεινάρια αυτού του ειδικού δρόμου, που υπήρξε ένα από τα μεγαλύτερα τεχνικά έργα της αρχαιότητας. Ακόμα πιο λίγοι γνωρίζουν ότι το 146 π.Χ., ακριβώς σε κείνο το σημείο, ο </a:t>
            </a:r>
            <a:r>
              <a:rPr lang="el-GR" altLang="el-GR" sz="1400" u="sng">
                <a:solidFill>
                  <a:srgbClr val="0000FF"/>
                </a:solidFill>
                <a:latin typeface="Times New Roman" panose="02020603050405020304" pitchFamily="18" charset="0"/>
                <a:cs typeface="Calibri" panose="020F0502020204030204" pitchFamily="34" charset="0"/>
                <a:hlinkClick r:id="rId5"/>
              </a:rPr>
              <a:t>ύπατος Λεύκιος Μόμμιος</a:t>
            </a:r>
            <a:r>
              <a:rPr lang="el-GR" altLang="el-GR" sz="1400">
                <a:latin typeface="Times New Roman" panose="02020603050405020304" pitchFamily="18" charset="0"/>
                <a:cs typeface="Calibri" panose="020F0502020204030204" pitchFamily="34" charset="0"/>
              </a:rPr>
              <a:t> συνέτριψε με τις ρωμαϊκές του λεγεώνες τους </a:t>
            </a:r>
            <a:r>
              <a:rPr lang="el-GR" altLang="el-GR" sz="1400">
                <a:latin typeface="Times New Roman" panose="02020603050405020304" pitchFamily="18" charset="0"/>
                <a:ea typeface="Calibri" panose="020F0502020204030204" pitchFamily="34" charset="0"/>
                <a:cs typeface="Times New Roman" panose="02020603050405020304" pitchFamily="18" charset="0"/>
              </a:rPr>
              <a:t>Μπορείτε να διαβάσετε όλον τον ψαλμό σε πιο απλά ελληνικά </a:t>
            </a:r>
            <a:r>
              <a:rPr lang="el-GR" altLang="el-GR" sz="1400" u="sng">
                <a:solidFill>
                  <a:srgbClr val="0000FF"/>
                </a:solidFill>
                <a:latin typeface="Times New Roman" panose="02020603050405020304" pitchFamily="18" charset="0"/>
                <a:ea typeface="Calibri" panose="020F0502020204030204" pitchFamily="34" charset="0"/>
                <a:cs typeface="Times New Roman" panose="02020603050405020304" pitchFamily="18" charset="0"/>
                <a:hlinkClick r:id="rId6"/>
              </a:rPr>
              <a:t>εδώ</a:t>
            </a:r>
            <a:r>
              <a:rPr lang="el-GR" altLang="el-GR" sz="1400">
                <a:latin typeface="Times New Roman" panose="02020603050405020304" pitchFamily="18" charset="0"/>
                <a:ea typeface="Calibri" panose="020F0502020204030204" pitchFamily="34" charset="0"/>
                <a:cs typeface="Times New Roman" panose="02020603050405020304" pitchFamily="18" charset="0"/>
              </a:rPr>
              <a:t> </a:t>
            </a:r>
            <a:endParaRPr lang="el-GR" altLang="el-GR" sz="1400">
              <a:ea typeface="Calibri" panose="020F0502020204030204" pitchFamily="34" charset="0"/>
              <a:cs typeface="Times New Roman" panose="02020603050405020304" pitchFamily="18" charset="0"/>
            </a:endParaRPr>
          </a:p>
          <a:p>
            <a:pPr marL="0" indent="0"/>
            <a:endParaRPr lang="el-GR" altLang="el-G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Τίτλος 1">
            <a:extLst>
              <a:ext uri="{FF2B5EF4-FFF2-40B4-BE49-F238E27FC236}">
                <a16:creationId xmlns:a16="http://schemas.microsoft.com/office/drawing/2014/main" id="{941FEF2B-953E-4046-8220-5810CCA85C23}"/>
              </a:ext>
            </a:extLst>
          </p:cNvPr>
          <p:cNvSpPr>
            <a:spLocks noGrp="1"/>
          </p:cNvSpPr>
          <p:nvPr>
            <p:ph type="title"/>
          </p:nvPr>
        </p:nvSpPr>
        <p:spPr/>
        <p:txBody>
          <a:bodyPr/>
          <a:lstStyle/>
          <a:p>
            <a:r>
              <a:rPr lang="el-GR" altLang="el-GR" b="1"/>
              <a:t>Αφόρμηση</a:t>
            </a:r>
          </a:p>
        </p:txBody>
      </p:sp>
      <p:sp>
        <p:nvSpPr>
          <p:cNvPr id="18435" name="Θέση περιεχομένου 2">
            <a:extLst>
              <a:ext uri="{FF2B5EF4-FFF2-40B4-BE49-F238E27FC236}">
                <a16:creationId xmlns:a16="http://schemas.microsoft.com/office/drawing/2014/main" id="{E34FC7D1-96C4-44A8-AE2B-6E3A96BF7A7E}"/>
              </a:ext>
            </a:extLst>
          </p:cNvPr>
          <p:cNvSpPr>
            <a:spLocks noGrp="1"/>
          </p:cNvSpPr>
          <p:nvPr>
            <p:ph idx="1"/>
          </p:nvPr>
        </p:nvSpPr>
        <p:spPr/>
        <p:txBody>
          <a:bodyPr/>
          <a:lstStyle/>
          <a:p>
            <a:pPr marL="0" indent="0" algn="just">
              <a:lnSpc>
                <a:spcPct val="115000"/>
              </a:lnSpc>
              <a:spcAft>
                <a:spcPts val="1000"/>
              </a:spcAft>
              <a:buFont typeface="Arial" panose="020B0604020202020204" pitchFamily="34" charset="0"/>
              <a:buNone/>
            </a:pPr>
            <a:r>
              <a:rPr lang="el-GR" altLang="el-GR" sz="1800">
                <a:latin typeface="Times New Roman" panose="02020603050405020304" pitchFamily="18" charset="0"/>
                <a:ea typeface="Calibri" panose="020F0502020204030204" pitchFamily="34" charset="0"/>
                <a:cs typeface="Times New Roman" panose="02020603050405020304" pitchFamily="18" charset="0"/>
              </a:rPr>
              <a:t>Για να κατανοήσετε καλύτερα τη ζωή των ελλήνων μεταναστών στις χώρες υποδοχής μπορείτε να δείτε 1.Τη βραβευμένη ταινία μικρού μήκους  </a:t>
            </a:r>
            <a:r>
              <a:rPr lang="el-GR" altLang="el-GR" sz="1800" u="sng">
                <a:solidFill>
                  <a:srgbClr val="0000FF"/>
                </a:solidFill>
                <a:latin typeface="Times New Roman" panose="02020603050405020304" pitchFamily="18" charset="0"/>
                <a:ea typeface="Calibri" panose="020F0502020204030204" pitchFamily="34" charset="0"/>
                <a:cs typeface="Times New Roman" panose="02020603050405020304" pitchFamily="18" charset="0"/>
                <a:hlinkClick r:id="rId2"/>
              </a:rPr>
              <a:t>Γράμμα από το Σαρλερουά</a:t>
            </a:r>
            <a:r>
              <a:rPr lang="el-GR" altLang="el-GR" sz="1800">
                <a:latin typeface="Times New Roman" panose="02020603050405020304" pitchFamily="18" charset="0"/>
                <a:ea typeface="Calibri" panose="020F0502020204030204" pitchFamily="34" charset="0"/>
                <a:cs typeface="Times New Roman" panose="02020603050405020304" pitchFamily="18" charset="0"/>
              </a:rPr>
              <a:t>  (διάρκεια 11.44) στην οποία ο σκηνοθέτης βλέπει από μια ιδιαίτερη προσωπική σκοπιά τη θέση και τα προβλήματα  των πρώτων Ελλήνων εργατών μεταναστών στο Βέλγιο σε μια ευρωπαϊκή χώρα που, ως προς τα υλικά αγαθά, τους προσφέρει τα πάντα, εκτός από την πιθανότητα γυρισμού στην Ελλάδα. Το σενάριο είναι βασισμένο σε μια επιστολή που στέλνει στη μάνα του ένας Έλληνας εργάτης ανθρακωρυχείων στο Σαρλερουά του Βελγίου Και 2.το τρίλεπτο βιντεάκι που θα βρείτε </a:t>
            </a:r>
            <a:r>
              <a:rPr lang="el-GR" altLang="el-GR" sz="1800" u="sng">
                <a:solidFill>
                  <a:srgbClr val="0000FF"/>
                </a:solidFill>
                <a:latin typeface="Times New Roman" panose="02020603050405020304" pitchFamily="18" charset="0"/>
                <a:ea typeface="Calibri" panose="020F0502020204030204" pitchFamily="34" charset="0"/>
                <a:cs typeface="Times New Roman" panose="02020603050405020304" pitchFamily="18" charset="0"/>
              </a:rPr>
              <a:t>εδώ</a:t>
            </a:r>
            <a:endParaRPr lang="el-GR" altLang="el-GR" sz="1800">
              <a:ea typeface="Calibri" panose="020F0502020204030204" pitchFamily="34" charset="0"/>
              <a:cs typeface="Times New Roman" panose="02020603050405020304" pitchFamily="18" charset="0"/>
            </a:endParaRPr>
          </a:p>
          <a:p>
            <a:pPr marL="0" indent="0" algn="just">
              <a:lnSpc>
                <a:spcPct val="115000"/>
              </a:lnSpc>
              <a:spcAft>
                <a:spcPts val="1000"/>
              </a:spcAft>
              <a:buFont typeface="Arial" panose="020B0604020202020204" pitchFamily="34" charset="0"/>
              <a:buNone/>
            </a:pPr>
            <a:r>
              <a:rPr lang="el-GR" altLang="el-GR" sz="1800">
                <a:latin typeface="Times New Roman" panose="02020603050405020304" pitchFamily="18" charset="0"/>
                <a:ea typeface="Calibri" panose="020F0502020204030204" pitchFamily="34" charset="0"/>
                <a:cs typeface="Times New Roman" panose="02020603050405020304" pitchFamily="18" charset="0"/>
              </a:rPr>
              <a:t>Αν έχετε περισσότερο χρόνο  μπορείτε να δείτε από τον παρακάτω σύνδεσμο την ταινία του Παντελή Βούλγαρη Νύφες (διάρκεια περίπου 2 ώρες) που σχετίζεται με το θέμα της υπερπόντιας μετανάστευσης</a:t>
            </a:r>
            <a:endParaRPr lang="el-GR" altLang="el-GR" sz="1800">
              <a:ea typeface="Calibri" panose="020F0502020204030204" pitchFamily="34" charset="0"/>
              <a:cs typeface="Times New Roman" panose="02020603050405020304" pitchFamily="18" charset="0"/>
            </a:endParaRPr>
          </a:p>
          <a:p>
            <a:pPr marL="0" indent="0">
              <a:buFont typeface="Arial" panose="020B0604020202020204" pitchFamily="34" charset="0"/>
              <a:buNone/>
            </a:pPr>
            <a:r>
              <a:rPr lang="el-GR" altLang="el-GR" sz="1800" u="sng">
                <a:solidFill>
                  <a:srgbClr val="0000FF"/>
                </a:solidFill>
                <a:latin typeface="Times New Roman" panose="02020603050405020304" pitchFamily="18" charset="0"/>
                <a:ea typeface="Calibri" panose="020F0502020204030204" pitchFamily="34" charset="0"/>
                <a:cs typeface="Times New Roman" panose="02020603050405020304" pitchFamily="18" charset="0"/>
                <a:hlinkClick r:id="rId3"/>
              </a:rPr>
              <a:t>https://www.youtube.com/watch?v=_xwQOJQJ46w&amp;t=100s</a:t>
            </a:r>
            <a:endParaRPr lang="el-GR" altLang="el-GR" sz="1800">
              <a:ea typeface="Calibri" panose="020F0502020204030204" pitchFamily="34" charset="0"/>
              <a:cs typeface="Times New Roman" panose="02020603050405020304" pitchFamily="18" charset="0"/>
            </a:endParaRPr>
          </a:p>
          <a:p>
            <a:pPr marL="0" indent="0" algn="just">
              <a:lnSpc>
                <a:spcPct val="115000"/>
              </a:lnSpc>
              <a:spcAft>
                <a:spcPts val="1000"/>
              </a:spcAft>
              <a:buFont typeface="Arial" panose="020B0604020202020204" pitchFamily="34" charset="0"/>
              <a:buNone/>
            </a:pPr>
            <a:r>
              <a:rPr lang="el-GR" altLang="el-GR" sz="1800">
                <a:ea typeface="Calibri" panose="020F0502020204030204" pitchFamily="34" charset="0"/>
                <a:cs typeface="Times New Roman" panose="02020603050405020304" pitchFamily="18" charset="0"/>
              </a:rPr>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Τίτλος 1">
            <a:extLst>
              <a:ext uri="{FF2B5EF4-FFF2-40B4-BE49-F238E27FC236}">
                <a16:creationId xmlns:a16="http://schemas.microsoft.com/office/drawing/2014/main" id="{07B60C6D-4122-460D-8C4F-538EF1FF47CB}"/>
              </a:ext>
            </a:extLst>
          </p:cNvPr>
          <p:cNvSpPr>
            <a:spLocks noGrp="1"/>
          </p:cNvSpPr>
          <p:nvPr>
            <p:ph type="title"/>
          </p:nvPr>
        </p:nvSpPr>
        <p:spPr/>
        <p:txBody>
          <a:bodyPr/>
          <a:lstStyle/>
          <a:p>
            <a:r>
              <a:rPr lang="el-GR" altLang="el-GR"/>
              <a:t>Οι δραστηριότητες</a:t>
            </a:r>
          </a:p>
        </p:txBody>
      </p:sp>
      <p:sp>
        <p:nvSpPr>
          <p:cNvPr id="19459" name="Θέση περιεχομένου 2">
            <a:extLst>
              <a:ext uri="{FF2B5EF4-FFF2-40B4-BE49-F238E27FC236}">
                <a16:creationId xmlns:a16="http://schemas.microsoft.com/office/drawing/2014/main" id="{E8622D4E-B5B5-4E49-836E-8681A782D97E}"/>
              </a:ext>
            </a:extLst>
          </p:cNvPr>
          <p:cNvSpPr>
            <a:spLocks noGrp="1"/>
          </p:cNvSpPr>
          <p:nvPr>
            <p:ph idx="1"/>
          </p:nvPr>
        </p:nvSpPr>
        <p:spPr/>
        <p:txBody>
          <a:bodyPr/>
          <a:lstStyle/>
          <a:p>
            <a:pPr marL="0" indent="0">
              <a:buFont typeface="Arial" panose="020B0604020202020204" pitchFamily="34" charset="0"/>
              <a:buNone/>
            </a:pPr>
            <a:r>
              <a:rPr lang="el-GR" altLang="el-GR" sz="1800">
                <a:latin typeface="Times New Roman" panose="02020603050405020304" pitchFamily="18" charset="0"/>
                <a:ea typeface="Calibri" panose="020F0502020204030204" pitchFamily="34" charset="0"/>
                <a:cs typeface="Times New Roman" panose="02020603050405020304" pitchFamily="18" charset="0"/>
              </a:rPr>
              <a:t>1.Αφού ξαναδείτε τα χαρακτηριστικά του δοκιμίου </a:t>
            </a:r>
            <a:r>
              <a:rPr lang="el-GR" altLang="el-GR" sz="1800" u="sng">
                <a:solidFill>
                  <a:srgbClr val="0000FF"/>
                </a:solidFill>
                <a:latin typeface="Times New Roman" panose="02020603050405020304" pitchFamily="18" charset="0"/>
                <a:ea typeface="Calibri" panose="020F0502020204030204" pitchFamily="34" charset="0"/>
                <a:cs typeface="Times New Roman" panose="02020603050405020304" pitchFamily="18" charset="0"/>
                <a:hlinkClick r:id="rId2"/>
              </a:rPr>
              <a:t>εδώ</a:t>
            </a:r>
            <a:r>
              <a:rPr lang="el-GR" altLang="el-GR" sz="1800">
                <a:latin typeface="Times New Roman" panose="02020603050405020304" pitchFamily="18" charset="0"/>
                <a:ea typeface="Calibri" panose="020F0502020204030204" pitchFamily="34" charset="0"/>
                <a:cs typeface="Times New Roman" panose="02020603050405020304" pitchFamily="18" charset="0"/>
              </a:rPr>
              <a:t> και αξιοποιώντας τους κατάλληλους κειμενικούς δείκτες να τα εντοπίσετε στο κείμενο 1 .</a:t>
            </a:r>
            <a:endParaRPr lang="en-US" altLang="el-GR" sz="1800">
              <a:latin typeface="Times New Roman" panose="02020603050405020304" pitchFamily="18" charset="0"/>
              <a:ea typeface="Calibri" panose="020F0502020204030204" pitchFamily="34" charset="0"/>
              <a:cs typeface="Times New Roman" panose="02020603050405020304" pitchFamily="18" charset="0"/>
            </a:endParaRPr>
          </a:p>
          <a:p>
            <a:pPr marL="0" indent="0">
              <a:buFont typeface="Arial" panose="020B0604020202020204" pitchFamily="34" charset="0"/>
              <a:buNone/>
            </a:pPr>
            <a:r>
              <a:rPr lang="en-US" altLang="el-GR" sz="1800">
                <a:latin typeface="Times New Roman" panose="02020603050405020304" pitchFamily="18" charset="0"/>
                <a:ea typeface="Calibri" panose="020F0502020204030204" pitchFamily="34" charset="0"/>
                <a:cs typeface="Times New Roman" panose="02020603050405020304" pitchFamily="18" charset="0"/>
              </a:rPr>
              <a:t>2.</a:t>
            </a:r>
            <a:r>
              <a:rPr lang="el-GR" altLang="el-GR" sz="1800">
                <a:latin typeface="Times New Roman" panose="02020603050405020304" pitchFamily="18" charset="0"/>
                <a:ea typeface="Calibri" panose="020F0502020204030204" pitchFamily="34" charset="0"/>
                <a:cs typeface="Times New Roman" panose="02020603050405020304" pitchFamily="18" charset="0"/>
              </a:rPr>
              <a:t> </a:t>
            </a:r>
            <a:r>
              <a:rPr lang="el-GR" altLang="el-GR" sz="1800" i="1">
                <a:solidFill>
                  <a:srgbClr val="283214"/>
                </a:solidFill>
                <a:latin typeface="Times New Roman" panose="02020603050405020304" pitchFamily="18" charset="0"/>
                <a:ea typeface="Calibri" panose="020F0502020204030204" pitchFamily="34" charset="0"/>
                <a:cs typeface="Times New Roman" panose="02020603050405020304" pitchFamily="18" charset="0"/>
              </a:rPr>
              <a:t>Το ύφος ,μια χιλιοταλαιπωρημένη έννοια στο χώρο της γραφής</a:t>
            </a:r>
            <a:r>
              <a:rPr lang="el-GR" altLang="el-GR" sz="1800">
                <a:latin typeface="Times New Roman" panose="02020603050405020304" pitchFamily="18" charset="0"/>
                <a:ea typeface="Calibri" panose="020F0502020204030204" pitchFamily="34" charset="0"/>
                <a:cs typeface="Times New Roman" panose="02020603050405020304" pitchFamily="18" charset="0"/>
              </a:rPr>
              <a:t>. Αφού δούμε πρώτα το θεωρητικό μέρος  για το ύφος  </a:t>
            </a:r>
            <a:r>
              <a:rPr lang="el-GR" altLang="el-GR" sz="1800" u="sng">
                <a:solidFill>
                  <a:srgbClr val="0000FF"/>
                </a:solidFill>
                <a:latin typeface="Times New Roman" panose="02020603050405020304" pitchFamily="18" charset="0"/>
                <a:ea typeface="Calibri" panose="020F0502020204030204" pitchFamily="34" charset="0"/>
                <a:cs typeface="Times New Roman" panose="02020603050405020304" pitchFamily="18" charset="0"/>
                <a:hlinkClick r:id="rId3"/>
              </a:rPr>
              <a:t>εδώ</a:t>
            </a:r>
            <a:r>
              <a:rPr lang="el-GR" altLang="el-GR" sz="1800">
                <a:latin typeface="Times New Roman" panose="02020603050405020304" pitchFamily="18" charset="0"/>
                <a:ea typeface="Calibri" panose="020F0502020204030204" pitchFamily="34" charset="0"/>
                <a:cs typeface="Times New Roman" panose="02020603050405020304" pitchFamily="18" charset="0"/>
              </a:rPr>
              <a:t> και για το επίπεδο ύφους </a:t>
            </a:r>
            <a:r>
              <a:rPr lang="el-GR" altLang="el-GR" sz="1800" u="sng">
                <a:solidFill>
                  <a:srgbClr val="0000FF"/>
                </a:solidFill>
                <a:latin typeface="Times New Roman" panose="02020603050405020304" pitchFamily="18" charset="0"/>
                <a:ea typeface="Calibri" panose="020F0502020204030204" pitchFamily="34" charset="0"/>
                <a:cs typeface="Times New Roman" panose="02020603050405020304" pitchFamily="18" charset="0"/>
                <a:hlinkClick r:id="rId3"/>
              </a:rPr>
              <a:t>εδώ</a:t>
            </a:r>
            <a:r>
              <a:rPr lang="el-GR" altLang="el-GR" sz="1800">
                <a:latin typeface="Times New Roman" panose="02020603050405020304" pitchFamily="18" charset="0"/>
                <a:ea typeface="Calibri" panose="020F0502020204030204" pitchFamily="34" charset="0"/>
                <a:cs typeface="Times New Roman" panose="02020603050405020304" pitchFamily="18" charset="0"/>
              </a:rPr>
              <a:t> ας προσπαθήσουμε να προσδιορίσουμε το ύφος του κειμένου 1. Κατόπιν θα συσχετίσουμε το ύφος με τις γλωσσικές επιλογές του Βαλτινού ( μπορούμε να χρησιμοποιήσουμε ένα λεξικό από </a:t>
            </a:r>
            <a:r>
              <a:rPr lang="el-GR" altLang="el-GR" sz="1800" u="sng">
                <a:solidFill>
                  <a:srgbClr val="0000FF"/>
                </a:solidFill>
                <a:latin typeface="Times New Roman" panose="02020603050405020304" pitchFamily="18" charset="0"/>
                <a:ea typeface="Calibri" panose="020F0502020204030204" pitchFamily="34" charset="0"/>
                <a:cs typeface="Times New Roman" panose="02020603050405020304" pitchFamily="18" charset="0"/>
                <a:hlinkClick r:id="rId4"/>
              </a:rPr>
              <a:t>εδώ</a:t>
            </a:r>
            <a:r>
              <a:rPr lang="el-GR" altLang="el-GR" sz="1800">
                <a:latin typeface="Times New Roman" panose="02020603050405020304" pitchFamily="18" charset="0"/>
                <a:ea typeface="Calibri" panose="020F0502020204030204" pitchFamily="34" charset="0"/>
                <a:cs typeface="Times New Roman" panose="02020603050405020304" pitchFamily="18" charset="0"/>
              </a:rPr>
              <a:t> ).Το κείμενό μας δε θα υπερβαίνει τις 120 λέξεις.</a:t>
            </a:r>
            <a:endParaRPr lang="en-US" altLang="el-GR" sz="1800">
              <a:latin typeface="Times New Roman" panose="02020603050405020304" pitchFamily="18" charset="0"/>
              <a:ea typeface="Calibri" panose="020F0502020204030204" pitchFamily="34" charset="0"/>
              <a:cs typeface="Times New Roman" panose="02020603050405020304" pitchFamily="18" charset="0"/>
            </a:endParaRPr>
          </a:p>
          <a:p>
            <a:pPr marL="0" indent="0">
              <a:buFont typeface="Arial" panose="020B0604020202020204" pitchFamily="34" charset="0"/>
              <a:buNone/>
            </a:pPr>
            <a:r>
              <a:rPr lang="en-US" altLang="el-GR" sz="1800">
                <a:latin typeface="Times New Roman" panose="02020603050405020304" pitchFamily="18" charset="0"/>
                <a:ea typeface="Calibri" panose="020F0502020204030204" pitchFamily="34" charset="0"/>
                <a:cs typeface="Times New Roman" panose="02020603050405020304" pitchFamily="18" charset="0"/>
              </a:rPr>
              <a:t>3.</a:t>
            </a:r>
            <a:r>
              <a:rPr lang="el-GR" altLang="el-GR" sz="1800">
                <a:latin typeface="Times New Roman" panose="02020603050405020304" pitchFamily="18" charset="0"/>
                <a:ea typeface="Calibri" panose="020F0502020204030204" pitchFamily="34" charset="0"/>
                <a:cs typeface="Times New Roman" panose="02020603050405020304" pitchFamily="18" charset="0"/>
              </a:rPr>
              <a:t>Τα κείμενα 1 και 2 με κάποιο τρόπο διαλέγονται μεταξύ τους. Αφού μελετήσετε  το κείμενο  </a:t>
            </a:r>
            <a:r>
              <a:rPr lang="el-GR" altLang="el-GR" sz="1800" b="1">
                <a:latin typeface="Times New Roman" panose="02020603050405020304" pitchFamily="18" charset="0"/>
                <a:ea typeface="Calibri" panose="020F0502020204030204" pitchFamily="34" charset="0"/>
                <a:cs typeface="Times New Roman" panose="02020603050405020304" pitchFamily="18" charset="0"/>
              </a:rPr>
              <a:t>Γλώσσα της εικόνας και εκπαίδευση </a:t>
            </a:r>
            <a:r>
              <a:rPr lang="el-GR" altLang="el-GR" sz="1800">
                <a:latin typeface="Times New Roman" panose="02020603050405020304" pitchFamily="18" charset="0"/>
                <a:ea typeface="Calibri" panose="020F0502020204030204" pitchFamily="34" charset="0"/>
                <a:cs typeface="Times New Roman" panose="02020603050405020304" pitchFamily="18" charset="0"/>
              </a:rPr>
              <a:t>που θα βρείτε </a:t>
            </a:r>
            <a:r>
              <a:rPr lang="el-GR" altLang="el-GR" sz="1800" u="sng">
                <a:solidFill>
                  <a:srgbClr val="0000FF"/>
                </a:solidFill>
                <a:latin typeface="Times New Roman" panose="02020603050405020304" pitchFamily="18" charset="0"/>
                <a:ea typeface="Calibri" panose="020F0502020204030204" pitchFamily="34" charset="0"/>
                <a:cs typeface="Times New Roman" panose="02020603050405020304" pitchFamily="18" charset="0"/>
                <a:hlinkClick r:id="rId3"/>
              </a:rPr>
              <a:t>εδώ</a:t>
            </a:r>
            <a:r>
              <a:rPr lang="el-GR" altLang="el-GR" sz="1800">
                <a:latin typeface="Times New Roman" panose="02020603050405020304" pitchFamily="18" charset="0"/>
                <a:ea typeface="Calibri" panose="020F0502020204030204" pitchFamily="34" charset="0"/>
                <a:cs typeface="Times New Roman" panose="02020603050405020304" pitchFamily="18" charset="0"/>
              </a:rPr>
              <a:t> μπορείτε να εντοπίσετε κάποια κοινά σημεία του «διαλόγου» τους; ( μέχρι 170 λέξεις). Μπορείτε να καταθέσετε τις απόψεις σας γράφοντας στο αρχείο </a:t>
            </a:r>
            <a:r>
              <a:rPr lang="en-US" altLang="el-GR" sz="1800">
                <a:latin typeface="Times New Roman" panose="02020603050405020304" pitchFamily="18" charset="0"/>
                <a:ea typeface="Calibri" panose="020F0502020204030204" pitchFamily="34" charset="0"/>
                <a:cs typeface="Times New Roman" panose="02020603050405020304" pitchFamily="18" charset="0"/>
              </a:rPr>
              <a:t>word </a:t>
            </a:r>
            <a:r>
              <a:rPr lang="el-GR" altLang="el-GR" sz="1800">
                <a:latin typeface="Times New Roman" panose="02020603050405020304" pitchFamily="18" charset="0"/>
                <a:ea typeface="Calibri" panose="020F0502020204030204" pitchFamily="34" charset="0"/>
                <a:cs typeface="Times New Roman" panose="02020603050405020304" pitchFamily="18" charset="0"/>
              </a:rPr>
              <a:t>που έχει ανοιχτεί στα έγγραφα της </a:t>
            </a:r>
            <a:r>
              <a:rPr lang="en-US" altLang="el-GR" sz="1800">
                <a:latin typeface="Times New Roman" panose="02020603050405020304" pitchFamily="18" charset="0"/>
                <a:ea typeface="Calibri" panose="020F0502020204030204" pitchFamily="34" charset="0"/>
                <a:cs typeface="Times New Roman" panose="02020603050405020304" pitchFamily="18" charset="0"/>
              </a:rPr>
              <a:t>google</a:t>
            </a:r>
            <a:r>
              <a:rPr lang="el-GR" altLang="el-GR" sz="1800">
                <a:latin typeface="Times New Roman" panose="02020603050405020304" pitchFamily="18" charset="0"/>
                <a:ea typeface="Calibri" panose="020F0502020204030204" pitchFamily="34" charset="0"/>
                <a:cs typeface="Times New Roman" panose="02020603050405020304" pitchFamily="18" charset="0"/>
              </a:rPr>
              <a:t> ,πατώντας πάνω στο σύνδεσμο που έχει σταλεί στο </a:t>
            </a:r>
            <a:r>
              <a:rPr lang="en-US" altLang="el-GR" sz="1800">
                <a:latin typeface="Times New Roman" panose="02020603050405020304" pitchFamily="18" charset="0"/>
                <a:ea typeface="Calibri" panose="020F0502020204030204" pitchFamily="34" charset="0"/>
                <a:cs typeface="Times New Roman" panose="02020603050405020304" pitchFamily="18" charset="0"/>
              </a:rPr>
              <a:t>mail</a:t>
            </a:r>
            <a:r>
              <a:rPr lang="el-GR" altLang="el-GR" sz="1800">
                <a:latin typeface="Times New Roman" panose="02020603050405020304" pitchFamily="18" charset="0"/>
                <a:ea typeface="Calibri" panose="020F0502020204030204" pitchFamily="34" charset="0"/>
                <a:cs typeface="Times New Roman" panose="02020603050405020304" pitchFamily="18" charset="0"/>
              </a:rPr>
              <a:t> σας. Φυσικά θα βλέπετε κ όσα γράφουν οι συμμαθητές σας, αφού το έγγραφο είναι συνεργατικό αλλά καλό θα ήταν να γράφει ο καθένας την προσωπική του άποψη.</a:t>
            </a:r>
            <a:endParaRPr lang="el-GR" altLang="el-GR" sz="1800">
              <a:ea typeface="Calibri" panose="020F0502020204030204" pitchFamily="34" charset="0"/>
              <a:cs typeface="Times New Roman" panose="02020603050405020304" pitchFamily="18" charset="0"/>
            </a:endParaRPr>
          </a:p>
          <a:p>
            <a:pPr marL="0" indent="0">
              <a:buFont typeface="Arial" panose="020B0604020202020204" pitchFamily="34" charset="0"/>
              <a:buNone/>
            </a:pPr>
            <a:endParaRPr lang="el-GR" altLang="el-GR" sz="1800">
              <a:ea typeface="Calibri" panose="020F0502020204030204" pitchFamily="34" charset="0"/>
              <a:cs typeface="Times New Roman" panose="02020603050405020304" pitchFamily="18" charset="0"/>
            </a:endParaRPr>
          </a:p>
          <a:p>
            <a:pPr marL="0" indent="0">
              <a:buFont typeface="Arial" panose="020B0604020202020204" pitchFamily="34" charset="0"/>
              <a:buNone/>
            </a:pPr>
            <a:endParaRPr lang="el-GR" altLang="el-GR" sz="1800">
              <a:ea typeface="Calibri" panose="020F0502020204030204" pitchFamily="34" charset="0"/>
              <a:cs typeface="Times New Roman" panose="02020603050405020304" pitchFamily="18" charset="0"/>
            </a:endParaRPr>
          </a:p>
          <a:p>
            <a:pPr marL="0" indent="0">
              <a:buFont typeface="Arial" panose="020B0604020202020204" pitchFamily="34" charset="0"/>
              <a:buNone/>
            </a:pPr>
            <a:endParaRPr lang="el-GR" altLang="el-GR">
              <a:ea typeface="Calibri" panose="020F0502020204030204" pitchFamily="34" charset="0"/>
              <a:cs typeface="Times New Roman" panose="020206030504050203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Τίτλος 1">
            <a:extLst>
              <a:ext uri="{FF2B5EF4-FFF2-40B4-BE49-F238E27FC236}">
                <a16:creationId xmlns:a16="http://schemas.microsoft.com/office/drawing/2014/main" id="{77A407F4-440C-4C3D-8DAA-5710D9FAF747}"/>
              </a:ext>
            </a:extLst>
          </p:cNvPr>
          <p:cNvSpPr>
            <a:spLocks noGrp="1"/>
          </p:cNvSpPr>
          <p:nvPr>
            <p:ph type="title"/>
          </p:nvPr>
        </p:nvSpPr>
        <p:spPr/>
        <p:txBody>
          <a:bodyPr/>
          <a:lstStyle/>
          <a:p>
            <a:r>
              <a:rPr lang="el-GR" altLang="el-GR"/>
              <a:t>Το 2</a:t>
            </a:r>
            <a:r>
              <a:rPr lang="el-GR" altLang="el-GR" baseline="30000"/>
              <a:t>ο</a:t>
            </a:r>
            <a:r>
              <a:rPr lang="el-GR" altLang="el-GR"/>
              <a:t> κείμενο</a:t>
            </a:r>
          </a:p>
        </p:txBody>
      </p:sp>
      <p:sp>
        <p:nvSpPr>
          <p:cNvPr id="20483" name="Θέση περιεχομένου 2">
            <a:extLst>
              <a:ext uri="{FF2B5EF4-FFF2-40B4-BE49-F238E27FC236}">
                <a16:creationId xmlns:a16="http://schemas.microsoft.com/office/drawing/2014/main" id="{CDFC1BFC-EA96-47FE-A90B-6E0C8CF50251}"/>
              </a:ext>
            </a:extLst>
          </p:cNvPr>
          <p:cNvSpPr>
            <a:spLocks noGrp="1"/>
          </p:cNvSpPr>
          <p:nvPr>
            <p:ph idx="1"/>
          </p:nvPr>
        </p:nvSpPr>
        <p:spPr/>
        <p:txBody>
          <a:bodyPr/>
          <a:lstStyle/>
          <a:p>
            <a:pPr marL="0" indent="0">
              <a:buFont typeface="Arial" panose="020B0604020202020204" pitchFamily="34" charset="0"/>
              <a:buNone/>
            </a:pPr>
            <a:r>
              <a:rPr lang="el-GR" altLang="el-GR" sz="1800">
                <a:latin typeface="Times New Roman" panose="02020603050405020304" pitchFamily="18" charset="0"/>
                <a:ea typeface="Calibri" panose="020F0502020204030204" pitchFamily="34" charset="0"/>
                <a:cs typeface="Times New Roman" panose="02020603050405020304" pitchFamily="18" charset="0"/>
              </a:rPr>
              <a:t>Υποθέστε ότι ως αρχισυντάκτης ενός εβδομαδιαίου περιοδικού ποικίλης ύλης αποφασίζετε να περιλάβετε τα παραπάνω κείμενα στο προσεχές τεύχος .Ποιο τίτλο θα δίνατε στο 1</a:t>
            </a:r>
            <a:r>
              <a:rPr lang="el-GR" altLang="el-GR" sz="1800" baseline="30000">
                <a:latin typeface="Times New Roman" panose="02020603050405020304" pitchFamily="18" charset="0"/>
                <a:ea typeface="Calibri" panose="020F0502020204030204" pitchFamily="34" charset="0"/>
                <a:cs typeface="Times New Roman" panose="02020603050405020304" pitchFamily="18" charset="0"/>
              </a:rPr>
              <a:t>ο</a:t>
            </a:r>
            <a:r>
              <a:rPr lang="el-GR" altLang="el-GR" sz="1800">
                <a:latin typeface="Times New Roman" panose="02020603050405020304" pitchFamily="18" charset="0"/>
                <a:ea typeface="Calibri" panose="020F0502020204030204" pitchFamily="34" charset="0"/>
                <a:cs typeface="Times New Roman" panose="02020603050405020304" pitchFamily="18" charset="0"/>
              </a:rPr>
              <a:t> και ποια λεζάντα θα βάζατε στο 2</a:t>
            </a:r>
            <a:r>
              <a:rPr lang="el-GR" altLang="el-GR" sz="1800" baseline="30000">
                <a:latin typeface="Times New Roman" panose="02020603050405020304" pitchFamily="18" charset="0"/>
                <a:ea typeface="Calibri" panose="020F0502020204030204" pitchFamily="34" charset="0"/>
                <a:cs typeface="Times New Roman" panose="02020603050405020304" pitchFamily="18" charset="0"/>
              </a:rPr>
              <a:t>ο</a:t>
            </a:r>
            <a:r>
              <a:rPr lang="el-GR" altLang="el-GR" sz="1800">
                <a:latin typeface="Times New Roman" panose="02020603050405020304" pitchFamily="18" charset="0"/>
                <a:ea typeface="Calibri" panose="020F0502020204030204" pitchFamily="34" charset="0"/>
                <a:cs typeface="Times New Roman" panose="02020603050405020304" pitchFamily="18" charset="0"/>
              </a:rPr>
              <a:t> ; Πριν αποφασίσετε μπορείτε να διαβάσετε </a:t>
            </a:r>
            <a:r>
              <a:rPr lang="el-GR" altLang="el-GR" sz="1800" b="1">
                <a:latin typeface="Times New Roman" panose="02020603050405020304" pitchFamily="18" charset="0"/>
                <a:ea typeface="Calibri" panose="020F0502020204030204" pitchFamily="34" charset="0"/>
                <a:cs typeface="Times New Roman" panose="02020603050405020304" pitchFamily="18" charset="0"/>
              </a:rPr>
              <a:t> </a:t>
            </a:r>
            <a:r>
              <a:rPr lang="el-GR" altLang="el-GR" sz="1800" b="1" u="sng">
                <a:solidFill>
                  <a:srgbClr val="0000FF"/>
                </a:solidFill>
                <a:latin typeface="Times New Roman" panose="02020603050405020304" pitchFamily="18" charset="0"/>
                <a:ea typeface="Calibri" panose="020F0502020204030204" pitchFamily="34" charset="0"/>
                <a:cs typeface="Times New Roman" panose="02020603050405020304" pitchFamily="18" charset="0"/>
                <a:hlinkClick r:id="rId2"/>
              </a:rPr>
              <a:t>για τη  λειτουργία των τίτλων [headlines] στον τύπο και την τηλεόραση</a:t>
            </a:r>
            <a:r>
              <a:rPr lang="el-GR" altLang="el-GR" sz="1800" b="1">
                <a:latin typeface="Times New Roman" panose="02020603050405020304" pitchFamily="18" charset="0"/>
                <a:ea typeface="Calibri" panose="020F0502020204030204" pitchFamily="34" charset="0"/>
                <a:cs typeface="Times New Roman" panose="02020603050405020304" pitchFamily="18" charset="0"/>
              </a:rPr>
              <a:t> </a:t>
            </a:r>
            <a:r>
              <a:rPr lang="el-GR" altLang="el-GR" sz="1800">
                <a:latin typeface="Times New Roman" panose="02020603050405020304" pitchFamily="18" charset="0"/>
                <a:ea typeface="Calibri" panose="020F0502020204030204" pitchFamily="34" charset="0"/>
                <a:cs typeface="Times New Roman" panose="02020603050405020304" pitchFamily="18" charset="0"/>
              </a:rPr>
              <a:t>ή να ξαναθυμηθείτε όσα είχατε πει στη Β΄Λυκείου για τον τίτλο της είδησης από </a:t>
            </a:r>
            <a:r>
              <a:rPr lang="el-GR" altLang="el-GR" sz="1800" u="sng">
                <a:solidFill>
                  <a:srgbClr val="0000FF"/>
                </a:solidFill>
                <a:latin typeface="Times New Roman" panose="02020603050405020304" pitchFamily="18" charset="0"/>
                <a:ea typeface="Calibri" panose="020F0502020204030204" pitchFamily="34" charset="0"/>
                <a:cs typeface="Times New Roman" panose="02020603050405020304" pitchFamily="18" charset="0"/>
                <a:hlinkClick r:id="rId3"/>
              </a:rPr>
              <a:t>εδώ</a:t>
            </a:r>
            <a:endParaRPr lang="el-GR" altLang="el-GR" sz="1800">
              <a:ea typeface="Calibri" panose="020F0502020204030204" pitchFamily="34" charset="0"/>
              <a:cs typeface="Times New Roman" panose="02020603050405020304" pitchFamily="18" charset="0"/>
            </a:endParaRPr>
          </a:p>
          <a:p>
            <a:pPr marL="0" indent="0">
              <a:buFont typeface="Arial" panose="020B0604020202020204" pitchFamily="34" charset="0"/>
              <a:buNone/>
            </a:pPr>
            <a:endParaRPr lang="el-GR" altLang="el-GR">
              <a:ea typeface="Calibri" panose="020F0502020204030204" pitchFamily="34" charset="0"/>
              <a:cs typeface="Times New Roman" panose="02020603050405020304" pitchFamily="18" charset="0"/>
            </a:endParaRPr>
          </a:p>
        </p:txBody>
      </p:sp>
      <p:pic>
        <p:nvPicPr>
          <p:cNvPr id="20484" name="Εικόνα 3">
            <a:extLst>
              <a:ext uri="{FF2B5EF4-FFF2-40B4-BE49-F238E27FC236}">
                <a16:creationId xmlns:a16="http://schemas.microsoft.com/office/drawing/2014/main" id="{9613EFBA-0DA9-47A1-94B8-9446FAE869D3}"/>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3563938" y="3060700"/>
            <a:ext cx="4886325" cy="324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a:extLst>
              <a:ext uri="{FF2B5EF4-FFF2-40B4-BE49-F238E27FC236}">
                <a16:creationId xmlns:a16="http://schemas.microsoft.com/office/drawing/2014/main" id="{D255A88A-4780-4D83-84A6-0A00283244AA}"/>
              </a:ext>
            </a:extLst>
          </p:cNvPr>
          <p:cNvSpPr>
            <a:spLocks noGrp="1"/>
          </p:cNvSpPr>
          <p:nvPr>
            <p:ph type="title"/>
          </p:nvPr>
        </p:nvSpPr>
        <p:spPr/>
        <p:txBody>
          <a:bodyPr/>
          <a:lstStyle/>
          <a:p>
            <a:pPr eaLnBrk="1" hangingPunct="1"/>
            <a:r>
              <a:rPr lang="el-GR" altLang="el-GR" b="1"/>
              <a:t>Η ιδιαιτερότητα του Λυκείου</a:t>
            </a:r>
          </a:p>
        </p:txBody>
      </p:sp>
      <p:sp>
        <p:nvSpPr>
          <p:cNvPr id="3075" name="Θέση περιεχομένου 2">
            <a:extLst>
              <a:ext uri="{FF2B5EF4-FFF2-40B4-BE49-F238E27FC236}">
                <a16:creationId xmlns:a16="http://schemas.microsoft.com/office/drawing/2014/main" id="{B34A0306-C24D-450C-80A5-696038B2C462}"/>
              </a:ext>
            </a:extLst>
          </p:cNvPr>
          <p:cNvSpPr>
            <a:spLocks noGrp="1"/>
          </p:cNvSpPr>
          <p:nvPr>
            <p:ph idx="1"/>
          </p:nvPr>
        </p:nvSpPr>
        <p:spPr>
          <a:xfrm>
            <a:off x="395288" y="1628775"/>
            <a:ext cx="8229600" cy="4525963"/>
          </a:xfrm>
        </p:spPr>
        <p:txBody>
          <a:bodyPr anchor="ctr"/>
          <a:lstStyle/>
          <a:p>
            <a:pPr algn="just" eaLnBrk="1" hangingPunct="1">
              <a:defRPr/>
            </a:pPr>
            <a:r>
              <a:rPr lang="el-GR" altLang="el-GR" dirty="0"/>
              <a:t>Ο εξετασιοκεντρικός χαρακτήρας του Λυκείου</a:t>
            </a:r>
          </a:p>
          <a:p>
            <a:pPr marL="0" indent="0" algn="just" eaLnBrk="1" hangingPunct="1">
              <a:buFont typeface="Arial" panose="020B0604020202020204" pitchFamily="34" charset="0"/>
              <a:buNone/>
              <a:defRPr/>
            </a:pPr>
            <a:r>
              <a:rPr lang="el-GR" altLang="el-GR" dirty="0"/>
              <a:t>( από την Α΄Λυκείου σκεφτόμαστε τις εξετάσεις της </a:t>
            </a:r>
            <a:r>
              <a:rPr lang="el-GR" altLang="el-GR" dirty="0" err="1"/>
              <a:t>Γ΄Λυκείου</a:t>
            </a:r>
            <a:r>
              <a:rPr lang="el-GR" altLang="el-GR" dirty="0"/>
              <a:t> -επίδραση στη διδασκαλία</a:t>
            </a:r>
            <a:r>
              <a:rPr lang="en-US" altLang="el-GR" dirty="0"/>
              <a:t>-</a:t>
            </a:r>
            <a:r>
              <a:rPr lang="el-GR" altLang="el-GR" dirty="0"/>
              <a:t>ατομική υπόθεση)</a:t>
            </a:r>
          </a:p>
          <a:p>
            <a:pPr algn="just" eaLnBrk="1" hangingPunct="1">
              <a:defRPr/>
            </a:pPr>
            <a:r>
              <a:rPr lang="el-GR" altLang="el-GR" dirty="0"/>
              <a:t>Ο  χρησιμοθηρικός χαρακτήρας </a:t>
            </a:r>
          </a:p>
          <a:p>
            <a:pPr algn="just" eaLnBrk="1" hangingPunct="1">
              <a:defRPr/>
            </a:pPr>
            <a:r>
              <a:rPr lang="el-GR" altLang="el-GR" dirty="0"/>
              <a:t>Η αυτοαναγόρευση ορισμένων ως </a:t>
            </a:r>
          </a:p>
          <a:p>
            <a:pPr marL="0" indent="0" algn="just" eaLnBrk="1" hangingPunct="1">
              <a:buFont typeface="Arial" panose="020B0604020202020204" pitchFamily="34" charset="0"/>
              <a:buNone/>
              <a:defRPr/>
            </a:pPr>
            <a:r>
              <a:rPr lang="el-GR" altLang="el-GR" dirty="0"/>
              <a:t>« πεφωτισμένων και κατεχόντων την αλήθειαν »</a:t>
            </a:r>
          </a:p>
          <a:p>
            <a:pPr algn="just" eaLnBrk="1" hangingPunct="1">
              <a:defRPr/>
            </a:pPr>
            <a:r>
              <a:rPr lang="el-GR" altLang="el-GR" dirty="0"/>
              <a:t>Το φροντιστήριο</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Τίτλος 1">
            <a:extLst>
              <a:ext uri="{FF2B5EF4-FFF2-40B4-BE49-F238E27FC236}">
                <a16:creationId xmlns:a16="http://schemas.microsoft.com/office/drawing/2014/main" id="{3A031DB8-3F17-41B2-84DA-83C02D7310FD}"/>
              </a:ext>
            </a:extLst>
          </p:cNvPr>
          <p:cNvSpPr>
            <a:spLocks noGrp="1"/>
          </p:cNvSpPr>
          <p:nvPr>
            <p:ph type="title"/>
          </p:nvPr>
        </p:nvSpPr>
        <p:spPr/>
        <p:txBody>
          <a:bodyPr/>
          <a:lstStyle/>
          <a:p>
            <a:r>
              <a:rPr lang="el-GR" altLang="el-GR" b="1"/>
              <a:t>Το τρίπτυχο</a:t>
            </a:r>
          </a:p>
        </p:txBody>
      </p:sp>
      <p:sp>
        <p:nvSpPr>
          <p:cNvPr id="21507" name="Θέση περιεχομένου 2">
            <a:extLst>
              <a:ext uri="{FF2B5EF4-FFF2-40B4-BE49-F238E27FC236}">
                <a16:creationId xmlns:a16="http://schemas.microsoft.com/office/drawing/2014/main" id="{7AC244D6-4C2D-4414-B3F5-D9F23487C39D}"/>
              </a:ext>
            </a:extLst>
          </p:cNvPr>
          <p:cNvSpPr>
            <a:spLocks noGrp="1"/>
          </p:cNvSpPr>
          <p:nvPr>
            <p:ph idx="1"/>
          </p:nvPr>
        </p:nvSpPr>
        <p:spPr/>
        <p:txBody>
          <a:bodyPr/>
          <a:lstStyle/>
          <a:p>
            <a:pPr marL="0" indent="0">
              <a:buFont typeface="Arial" panose="020B0604020202020204" pitchFamily="34" charset="0"/>
              <a:buNone/>
            </a:pPr>
            <a:r>
              <a:rPr lang="el-GR" altLang="el-GR"/>
              <a:t>Χρησιμοποιούσαμε ένα μικρό κείμενο ως αφόρμηση </a:t>
            </a:r>
          </a:p>
          <a:p>
            <a:pPr marL="0" indent="0">
              <a:buFont typeface="Arial" panose="020B0604020202020204" pitchFamily="34" charset="0"/>
              <a:buNone/>
            </a:pPr>
            <a:r>
              <a:rPr lang="el-GR" altLang="el-GR"/>
              <a:t>Ένας μαθητής/τρια αναλάμβανε να ετοιμάσει προσχεδιασμένο προφορικό λόγο ,να επιχειρηματολογήσει,να σχολιάσει ….</a:t>
            </a:r>
          </a:p>
          <a:p>
            <a:pPr marL="0" indent="0">
              <a:buFont typeface="Arial" panose="020B0604020202020204" pitchFamily="34" charset="0"/>
              <a:buNone/>
            </a:pPr>
            <a:r>
              <a:rPr lang="el-GR" altLang="el-GR"/>
              <a:t>Του δινόταν συγκεκριμένο χρονικό όριο</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Τίτλος 1">
            <a:extLst>
              <a:ext uri="{FF2B5EF4-FFF2-40B4-BE49-F238E27FC236}">
                <a16:creationId xmlns:a16="http://schemas.microsoft.com/office/drawing/2014/main" id="{246B65C3-3AD4-43BF-B60F-F0E97A015688}"/>
              </a:ext>
            </a:extLst>
          </p:cNvPr>
          <p:cNvSpPr>
            <a:spLocks noGrp="1"/>
          </p:cNvSpPr>
          <p:nvPr>
            <p:ph type="title"/>
          </p:nvPr>
        </p:nvSpPr>
        <p:spPr>
          <a:xfrm>
            <a:off x="457200" y="333375"/>
            <a:ext cx="8229600" cy="1143000"/>
          </a:xfrm>
        </p:spPr>
        <p:txBody>
          <a:bodyPr/>
          <a:lstStyle/>
          <a:p>
            <a:r>
              <a:rPr lang="el-GR" altLang="el-GR" b="1"/>
              <a:t>Το τρίπτυχο</a:t>
            </a:r>
          </a:p>
        </p:txBody>
      </p:sp>
      <p:sp>
        <p:nvSpPr>
          <p:cNvPr id="22531" name="Θέση περιεχομένου 2">
            <a:extLst>
              <a:ext uri="{FF2B5EF4-FFF2-40B4-BE49-F238E27FC236}">
                <a16:creationId xmlns:a16="http://schemas.microsoft.com/office/drawing/2014/main" id="{AE717980-6873-4D99-8B64-EEE233873B65}"/>
              </a:ext>
            </a:extLst>
          </p:cNvPr>
          <p:cNvSpPr>
            <a:spLocks noGrp="1"/>
          </p:cNvSpPr>
          <p:nvPr>
            <p:ph idx="1"/>
          </p:nvPr>
        </p:nvSpPr>
        <p:spPr/>
        <p:txBody>
          <a:bodyPr/>
          <a:lstStyle/>
          <a:p>
            <a:pPr marL="0" indent="0">
              <a:buFont typeface="Arial" panose="020B0604020202020204" pitchFamily="34" charset="0"/>
              <a:buNone/>
            </a:pPr>
            <a:r>
              <a:rPr lang="el-GR" altLang="el-GR"/>
              <a:t>Οι άλλοι μαθητές κρατούσαν σημειώσεις (τουλάχιστον έτσι έλεγαν)</a:t>
            </a:r>
          </a:p>
          <a:p>
            <a:pPr marL="0" indent="0">
              <a:buFont typeface="Arial" panose="020B0604020202020204" pitchFamily="34" charset="0"/>
              <a:buNone/>
            </a:pPr>
            <a:r>
              <a:rPr lang="el-GR" altLang="el-GR"/>
              <a:t>Έκαναν παρατηρήσεις, κατέθεταν τη δική τους άποψη.</a:t>
            </a:r>
          </a:p>
          <a:p>
            <a:pPr marL="0" indent="0">
              <a:buFont typeface="Arial" panose="020B0604020202020204" pitchFamily="34" charset="0"/>
              <a:buNone/>
            </a:pPr>
            <a:r>
              <a:rPr lang="el-GR" altLang="el-GR"/>
              <a:t>Το ζητούμενο ήταν να φτάσει στο διδάσκοντα ένα τελικό κείμενο στο οποίο θα είχε ενσωματωθεί η διαδικασία.( Το κείμενο δεν έφτανε με τα δεδομένα του Μαρτίου-Απριλίου).</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Τίτλος 1">
            <a:extLst>
              <a:ext uri="{FF2B5EF4-FFF2-40B4-BE49-F238E27FC236}">
                <a16:creationId xmlns:a16="http://schemas.microsoft.com/office/drawing/2014/main" id="{146C14D3-526D-4DD8-ACAB-1C205C3A316C}"/>
              </a:ext>
            </a:extLst>
          </p:cNvPr>
          <p:cNvSpPr>
            <a:spLocks noGrp="1"/>
          </p:cNvSpPr>
          <p:nvPr>
            <p:ph type="title"/>
          </p:nvPr>
        </p:nvSpPr>
        <p:spPr/>
        <p:txBody>
          <a:bodyPr/>
          <a:lstStyle/>
          <a:p>
            <a:r>
              <a:rPr lang="el-GR" altLang="el-GR"/>
              <a:t>Το τρίπτυχο</a:t>
            </a:r>
          </a:p>
        </p:txBody>
      </p:sp>
      <p:sp>
        <p:nvSpPr>
          <p:cNvPr id="23555" name="Θέση περιεχομένου 2">
            <a:extLst>
              <a:ext uri="{FF2B5EF4-FFF2-40B4-BE49-F238E27FC236}">
                <a16:creationId xmlns:a16="http://schemas.microsoft.com/office/drawing/2014/main" id="{46C82E2C-4843-481F-A38E-780EADDEF7B4}"/>
              </a:ext>
            </a:extLst>
          </p:cNvPr>
          <p:cNvSpPr>
            <a:spLocks noGrp="1"/>
          </p:cNvSpPr>
          <p:nvPr>
            <p:ph idx="1"/>
          </p:nvPr>
        </p:nvSpPr>
        <p:spPr/>
        <p:txBody>
          <a:bodyPr/>
          <a:lstStyle/>
          <a:p>
            <a:pPr marL="0" indent="0">
              <a:buFont typeface="Arial" panose="020B0604020202020204" pitchFamily="34" charset="0"/>
              <a:buNone/>
            </a:pPr>
            <a:r>
              <a:rPr lang="el-GR" altLang="el-GR" sz="2800"/>
              <a:t>Μια εξέλιξη της τεχνικής αυτής θα μπορούσε να είναι : 1.Οι μαθητές ηχογραφούν τον προσχεδιασμένο προφορικό λόγο (από το κινητό)</a:t>
            </a:r>
          </a:p>
          <a:p>
            <a:pPr marL="0" indent="0">
              <a:buFont typeface="Arial" panose="020B0604020202020204" pitchFamily="34" charset="0"/>
              <a:buNone/>
            </a:pPr>
            <a:r>
              <a:rPr lang="el-GR" altLang="el-GR" sz="2800"/>
              <a:t>2.Στέλνουν το αρχείο ήχου στους συμμαθητές</a:t>
            </a:r>
          </a:p>
          <a:p>
            <a:pPr marL="0" indent="0">
              <a:buFont typeface="Arial" panose="020B0604020202020204" pitchFamily="34" charset="0"/>
              <a:buNone/>
            </a:pPr>
            <a:r>
              <a:rPr lang="el-GR" altLang="el-GR" sz="2800"/>
              <a:t>3.Αυτοί γράφουν και μοιράζονται με τους άλλους τις απόψεις τους στα συνεργατικά έγγραφα της </a:t>
            </a:r>
            <a:r>
              <a:rPr lang="en-US" altLang="el-GR" sz="2800"/>
              <a:t>google.</a:t>
            </a:r>
          </a:p>
          <a:p>
            <a:pPr marL="0" indent="0">
              <a:buFont typeface="Arial" panose="020B0604020202020204" pitchFamily="34" charset="0"/>
              <a:buNone/>
            </a:pPr>
            <a:r>
              <a:rPr lang="en-US" altLang="el-GR" sz="2800"/>
              <a:t>4.</a:t>
            </a:r>
            <a:endParaRPr lang="el-GR" altLang="el-GR" sz="2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Τίτλος 1">
            <a:extLst>
              <a:ext uri="{FF2B5EF4-FFF2-40B4-BE49-F238E27FC236}">
                <a16:creationId xmlns:a16="http://schemas.microsoft.com/office/drawing/2014/main" id="{44A636E1-8F31-4358-BE43-4521E506B9E1}"/>
              </a:ext>
            </a:extLst>
          </p:cNvPr>
          <p:cNvSpPr>
            <a:spLocks noGrp="1"/>
          </p:cNvSpPr>
          <p:nvPr>
            <p:ph type="title"/>
          </p:nvPr>
        </p:nvSpPr>
        <p:spPr/>
        <p:txBody>
          <a:bodyPr/>
          <a:lstStyle/>
          <a:p>
            <a:r>
              <a:rPr lang="el-GR" altLang="el-GR"/>
              <a:t>Η αξιοποίηση των υπαρχόντων ψηφιακών πόρων </a:t>
            </a:r>
          </a:p>
        </p:txBody>
      </p:sp>
      <p:sp>
        <p:nvSpPr>
          <p:cNvPr id="24579" name="Θέση περιεχομένου 2">
            <a:extLst>
              <a:ext uri="{FF2B5EF4-FFF2-40B4-BE49-F238E27FC236}">
                <a16:creationId xmlns:a16="http://schemas.microsoft.com/office/drawing/2014/main" id="{48259ABC-69F3-461C-B4F8-B5AF793959B0}"/>
              </a:ext>
            </a:extLst>
          </p:cNvPr>
          <p:cNvSpPr>
            <a:spLocks noGrp="1"/>
          </p:cNvSpPr>
          <p:nvPr>
            <p:ph idx="1"/>
          </p:nvPr>
        </p:nvSpPr>
        <p:spPr/>
        <p:txBody>
          <a:bodyPr/>
          <a:lstStyle/>
          <a:p>
            <a:pPr marL="0" indent="0">
              <a:buFont typeface="Arial" panose="020B0604020202020204" pitchFamily="34" charset="0"/>
              <a:buNone/>
            </a:pPr>
            <a:r>
              <a:rPr lang="el-GR" altLang="el-GR"/>
              <a:t>Ως επανάληψη ένα διδακτικό αντικείμενο από το Φωτόδεντρο για τα κόμικς</a:t>
            </a:r>
          </a:p>
          <a:p>
            <a:pPr marL="0" indent="0">
              <a:buFont typeface="Arial" panose="020B0604020202020204" pitchFamily="34" charset="0"/>
              <a:buNone/>
            </a:pPr>
            <a:endParaRPr lang="el-GR" altLang="el-GR"/>
          </a:p>
          <a:p>
            <a:pPr marL="0" indent="0">
              <a:buFont typeface="Arial" panose="020B0604020202020204" pitchFamily="34" charset="0"/>
              <a:buNone/>
            </a:pPr>
            <a:r>
              <a:rPr lang="en-US" altLang="el-GR">
                <a:hlinkClick r:id="rId2"/>
              </a:rPr>
              <a:t>http://photodentro.edu.gr/lor/r/8521/7041?locale=el</a:t>
            </a:r>
            <a:endParaRPr lang="el-GR" altLang="el-GR"/>
          </a:p>
          <a:p>
            <a:pPr marL="0" indent="0">
              <a:buFont typeface="Arial" panose="020B0604020202020204" pitchFamily="34" charset="0"/>
              <a:buNone/>
            </a:pPr>
            <a:r>
              <a:rPr lang="el-GR" altLang="el-GR"/>
              <a:t>Ο σύνδεσμος είχε αποσταλεί εκ των προτέρων στους μαθητές και την ώρα του ραντεβού μας συζητούσαμε θέματα που προέκυπταν.</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Τίτλος 1">
            <a:extLst>
              <a:ext uri="{FF2B5EF4-FFF2-40B4-BE49-F238E27FC236}">
                <a16:creationId xmlns:a16="http://schemas.microsoft.com/office/drawing/2014/main" id="{E3F3E0C9-0108-417B-B0D9-67AF79DA722F}"/>
              </a:ext>
            </a:extLst>
          </p:cNvPr>
          <p:cNvSpPr>
            <a:spLocks noGrp="1"/>
          </p:cNvSpPr>
          <p:nvPr>
            <p:ph type="title"/>
          </p:nvPr>
        </p:nvSpPr>
        <p:spPr/>
        <p:txBody>
          <a:bodyPr/>
          <a:lstStyle/>
          <a:p>
            <a:r>
              <a:rPr lang="el-GR" altLang="el-GR"/>
              <a:t>Η αξιοποίηση των υπαρχόντων ψηφιακών πόρων </a:t>
            </a:r>
          </a:p>
        </p:txBody>
      </p:sp>
      <p:sp>
        <p:nvSpPr>
          <p:cNvPr id="25603" name="Θέση περιεχομένου 2">
            <a:extLst>
              <a:ext uri="{FF2B5EF4-FFF2-40B4-BE49-F238E27FC236}">
                <a16:creationId xmlns:a16="http://schemas.microsoft.com/office/drawing/2014/main" id="{1D33EA45-033C-4A19-8140-9A89BAFEBDB2}"/>
              </a:ext>
            </a:extLst>
          </p:cNvPr>
          <p:cNvSpPr>
            <a:spLocks noGrp="1"/>
          </p:cNvSpPr>
          <p:nvPr>
            <p:ph idx="1"/>
          </p:nvPr>
        </p:nvSpPr>
        <p:spPr/>
        <p:txBody>
          <a:bodyPr/>
          <a:lstStyle/>
          <a:p>
            <a:pPr marL="0" indent="0">
              <a:buFont typeface="Arial" panose="020B0604020202020204" pitchFamily="34" charset="0"/>
              <a:buNone/>
            </a:pPr>
            <a:r>
              <a:rPr lang="el-GR" altLang="el-GR">
                <a:solidFill>
                  <a:srgbClr val="000000"/>
                </a:solidFill>
              </a:rPr>
              <a:t>Για τα ανθρώπινα δικαιώματα</a:t>
            </a:r>
            <a:endParaRPr lang="el-GR" altLang="el-GR">
              <a:solidFill>
                <a:srgbClr val="000000"/>
              </a:solidFill>
              <a:hlinkClick r:id="rId2"/>
            </a:endParaRPr>
          </a:p>
          <a:p>
            <a:pPr marL="0" indent="0">
              <a:buFont typeface="Arial" panose="020B0604020202020204" pitchFamily="34" charset="0"/>
              <a:buNone/>
            </a:pPr>
            <a:endParaRPr lang="el-GR" altLang="el-GR">
              <a:solidFill>
                <a:srgbClr val="000000"/>
              </a:solidFill>
              <a:hlinkClick r:id="rId2"/>
            </a:endParaRPr>
          </a:p>
          <a:p>
            <a:pPr marL="0" indent="0">
              <a:buFont typeface="Arial" panose="020B0604020202020204" pitchFamily="34" charset="0"/>
              <a:buNone/>
            </a:pPr>
            <a:r>
              <a:rPr lang="en-US" altLang="el-GR">
                <a:solidFill>
                  <a:srgbClr val="000000"/>
                </a:solidFill>
                <a:hlinkClick r:id="rId2"/>
              </a:rPr>
              <a:t>http://photodentro.edu.gr/lor/r/8521/7027?locale=el</a:t>
            </a:r>
            <a:endParaRPr lang="el-GR" altLang="el-GR">
              <a:solidFill>
                <a:srgbClr val="000000"/>
              </a:solidFill>
            </a:endParaRPr>
          </a:p>
          <a:p>
            <a:pPr marL="0" indent="0">
              <a:buFont typeface="Arial" panose="020B0604020202020204" pitchFamily="34" charset="0"/>
              <a:buNone/>
            </a:pPr>
            <a:endParaRPr lang="el-GR" altLang="el-G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Τίτλος 1">
            <a:extLst>
              <a:ext uri="{FF2B5EF4-FFF2-40B4-BE49-F238E27FC236}">
                <a16:creationId xmlns:a16="http://schemas.microsoft.com/office/drawing/2014/main" id="{2F540F13-7EEF-4627-94F2-B8DFF1C4AF74}"/>
              </a:ext>
            </a:extLst>
          </p:cNvPr>
          <p:cNvSpPr>
            <a:spLocks noGrp="1"/>
          </p:cNvSpPr>
          <p:nvPr>
            <p:ph type="title"/>
          </p:nvPr>
        </p:nvSpPr>
        <p:spPr/>
        <p:txBody>
          <a:bodyPr/>
          <a:lstStyle/>
          <a:p>
            <a:r>
              <a:rPr lang="el-GR" altLang="el-GR">
                <a:solidFill>
                  <a:srgbClr val="000000"/>
                </a:solidFill>
              </a:rPr>
              <a:t>Η αξιοποίηση των υπαρχόντων ψηφιακών πόρων </a:t>
            </a:r>
            <a:endParaRPr lang="el-GR" altLang="el-GR"/>
          </a:p>
        </p:txBody>
      </p:sp>
      <p:sp>
        <p:nvSpPr>
          <p:cNvPr id="26627" name="Θέση περιεχομένου 2">
            <a:extLst>
              <a:ext uri="{FF2B5EF4-FFF2-40B4-BE49-F238E27FC236}">
                <a16:creationId xmlns:a16="http://schemas.microsoft.com/office/drawing/2014/main" id="{AFB1092F-3C39-4332-BE59-C774F4F3EC74}"/>
              </a:ext>
            </a:extLst>
          </p:cNvPr>
          <p:cNvSpPr>
            <a:spLocks noGrp="1"/>
          </p:cNvSpPr>
          <p:nvPr>
            <p:ph idx="1"/>
          </p:nvPr>
        </p:nvSpPr>
        <p:spPr/>
        <p:txBody>
          <a:bodyPr/>
          <a:lstStyle/>
          <a:p>
            <a:pPr marL="0" indent="0">
              <a:buFont typeface="Arial" panose="020B0604020202020204" pitchFamily="34" charset="0"/>
              <a:buNone/>
            </a:pPr>
            <a:r>
              <a:rPr lang="el-GR" altLang="el-GR"/>
              <a:t>Για τα έμφυλα στερεότυπα</a:t>
            </a:r>
            <a:endParaRPr lang="el-GR" altLang="el-GR">
              <a:hlinkClick r:id="rId2"/>
            </a:endParaRPr>
          </a:p>
          <a:p>
            <a:pPr marL="0" indent="0">
              <a:buFont typeface="Arial" panose="020B0604020202020204" pitchFamily="34" charset="0"/>
              <a:buNone/>
            </a:pPr>
            <a:endParaRPr lang="el-GR" altLang="el-GR"/>
          </a:p>
          <a:p>
            <a:pPr marL="0" indent="0">
              <a:buFont typeface="Arial" panose="020B0604020202020204" pitchFamily="34" charset="0"/>
              <a:buNone/>
            </a:pPr>
            <a:r>
              <a:rPr lang="en-US" altLang="el-GR">
                <a:hlinkClick r:id="rId3"/>
              </a:rPr>
              <a:t>http://photodentro.edu.gr/lor/r/8521/7003?locale=el</a:t>
            </a:r>
            <a:r>
              <a:rPr lang="el-GR" altLang="el-GR"/>
              <a:t>      Βουλεύτριες όχι, μόνο χορεύτριες</a:t>
            </a:r>
          </a:p>
          <a:p>
            <a:pPr marL="0" indent="0">
              <a:buFont typeface="Arial" panose="020B0604020202020204" pitchFamily="34" charset="0"/>
              <a:buNone/>
            </a:pPr>
            <a:endParaRPr lang="el-GR" altLang="el-GR"/>
          </a:p>
          <a:p>
            <a:pPr marL="0" indent="0">
              <a:buFont typeface="Arial" panose="020B0604020202020204" pitchFamily="34" charset="0"/>
              <a:buNone/>
            </a:pPr>
            <a:endParaRPr lang="el-GR" altLang="el-GR"/>
          </a:p>
          <a:p>
            <a:pPr marL="0" indent="0">
              <a:buFont typeface="Arial" panose="020B0604020202020204" pitchFamily="34" charset="0"/>
              <a:buNone/>
            </a:pPr>
            <a:endParaRPr lang="el-GR" altLang="el-G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Τίτλος 1">
            <a:extLst>
              <a:ext uri="{FF2B5EF4-FFF2-40B4-BE49-F238E27FC236}">
                <a16:creationId xmlns:a16="http://schemas.microsoft.com/office/drawing/2014/main" id="{E365EB1F-C626-4361-9B4F-90EE5179B5EA}"/>
              </a:ext>
            </a:extLst>
          </p:cNvPr>
          <p:cNvSpPr>
            <a:spLocks noGrp="1"/>
          </p:cNvSpPr>
          <p:nvPr>
            <p:ph type="title"/>
          </p:nvPr>
        </p:nvSpPr>
        <p:spPr/>
        <p:txBody>
          <a:bodyPr/>
          <a:lstStyle/>
          <a:p>
            <a:r>
              <a:rPr lang="el-GR" altLang="el-GR">
                <a:solidFill>
                  <a:srgbClr val="000000"/>
                </a:solidFill>
              </a:rPr>
              <a:t>Η αξιοποίηση των υπαρχόντων ψηφιακών πόρων </a:t>
            </a:r>
            <a:endParaRPr lang="el-GR" altLang="el-GR"/>
          </a:p>
        </p:txBody>
      </p:sp>
      <p:sp>
        <p:nvSpPr>
          <p:cNvPr id="27651" name="Θέση περιεχομένου 2">
            <a:extLst>
              <a:ext uri="{FF2B5EF4-FFF2-40B4-BE49-F238E27FC236}">
                <a16:creationId xmlns:a16="http://schemas.microsoft.com/office/drawing/2014/main" id="{EAE7204B-3D06-4EE5-93C9-381A136920E3}"/>
              </a:ext>
            </a:extLst>
          </p:cNvPr>
          <p:cNvSpPr>
            <a:spLocks noGrp="1"/>
          </p:cNvSpPr>
          <p:nvPr>
            <p:ph idx="1"/>
          </p:nvPr>
        </p:nvSpPr>
        <p:spPr/>
        <p:txBody>
          <a:bodyPr/>
          <a:lstStyle/>
          <a:p>
            <a:pPr marL="0" indent="0">
              <a:buFont typeface="Arial" panose="020B0604020202020204" pitchFamily="34" charset="0"/>
              <a:buNone/>
            </a:pPr>
            <a:r>
              <a:rPr lang="el-GR" altLang="el-GR"/>
              <a:t>  Κοινές Ιστορίες –Διδακτικές προτάσεις ανάλογα με την τάξη του Λυκείου</a:t>
            </a:r>
          </a:p>
          <a:p>
            <a:pPr marL="0" indent="0">
              <a:buFont typeface="Arial" panose="020B0604020202020204" pitchFamily="34" charset="0"/>
              <a:buNone/>
            </a:pPr>
            <a:r>
              <a:rPr lang="en-US" altLang="el-GR">
                <a:hlinkClick r:id="rId2"/>
              </a:rPr>
              <a:t>https://www.he.duth.gr/sharedhistories/index.php/contents/europe-and-the-world/the-sharing-of-values/generations-and-values</a:t>
            </a:r>
            <a:endParaRPr lang="el-GR" altLang="el-GR"/>
          </a:p>
          <a:p>
            <a:pPr marL="0" indent="0">
              <a:buFont typeface="Arial" panose="020B0604020202020204" pitchFamily="34" charset="0"/>
              <a:buNone/>
            </a:pPr>
            <a:endParaRPr lang="el-GR" altLang="el-G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Τίτλος 1">
            <a:extLst>
              <a:ext uri="{FF2B5EF4-FFF2-40B4-BE49-F238E27FC236}">
                <a16:creationId xmlns:a16="http://schemas.microsoft.com/office/drawing/2014/main" id="{E8D328F2-4993-4C27-8BF8-BC2225F355FF}"/>
              </a:ext>
            </a:extLst>
          </p:cNvPr>
          <p:cNvSpPr>
            <a:spLocks noGrp="1"/>
          </p:cNvSpPr>
          <p:nvPr>
            <p:ph type="title"/>
          </p:nvPr>
        </p:nvSpPr>
        <p:spPr/>
        <p:txBody>
          <a:bodyPr/>
          <a:lstStyle/>
          <a:p>
            <a:r>
              <a:rPr lang="el-GR" altLang="el-GR">
                <a:solidFill>
                  <a:srgbClr val="000000"/>
                </a:solidFill>
              </a:rPr>
              <a:t>Η αξιοποίηση των υπαρχόντων ψηφιακών πόρων </a:t>
            </a:r>
            <a:endParaRPr lang="el-GR" altLang="el-GR"/>
          </a:p>
        </p:txBody>
      </p:sp>
      <p:sp>
        <p:nvSpPr>
          <p:cNvPr id="28675" name="Θέση περιεχομένου 2">
            <a:extLst>
              <a:ext uri="{FF2B5EF4-FFF2-40B4-BE49-F238E27FC236}">
                <a16:creationId xmlns:a16="http://schemas.microsoft.com/office/drawing/2014/main" id="{33067AE0-997A-4A75-9DBD-49C27788B5A8}"/>
              </a:ext>
            </a:extLst>
          </p:cNvPr>
          <p:cNvSpPr>
            <a:spLocks noGrp="1"/>
          </p:cNvSpPr>
          <p:nvPr>
            <p:ph idx="1"/>
          </p:nvPr>
        </p:nvSpPr>
        <p:spPr/>
        <p:txBody>
          <a:bodyPr/>
          <a:lstStyle/>
          <a:p>
            <a:pPr marL="0" indent="0">
              <a:buFont typeface="Arial" panose="020B0604020202020204" pitchFamily="34" charset="0"/>
              <a:buNone/>
            </a:pPr>
            <a:r>
              <a:rPr lang="el-GR" altLang="el-GR" dirty="0"/>
              <a:t>Κάτι που βοήθησε πολύ στην επανάληψη για τη λογοτεχνία και που εντυπωσίασε τους μαθητές με την αισθητική του </a:t>
            </a:r>
          </a:p>
          <a:p>
            <a:pPr marL="0" indent="0">
              <a:buFont typeface="Arial" panose="020B0604020202020204" pitchFamily="34" charset="0"/>
              <a:buNone/>
            </a:pPr>
            <a:endParaRPr lang="el-GR" altLang="el-GR" dirty="0"/>
          </a:p>
          <a:p>
            <a:pPr marL="0" indent="0">
              <a:buFont typeface="Arial" panose="020B0604020202020204" pitchFamily="34" charset="0"/>
              <a:buNone/>
            </a:pPr>
            <a:r>
              <a:rPr lang="en-US" altLang="el-GR" dirty="0">
                <a:hlinkClick r:id="rId2"/>
              </a:rPr>
              <a:t>https://read.bookcreator.com/8YVtq00S68gVd3tnoBlNWzQ1W212/JWaoC-IeT8C1IKlyZ7Tvdw</a:t>
            </a:r>
            <a:endParaRPr lang="el-GR" altLang="el-GR" dirty="0"/>
          </a:p>
          <a:p>
            <a:pPr marL="0" indent="0">
              <a:buFont typeface="Arial" panose="020B0604020202020204" pitchFamily="34" charset="0"/>
              <a:buNone/>
            </a:pPr>
            <a:endParaRPr lang="el-GR" alt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Τίτλος 1">
            <a:extLst>
              <a:ext uri="{FF2B5EF4-FFF2-40B4-BE49-F238E27FC236}">
                <a16:creationId xmlns:a16="http://schemas.microsoft.com/office/drawing/2014/main" id="{C835529D-0F79-45F3-BA92-2063D5B10973}"/>
              </a:ext>
            </a:extLst>
          </p:cNvPr>
          <p:cNvSpPr>
            <a:spLocks noGrp="1"/>
          </p:cNvSpPr>
          <p:nvPr>
            <p:ph type="title"/>
          </p:nvPr>
        </p:nvSpPr>
        <p:spPr/>
        <p:txBody>
          <a:bodyPr/>
          <a:lstStyle/>
          <a:p>
            <a:r>
              <a:rPr lang="el-GR" altLang="el-GR"/>
              <a:t>Ο μετασχηματισμός </a:t>
            </a:r>
          </a:p>
        </p:txBody>
      </p:sp>
      <p:sp>
        <p:nvSpPr>
          <p:cNvPr id="29699" name="Θέση περιεχομένου 2">
            <a:extLst>
              <a:ext uri="{FF2B5EF4-FFF2-40B4-BE49-F238E27FC236}">
                <a16:creationId xmlns:a16="http://schemas.microsoft.com/office/drawing/2014/main" id="{754695EF-DA81-41C3-AC71-ED8F90B01230}"/>
              </a:ext>
            </a:extLst>
          </p:cNvPr>
          <p:cNvSpPr>
            <a:spLocks noGrp="1"/>
          </p:cNvSpPr>
          <p:nvPr>
            <p:ph idx="1"/>
          </p:nvPr>
        </p:nvSpPr>
        <p:spPr>
          <a:xfrm>
            <a:off x="457200" y="1557338"/>
            <a:ext cx="8229600" cy="4525962"/>
          </a:xfrm>
        </p:spPr>
        <p:txBody>
          <a:bodyPr/>
          <a:lstStyle/>
          <a:p>
            <a:pPr marL="0" indent="0">
              <a:buFont typeface="Arial" panose="020B0604020202020204" pitchFamily="34" charset="0"/>
              <a:buNone/>
            </a:pPr>
            <a:r>
              <a:rPr lang="el-GR" altLang="el-GR"/>
              <a:t>Χρησιμοποιήθηκαν τα Διαδικτυακά μαθήματα της Πολύτροπης γλώσσας που είναι κατάλληλα για την εξ αποστάσεως εκπαίδευση.</a:t>
            </a:r>
          </a:p>
          <a:p>
            <a:pPr marL="0" indent="0">
              <a:buFont typeface="Arial" panose="020B0604020202020204" pitchFamily="34" charset="0"/>
              <a:buNone/>
            </a:pPr>
            <a:r>
              <a:rPr lang="el-GR" altLang="el-GR"/>
              <a:t> </a:t>
            </a:r>
          </a:p>
          <a:p>
            <a:pPr marL="0" indent="0">
              <a:buFont typeface="Arial" panose="020B0604020202020204" pitchFamily="34" charset="0"/>
              <a:buNone/>
            </a:pPr>
            <a:r>
              <a:rPr lang="en-US" altLang="el-GR">
                <a:hlinkClick r:id="rId2"/>
              </a:rPr>
              <a:t>http://politropi.greek-language.gr/enotita/diadiktiaka/</a:t>
            </a:r>
            <a:endParaRPr lang="el-GR" altLang="el-GR"/>
          </a:p>
          <a:p>
            <a:pPr marL="0" indent="0">
              <a:buFont typeface="Arial" panose="020B0604020202020204" pitchFamily="34" charset="0"/>
              <a:buNone/>
            </a:pPr>
            <a:endParaRPr lang="el-GR" altLang="el-G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Τίτλος 1">
            <a:extLst>
              <a:ext uri="{FF2B5EF4-FFF2-40B4-BE49-F238E27FC236}">
                <a16:creationId xmlns:a16="http://schemas.microsoft.com/office/drawing/2014/main" id="{8127F802-E3CF-456E-BB8E-99D8946028C6}"/>
              </a:ext>
            </a:extLst>
          </p:cNvPr>
          <p:cNvSpPr>
            <a:spLocks noGrp="1"/>
          </p:cNvSpPr>
          <p:nvPr>
            <p:ph type="title"/>
          </p:nvPr>
        </p:nvSpPr>
        <p:spPr/>
        <p:txBody>
          <a:bodyPr/>
          <a:lstStyle/>
          <a:p>
            <a:r>
              <a:rPr lang="el-GR" altLang="el-GR"/>
              <a:t>Ο «άγγελος εξάγγελος» του Σαββόπουλου</a:t>
            </a:r>
          </a:p>
        </p:txBody>
      </p:sp>
      <p:sp>
        <p:nvSpPr>
          <p:cNvPr id="30723" name="Θέση περιεχομένου 2">
            <a:extLst>
              <a:ext uri="{FF2B5EF4-FFF2-40B4-BE49-F238E27FC236}">
                <a16:creationId xmlns:a16="http://schemas.microsoft.com/office/drawing/2014/main" id="{CCF10B69-CF1A-4500-939B-8F401062F210}"/>
              </a:ext>
            </a:extLst>
          </p:cNvPr>
          <p:cNvSpPr>
            <a:spLocks noGrp="1"/>
          </p:cNvSpPr>
          <p:nvPr>
            <p:ph idx="1"/>
          </p:nvPr>
        </p:nvSpPr>
        <p:spPr/>
        <p:txBody>
          <a:bodyPr/>
          <a:lstStyle/>
          <a:p>
            <a:pPr marL="0" indent="0">
              <a:buFont typeface="Arial" panose="020B0604020202020204" pitchFamily="34" charset="0"/>
              <a:buNone/>
            </a:pPr>
            <a:r>
              <a:rPr lang="el-GR" altLang="el-GR" sz="2000">
                <a:solidFill>
                  <a:srgbClr val="000000"/>
                </a:solidFill>
                <a:latin typeface="Times New Roman" panose="02020603050405020304" pitchFamily="18" charset="0"/>
                <a:cs typeface="Times New Roman" panose="02020603050405020304" pitchFamily="18" charset="0"/>
              </a:rPr>
              <a:t>Μπορείτε να ακούσετε το τραγούδι </a:t>
            </a:r>
            <a:r>
              <a:rPr lang="el-GR" altLang="el-GR" sz="2000" u="sng">
                <a:solidFill>
                  <a:srgbClr val="000000"/>
                </a:solidFill>
                <a:latin typeface="Times New Roman" panose="02020603050405020304" pitchFamily="18" charset="0"/>
                <a:cs typeface="Times New Roman" panose="02020603050405020304" pitchFamily="18" charset="0"/>
                <a:hlinkClick r:id="rId2"/>
              </a:rPr>
              <a:t>εδώ</a:t>
            </a:r>
            <a:endParaRPr lang="el-GR" altLang="el-GR" sz="2000" u="sng">
              <a:solidFill>
                <a:srgbClr val="000000"/>
              </a:solidFill>
              <a:latin typeface="Times New Roman" panose="02020603050405020304" pitchFamily="18" charset="0"/>
              <a:cs typeface="Times New Roman" panose="02020603050405020304" pitchFamily="18" charset="0"/>
            </a:endParaRPr>
          </a:p>
          <a:p>
            <a:pPr marL="0" indent="0">
              <a:buFont typeface="Calibri" panose="020F0502020204030204" pitchFamily="34" charset="0"/>
              <a:buAutoNum type="arabicPeriod"/>
            </a:pPr>
            <a:r>
              <a:rPr lang="el-GR" altLang="el-GR" sz="2000">
                <a:latin typeface="Times New Roman" panose="02020603050405020304" pitchFamily="18" charset="0"/>
                <a:cs typeface="Times New Roman" panose="02020603050405020304" pitchFamily="18" charset="0"/>
              </a:rPr>
              <a:t>Να μετασχηματίσετε το κείμενο, δίνοντάς του τη μορφή μικρής αφήγησης σε συνεχή λόγο.</a:t>
            </a:r>
          </a:p>
          <a:p>
            <a:pPr marL="0" indent="0">
              <a:buFont typeface="Calibri" panose="020F0502020204030204" pitchFamily="34" charset="0"/>
              <a:buAutoNum type="arabicPeriod"/>
            </a:pPr>
            <a:r>
              <a:rPr lang="el-GR" altLang="el-GR" sz="2000">
                <a:latin typeface="Times New Roman" panose="02020603050405020304" pitchFamily="18" charset="0"/>
                <a:cs typeface="Times New Roman" panose="02020603050405020304" pitchFamily="18" charset="0"/>
              </a:rPr>
              <a:t>Να χρησιμοποιήσετε το λεξικό της Πύλης για την Ελληνική γλώσσα που θα βρείτε </a:t>
            </a:r>
            <a:r>
              <a:rPr lang="el-GR" altLang="el-GR" sz="2000" u="sng">
                <a:solidFill>
                  <a:srgbClr val="0000FF"/>
                </a:solidFill>
                <a:latin typeface="Times New Roman" panose="02020603050405020304" pitchFamily="18" charset="0"/>
                <a:cs typeface="Times New Roman" panose="02020603050405020304" pitchFamily="18" charset="0"/>
                <a:hlinkClick r:id="rId3"/>
              </a:rPr>
              <a:t>εδώ</a:t>
            </a:r>
            <a:r>
              <a:rPr lang="el-GR" altLang="el-GR" sz="2000">
                <a:latin typeface="Times New Roman" panose="02020603050405020304" pitchFamily="18" charset="0"/>
                <a:cs typeface="Times New Roman" panose="02020603050405020304" pitchFamily="18" charset="0"/>
              </a:rPr>
              <a:t> και να αναζητήσετε τη σημασία των λέξεων άγγελος, εξάγγελος</a:t>
            </a:r>
          </a:p>
          <a:p>
            <a:pPr marL="0" indent="0">
              <a:buFont typeface="Calibri" panose="020F0502020204030204" pitchFamily="34" charset="0"/>
              <a:buAutoNum type="arabicPeriod"/>
            </a:pPr>
            <a:r>
              <a:rPr lang="el-GR" altLang="el-GR" sz="2000">
                <a:latin typeface="Times New Roman" panose="02020603050405020304" pitchFamily="18" charset="0"/>
                <a:cs typeface="Times New Roman" panose="02020603050405020304" pitchFamily="18" charset="0"/>
              </a:rPr>
              <a:t>Να συσχετίσετε τη χρήση των όρων του τίτλου με το περιεχόμενο του τραγουδιού.</a:t>
            </a:r>
          </a:p>
          <a:p>
            <a:pPr marL="0" indent="0">
              <a:buFont typeface="Calibri" panose="020F0502020204030204" pitchFamily="34" charset="0"/>
              <a:buAutoNum type="arabicPeriod"/>
            </a:pPr>
            <a:r>
              <a:rPr lang="el-GR" altLang="el-GR" sz="2000">
                <a:latin typeface="Times New Roman" panose="02020603050405020304" pitchFamily="18" charset="0"/>
                <a:cs typeface="Times New Roman" panose="02020603050405020304" pitchFamily="18" charset="0"/>
              </a:rPr>
              <a:t>Ποιοι λόγοι νομίζετε ότι οδηγούν τον άγγελο-εξάγγελο στη μεταστροφή του;</a:t>
            </a:r>
          </a:p>
          <a:p>
            <a:pPr marL="0" indent="0">
              <a:buFont typeface="Calibri" panose="020F0502020204030204" pitchFamily="34" charset="0"/>
              <a:buAutoNum type="arabicPeriod"/>
            </a:pPr>
            <a:r>
              <a:rPr lang="el-GR" altLang="el-GR" sz="2000">
                <a:latin typeface="Times New Roman" panose="02020603050405020304" pitchFamily="18" charset="0"/>
                <a:cs typeface="Times New Roman" panose="02020603050405020304" pitchFamily="18" charset="0"/>
              </a:rPr>
              <a:t>Αν ζωγραφίζατε τον «αγγελο-εξάγγελο» τι επιλογές θα κάνατε και γιατί;</a:t>
            </a:r>
          </a:p>
          <a:p>
            <a:pPr marL="0" indent="0">
              <a:buFont typeface="Calibri" panose="020F0502020204030204" pitchFamily="34" charset="0"/>
              <a:buAutoNum type="arabicPeriod"/>
            </a:pPr>
            <a:r>
              <a:rPr lang="el-GR" altLang="el-GR" sz="2000">
                <a:latin typeface="Times New Roman" panose="02020603050405020304" pitchFamily="18" charset="0"/>
                <a:cs typeface="Times New Roman" panose="02020603050405020304" pitchFamily="18" charset="0"/>
              </a:rPr>
              <a:t>Σχολιάστε τη στάση των άλλων απέναντι στον άγγελο –εξάγγελο.</a:t>
            </a:r>
          </a:p>
          <a:p>
            <a:pPr marL="0" indent="0">
              <a:buFont typeface="Arial" panose="020B0604020202020204" pitchFamily="34" charset="0"/>
              <a:buNone/>
            </a:pPr>
            <a:endParaRPr lang="el-GR" altLang="el-GR" sz="1800">
              <a:ea typeface="Calibri" panose="020F0502020204030204" pitchFamily="34" charset="0"/>
              <a:cs typeface="Times New Roman" panose="02020603050405020304" pitchFamily="18" charset="0"/>
            </a:endParaRPr>
          </a:p>
          <a:p>
            <a:pPr marL="0" indent="0">
              <a:buFont typeface="Arial" panose="020B0604020202020204" pitchFamily="34" charset="0"/>
              <a:buNone/>
            </a:pPr>
            <a:endParaRPr lang="el-GR" altLang="el-G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a:extLst>
              <a:ext uri="{FF2B5EF4-FFF2-40B4-BE49-F238E27FC236}">
                <a16:creationId xmlns:a16="http://schemas.microsoft.com/office/drawing/2014/main" id="{90791DD0-5761-45ED-A2A0-F25E97773A36}"/>
              </a:ext>
            </a:extLst>
          </p:cNvPr>
          <p:cNvSpPr>
            <a:spLocks noGrp="1"/>
          </p:cNvSpPr>
          <p:nvPr>
            <p:ph type="title"/>
          </p:nvPr>
        </p:nvSpPr>
        <p:spPr/>
        <p:txBody>
          <a:bodyPr/>
          <a:lstStyle/>
          <a:p>
            <a:r>
              <a:rPr lang="el-GR" altLang="el-GR" sz="4000" b="1"/>
              <a:t>Η ιδιαιτερότητα του μαθήματος της Νεοελληνικής Γλώσσας-Το πριν</a:t>
            </a:r>
          </a:p>
        </p:txBody>
      </p:sp>
      <p:sp>
        <p:nvSpPr>
          <p:cNvPr id="4099" name="Θέση περιεχομένου 2">
            <a:extLst>
              <a:ext uri="{FF2B5EF4-FFF2-40B4-BE49-F238E27FC236}">
                <a16:creationId xmlns:a16="http://schemas.microsoft.com/office/drawing/2014/main" id="{7A701AF2-4022-4B75-B334-9940D7E3563F}"/>
              </a:ext>
            </a:extLst>
          </p:cNvPr>
          <p:cNvSpPr>
            <a:spLocks noGrp="1"/>
          </p:cNvSpPr>
          <p:nvPr>
            <p:ph idx="1"/>
          </p:nvPr>
        </p:nvSpPr>
        <p:spPr/>
        <p:txBody>
          <a:bodyPr/>
          <a:lstStyle/>
          <a:p>
            <a:pPr marL="0" indent="0">
              <a:buFont typeface="Arial" panose="020B0604020202020204" pitchFamily="34" charset="0"/>
              <a:buNone/>
              <a:defRPr/>
            </a:pPr>
            <a:endParaRPr lang="el-GR" altLang="el-GR" dirty="0"/>
          </a:p>
          <a:p>
            <a:pPr>
              <a:defRPr/>
            </a:pPr>
            <a:r>
              <a:rPr lang="el-GR" altLang="el-GR" dirty="0"/>
              <a:t>Οι συνταγές της επιτυχίας</a:t>
            </a:r>
          </a:p>
          <a:p>
            <a:pPr>
              <a:defRPr/>
            </a:pPr>
            <a:r>
              <a:rPr lang="el-GR" altLang="el-GR" dirty="0"/>
              <a:t>Η απομνημόνευση ολόκληρων παραγράφων, εκφράσεων και η αναπαραγωγή τους</a:t>
            </a:r>
          </a:p>
          <a:p>
            <a:pPr>
              <a:defRPr/>
            </a:pPr>
            <a:r>
              <a:rPr lang="el-GR" altLang="el-GR" dirty="0"/>
              <a:t>Οι «λίστες» </a:t>
            </a:r>
          </a:p>
          <a:p>
            <a:pPr>
              <a:defRPr/>
            </a:pPr>
            <a:r>
              <a:rPr lang="el-GR" altLang="el-GR" dirty="0"/>
              <a:t>Η τυποποίηση της διδασκαλίας και της γραφής</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Τίτλος 1">
            <a:extLst>
              <a:ext uri="{FF2B5EF4-FFF2-40B4-BE49-F238E27FC236}">
                <a16:creationId xmlns:a16="http://schemas.microsoft.com/office/drawing/2014/main" id="{279CD29E-09AE-431F-93DC-FA1412BEC1B1}"/>
              </a:ext>
            </a:extLst>
          </p:cNvPr>
          <p:cNvSpPr>
            <a:spLocks noGrp="1"/>
          </p:cNvSpPr>
          <p:nvPr>
            <p:ph type="title"/>
          </p:nvPr>
        </p:nvSpPr>
        <p:spPr/>
        <p:txBody>
          <a:bodyPr/>
          <a:lstStyle/>
          <a:p>
            <a:r>
              <a:rPr lang="el-GR" altLang="el-GR"/>
              <a:t>Από τα ευρήματα των μαθητών</a:t>
            </a:r>
          </a:p>
        </p:txBody>
      </p:sp>
      <p:pic>
        <p:nvPicPr>
          <p:cNvPr id="31747" name="Θέση περιεχομένου 5">
            <a:extLst>
              <a:ext uri="{FF2B5EF4-FFF2-40B4-BE49-F238E27FC236}">
                <a16:creationId xmlns:a16="http://schemas.microsoft.com/office/drawing/2014/main" id="{81FD9F44-C9C0-4A19-9229-E38505D4B3BE}"/>
              </a:ext>
            </a:extLst>
          </p:cNvPr>
          <p:cNvPicPr>
            <a:picLocks noGrp="1" noChangeAspect="1" noChangeArrowheads="1"/>
          </p:cNvPicPr>
          <p:nvPr>
            <p:ph sz="half" idx="1"/>
          </p:nvPr>
        </p:nvPicPr>
        <p:blipFill>
          <a:blip r:embed="rId2" cstate="email">
            <a:extLst>
              <a:ext uri="{28A0092B-C50C-407E-A947-70E740481C1C}">
                <a14:useLocalDpi xmlns:a14="http://schemas.microsoft.com/office/drawing/2010/main"/>
              </a:ext>
            </a:extLst>
          </a:blip>
          <a:srcRect/>
          <a:stretch>
            <a:fillRect/>
          </a:stretch>
        </p:blipFill>
        <p:spPr>
          <a:xfrm>
            <a:off x="457200" y="2085975"/>
            <a:ext cx="4038600" cy="3554413"/>
          </a:xfrm>
        </p:spPr>
      </p:pic>
      <p:pic>
        <p:nvPicPr>
          <p:cNvPr id="31748" name="Θέση περιεχομένου 7">
            <a:extLst>
              <a:ext uri="{FF2B5EF4-FFF2-40B4-BE49-F238E27FC236}">
                <a16:creationId xmlns:a16="http://schemas.microsoft.com/office/drawing/2014/main" id="{DBE337C3-683F-4C1C-858D-DBC07385C3D5}"/>
              </a:ext>
            </a:extLst>
          </p:cNvPr>
          <p:cNvPicPr>
            <a:picLocks noGrp="1" noChangeAspect="1" noChangeArrowheads="1"/>
          </p:cNvPicPr>
          <p:nvPr>
            <p:ph sz="half" idx="2"/>
          </p:nvPr>
        </p:nvPicPr>
        <p:blipFill>
          <a:blip r:embed="rId3" cstate="email">
            <a:extLst>
              <a:ext uri="{28A0092B-C50C-407E-A947-70E740481C1C}">
                <a14:useLocalDpi xmlns:a14="http://schemas.microsoft.com/office/drawing/2010/main"/>
              </a:ext>
            </a:extLst>
          </a:blip>
          <a:srcRect/>
          <a:stretch>
            <a:fillRect/>
          </a:stretch>
        </p:blipFill>
        <p:spPr>
          <a:xfrm>
            <a:off x="4648200" y="2347913"/>
            <a:ext cx="4038600" cy="3028950"/>
          </a:xfr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Τίτλος 4">
            <a:extLst>
              <a:ext uri="{FF2B5EF4-FFF2-40B4-BE49-F238E27FC236}">
                <a16:creationId xmlns:a16="http://schemas.microsoft.com/office/drawing/2014/main" id="{D9D91668-FDB8-40C2-B9A3-07CD0BD47B01}"/>
              </a:ext>
            </a:extLst>
          </p:cNvPr>
          <p:cNvSpPr>
            <a:spLocks noGrp="1"/>
          </p:cNvSpPr>
          <p:nvPr>
            <p:ph type="title"/>
          </p:nvPr>
        </p:nvSpPr>
        <p:spPr>
          <a:xfrm>
            <a:off x="457200" y="274638"/>
            <a:ext cx="8229600" cy="1425575"/>
          </a:xfrm>
        </p:spPr>
        <p:txBody>
          <a:bodyPr/>
          <a:lstStyle/>
          <a:p>
            <a:r>
              <a:rPr lang="el-GR" altLang="el-GR" sz="4000"/>
              <a:t>Μια σχετικά απλή δραστηριότητα για την παραγωγή ερμηνευτικού σχολίου </a:t>
            </a:r>
          </a:p>
        </p:txBody>
      </p:sp>
      <p:sp>
        <p:nvSpPr>
          <p:cNvPr id="32771" name="Θέση περιεχομένου 5">
            <a:extLst>
              <a:ext uri="{FF2B5EF4-FFF2-40B4-BE49-F238E27FC236}">
                <a16:creationId xmlns:a16="http://schemas.microsoft.com/office/drawing/2014/main" id="{4F7A1A4D-B375-4300-A067-DB8FE9D3B5C2}"/>
              </a:ext>
            </a:extLst>
          </p:cNvPr>
          <p:cNvSpPr>
            <a:spLocks noGrp="1"/>
          </p:cNvSpPr>
          <p:nvPr>
            <p:ph idx="1"/>
          </p:nvPr>
        </p:nvSpPr>
        <p:spPr/>
        <p:txBody>
          <a:bodyPr/>
          <a:lstStyle/>
          <a:p>
            <a:pPr marL="0" indent="0" algn="just">
              <a:buFont typeface="Arial" panose="020B0604020202020204" pitchFamily="34" charset="0"/>
              <a:buNone/>
            </a:pPr>
            <a:endParaRPr lang="en-US" altLang="el-GR"/>
          </a:p>
          <a:p>
            <a:pPr marL="0" indent="0" algn="just">
              <a:buFont typeface="Arial" panose="020B0604020202020204" pitchFamily="34" charset="0"/>
              <a:buNone/>
            </a:pPr>
            <a:r>
              <a:rPr lang="el-GR" altLang="el-GR"/>
              <a:t>Η εκμετάλλευση των εμπλουτισμένων βιβλίων</a:t>
            </a:r>
          </a:p>
          <a:p>
            <a:pPr marL="0" indent="0" algn="just">
              <a:buFont typeface="Arial" panose="020B0604020202020204" pitchFamily="34" charset="0"/>
              <a:buNone/>
            </a:pPr>
            <a:r>
              <a:rPr lang="en-US" altLang="el-GR"/>
              <a:t>e-books </a:t>
            </a:r>
            <a:r>
              <a:rPr lang="el-GR" altLang="el-GR"/>
              <a:t>με το άνοιγμα όλων των ενεργών συνδέσμων : Ερμηνευτικό σχόλιο πριν και μετά και σύγκριση των δύο σχολίων.</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Τίτλος 1">
            <a:extLst>
              <a:ext uri="{FF2B5EF4-FFF2-40B4-BE49-F238E27FC236}">
                <a16:creationId xmlns:a16="http://schemas.microsoft.com/office/drawing/2014/main" id="{C784EA52-7D2B-4F2B-B6D5-F74CBE126F67}"/>
              </a:ext>
            </a:extLst>
          </p:cNvPr>
          <p:cNvSpPr>
            <a:spLocks noGrp="1"/>
          </p:cNvSpPr>
          <p:nvPr>
            <p:ph type="title"/>
          </p:nvPr>
        </p:nvSpPr>
        <p:spPr/>
        <p:txBody>
          <a:bodyPr/>
          <a:lstStyle/>
          <a:p>
            <a:r>
              <a:rPr lang="el-GR" altLang="el-GR"/>
              <a:t>Ένα πολύ απλό εργαλείο</a:t>
            </a:r>
          </a:p>
        </p:txBody>
      </p:sp>
      <p:sp>
        <p:nvSpPr>
          <p:cNvPr id="33795" name="Θέση περιεχομένου 2">
            <a:extLst>
              <a:ext uri="{FF2B5EF4-FFF2-40B4-BE49-F238E27FC236}">
                <a16:creationId xmlns:a16="http://schemas.microsoft.com/office/drawing/2014/main" id="{48DE9833-226A-48DB-986F-736C5576D734}"/>
              </a:ext>
            </a:extLst>
          </p:cNvPr>
          <p:cNvSpPr>
            <a:spLocks noGrp="1"/>
          </p:cNvSpPr>
          <p:nvPr>
            <p:ph idx="1"/>
          </p:nvPr>
        </p:nvSpPr>
        <p:spPr/>
        <p:txBody>
          <a:bodyPr/>
          <a:lstStyle/>
          <a:p>
            <a:pPr marL="0" indent="0">
              <a:buFont typeface="Arial" panose="020B0604020202020204" pitchFamily="34" charset="0"/>
              <a:buNone/>
            </a:pPr>
            <a:r>
              <a:rPr lang="en-US" altLang="el-GR" dirty="0">
                <a:hlinkClick r:id="rId2"/>
              </a:rPr>
              <a:t>https://www.tricider.com/</a:t>
            </a:r>
            <a:endParaRPr lang="en-US" altLang="el-GR" dirty="0"/>
          </a:p>
          <a:p>
            <a:pPr marL="0" indent="0">
              <a:buFont typeface="Arial" panose="020B0604020202020204" pitchFamily="34" charset="0"/>
              <a:buNone/>
            </a:pPr>
            <a:endParaRPr lang="el-GR" altLang="el-GR" dirty="0"/>
          </a:p>
          <a:p>
            <a:pPr marL="0" indent="0">
              <a:buFont typeface="Arial" panose="020B0604020202020204" pitchFamily="34" charset="0"/>
              <a:buNone/>
            </a:pPr>
            <a:r>
              <a:rPr lang="el-GR" altLang="el-GR" dirty="0"/>
              <a:t>Με αυτό ουσιαστικά δημιουργούμε μια κοινότητα ιδεών.</a:t>
            </a:r>
          </a:p>
          <a:p>
            <a:pPr marL="0" indent="0">
              <a:buFont typeface="Arial" panose="020B0604020202020204" pitchFamily="34" charset="0"/>
              <a:buNone/>
            </a:pPr>
            <a:r>
              <a:rPr lang="el-GR" altLang="el-GR" dirty="0"/>
              <a:t>Η προστιθέμενη αξία του είναι η προσωπική έκφραση,</a:t>
            </a:r>
            <a:r>
              <a:rPr lang="en-US" altLang="el-GR" dirty="0"/>
              <a:t> </a:t>
            </a:r>
            <a:r>
              <a:rPr lang="el-GR" altLang="el-GR" dirty="0"/>
              <a:t>η εύκολη πρόσβαση και η συντομία</a:t>
            </a:r>
            <a:r>
              <a:rPr lang="en-US" altLang="el-GR" dirty="0"/>
              <a:t>.</a:t>
            </a:r>
            <a:endParaRPr lang="el-GR" alt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Τίτλος 1">
            <a:extLst>
              <a:ext uri="{FF2B5EF4-FFF2-40B4-BE49-F238E27FC236}">
                <a16:creationId xmlns:a16="http://schemas.microsoft.com/office/drawing/2014/main" id="{FDD7D1E6-86E0-4995-B7D5-4554DC75EEB7}"/>
              </a:ext>
            </a:extLst>
          </p:cNvPr>
          <p:cNvSpPr>
            <a:spLocks noGrp="1"/>
          </p:cNvSpPr>
          <p:nvPr>
            <p:ph type="title"/>
          </p:nvPr>
        </p:nvSpPr>
        <p:spPr/>
        <p:txBody>
          <a:bodyPr/>
          <a:lstStyle/>
          <a:p>
            <a:r>
              <a:rPr lang="el-GR" altLang="el-GR"/>
              <a:t>Το περιβάλλον</a:t>
            </a:r>
          </a:p>
        </p:txBody>
      </p:sp>
      <p:pic>
        <p:nvPicPr>
          <p:cNvPr id="34819" name="Θέση περιεχομένου 4">
            <a:extLst>
              <a:ext uri="{FF2B5EF4-FFF2-40B4-BE49-F238E27FC236}">
                <a16:creationId xmlns:a16="http://schemas.microsoft.com/office/drawing/2014/main" id="{7EF6E6EA-338F-44AB-A044-64DEB5C853A0}"/>
              </a:ext>
            </a:extLst>
          </p:cNvPr>
          <p:cNvPicPr>
            <a:picLocks noGrp="1" noChangeAspect="1" noChangeArrowheads="1"/>
          </p:cNvPicPr>
          <p:nvPr>
            <p:ph idx="1"/>
          </p:nvPr>
        </p:nvPicPr>
        <p:blipFill>
          <a:blip r:embed="rId2" cstate="email">
            <a:extLst>
              <a:ext uri="{28A0092B-C50C-407E-A947-70E740481C1C}">
                <a14:useLocalDpi xmlns:a14="http://schemas.microsoft.com/office/drawing/2010/main"/>
              </a:ext>
            </a:extLst>
          </a:blip>
          <a:srcRect/>
          <a:stretch>
            <a:fillRect/>
          </a:stretch>
        </p:blipFill>
        <p:spPr>
          <a:xfrm>
            <a:off x="549275" y="1600200"/>
            <a:ext cx="8045450" cy="4525963"/>
          </a:xfr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Τίτλος 1">
            <a:extLst>
              <a:ext uri="{FF2B5EF4-FFF2-40B4-BE49-F238E27FC236}">
                <a16:creationId xmlns:a16="http://schemas.microsoft.com/office/drawing/2014/main" id="{2695C9F1-D670-4044-85A7-7F843CEED6EC}"/>
              </a:ext>
            </a:extLst>
          </p:cNvPr>
          <p:cNvSpPr>
            <a:spLocks noGrp="1"/>
          </p:cNvSpPr>
          <p:nvPr>
            <p:ph type="title"/>
          </p:nvPr>
        </p:nvSpPr>
        <p:spPr/>
        <p:txBody>
          <a:bodyPr/>
          <a:lstStyle/>
          <a:p>
            <a:r>
              <a:rPr lang="el-GR" altLang="el-GR"/>
              <a:t>Πηγές </a:t>
            </a:r>
          </a:p>
        </p:txBody>
      </p:sp>
      <p:sp>
        <p:nvSpPr>
          <p:cNvPr id="35843" name="Θέση περιεχομένου 2">
            <a:extLst>
              <a:ext uri="{FF2B5EF4-FFF2-40B4-BE49-F238E27FC236}">
                <a16:creationId xmlns:a16="http://schemas.microsoft.com/office/drawing/2014/main" id="{FCD7F163-5D8D-4AE3-806C-47CF99F3DCB9}"/>
              </a:ext>
            </a:extLst>
          </p:cNvPr>
          <p:cNvSpPr>
            <a:spLocks noGrp="1"/>
          </p:cNvSpPr>
          <p:nvPr>
            <p:ph idx="1"/>
          </p:nvPr>
        </p:nvSpPr>
        <p:spPr/>
        <p:txBody>
          <a:bodyPr/>
          <a:lstStyle/>
          <a:p>
            <a:pPr marL="0" indent="0">
              <a:buFont typeface="Arial" panose="020B0604020202020204" pitchFamily="34" charset="0"/>
              <a:buNone/>
            </a:pPr>
            <a:r>
              <a:rPr lang="el-GR" altLang="el-GR">
                <a:hlinkClick r:id="rId2"/>
              </a:rPr>
              <a:t> </a:t>
            </a:r>
            <a:r>
              <a:rPr lang="en-US" altLang="el-GR">
                <a:hlinkClick r:id="rId2"/>
              </a:rPr>
              <a:t>http://politropi.greek-language.gr/enotita/diadiktiaka/</a:t>
            </a:r>
            <a:endParaRPr lang="el-GR" altLang="el-GR"/>
          </a:p>
          <a:p>
            <a:pPr marL="0" indent="0">
              <a:buFont typeface="Arial" panose="020B0604020202020204" pitchFamily="34" charset="0"/>
              <a:buNone/>
            </a:pPr>
            <a:r>
              <a:rPr lang="en-US" altLang="el-GR">
                <a:hlinkClick r:id="rId3"/>
              </a:rPr>
              <a:t>https://www.he.duth.gr/sharedhistories/</a:t>
            </a:r>
            <a:endParaRPr lang="en-US" altLang="el-GR"/>
          </a:p>
          <a:p>
            <a:pPr marL="0" indent="0">
              <a:buFont typeface="Arial" panose="020B0604020202020204" pitchFamily="34" charset="0"/>
              <a:buNone/>
            </a:pPr>
            <a:r>
              <a:rPr lang="en-US" altLang="el-GR">
                <a:hlinkClick r:id="rId4"/>
              </a:rPr>
              <a:t>http://photodentro.edu.gr/aggregator/</a:t>
            </a:r>
            <a:endParaRPr lang="en-US" altLang="el-GR"/>
          </a:p>
          <a:p>
            <a:pPr marL="0" indent="0">
              <a:buFont typeface="Arial" panose="020B0604020202020204" pitchFamily="34" charset="0"/>
              <a:buNone/>
            </a:pPr>
            <a:r>
              <a:rPr lang="en-US" altLang="el-GR">
                <a:hlinkClick r:id="rId5"/>
              </a:rPr>
              <a:t>https://www.greek-language.gr/greekLang/index.html</a:t>
            </a:r>
            <a:endParaRPr lang="en-US" altLang="el-GR"/>
          </a:p>
          <a:p>
            <a:pPr marL="0" indent="0">
              <a:buFont typeface="Arial" panose="020B0604020202020204" pitchFamily="34" charset="0"/>
              <a:buNone/>
            </a:pPr>
            <a:endParaRPr lang="en-US" altLang="el-GR"/>
          </a:p>
          <a:p>
            <a:pPr marL="0" indent="0">
              <a:buFont typeface="Arial" panose="020B0604020202020204" pitchFamily="34" charset="0"/>
              <a:buNone/>
            </a:pPr>
            <a:endParaRPr lang="el-GR" altLang="el-G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3A43B3-57AE-4AA1-8090-C60414D83311}"/>
              </a:ext>
            </a:extLst>
          </p:cNvPr>
          <p:cNvSpPr>
            <a:spLocks noGrp="1"/>
          </p:cNvSpPr>
          <p:nvPr>
            <p:ph type="title"/>
          </p:nvPr>
        </p:nvSpPr>
        <p:spPr/>
        <p:txBody>
          <a:bodyPr rtlCol="0">
            <a:normAutofit fontScale="90000"/>
          </a:bodyPr>
          <a:lstStyle/>
          <a:p>
            <a:pPr eaLnBrk="1" fontAlgn="auto" hangingPunct="1">
              <a:spcAft>
                <a:spcPts val="0"/>
              </a:spcAft>
              <a:defRPr/>
            </a:pPr>
            <a:r>
              <a:rPr lang="el-GR" b="1" dirty="0"/>
              <a:t>Η ιδιαιτερότητα του μαθήματος της Νεοελληνικής Γλώσσας-Το τώρα</a:t>
            </a:r>
          </a:p>
        </p:txBody>
      </p:sp>
      <p:sp>
        <p:nvSpPr>
          <p:cNvPr id="5123" name="Θέση περιεχομένου 2">
            <a:extLst>
              <a:ext uri="{FF2B5EF4-FFF2-40B4-BE49-F238E27FC236}">
                <a16:creationId xmlns:a16="http://schemas.microsoft.com/office/drawing/2014/main" id="{F75AE987-6FB8-4FB8-A9AE-103A3966010C}"/>
              </a:ext>
            </a:extLst>
          </p:cNvPr>
          <p:cNvSpPr>
            <a:spLocks noGrp="1"/>
          </p:cNvSpPr>
          <p:nvPr>
            <p:ph idx="1"/>
          </p:nvPr>
        </p:nvSpPr>
        <p:spPr/>
        <p:txBody>
          <a:bodyPr/>
          <a:lstStyle/>
          <a:p>
            <a:pPr eaLnBrk="1" hangingPunct="1"/>
            <a:r>
              <a:rPr lang="el-GR" altLang="el-GR"/>
              <a:t>Πρώτη φορά Λογοτεχνία</a:t>
            </a:r>
          </a:p>
          <a:p>
            <a:pPr eaLnBrk="1" hangingPunct="1"/>
            <a:r>
              <a:rPr lang="el-GR" altLang="el-GR"/>
              <a:t>Οι νέοι τύποι  γλωσσικών ασκήσεων :  η θεωρία χωρίς τη θεωρία, η ενίσχυση του κειμενοκεντρικού χαρακτήρα της διδασκαλίας, η προσπάθεια του περιορισμού της αποστήθισης και των έτοιμων λύσεων, η διαχείριση του προσωπικού ύφους και της προβολής της προσωπικής άποψης των μαθητών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2270F4-5F9E-4762-8732-0B36B3D1F6BD}"/>
              </a:ext>
            </a:extLst>
          </p:cNvPr>
          <p:cNvSpPr>
            <a:spLocks noGrp="1"/>
          </p:cNvSpPr>
          <p:nvPr>
            <p:ph type="title"/>
          </p:nvPr>
        </p:nvSpPr>
        <p:spPr/>
        <p:txBody>
          <a:bodyPr rtlCol="0">
            <a:normAutofit fontScale="90000"/>
          </a:bodyPr>
          <a:lstStyle/>
          <a:p>
            <a:pPr eaLnBrk="1" fontAlgn="auto" hangingPunct="1">
              <a:spcAft>
                <a:spcPts val="0"/>
              </a:spcAft>
              <a:defRPr/>
            </a:pPr>
            <a:r>
              <a:rPr lang="el-GR" b="1" dirty="0"/>
              <a:t>Τα ερωτήματα και οι κρίσιμες αποφάσεις</a:t>
            </a:r>
          </a:p>
        </p:txBody>
      </p:sp>
      <p:sp>
        <p:nvSpPr>
          <p:cNvPr id="6147" name="Θέση περιεχομένου 2">
            <a:extLst>
              <a:ext uri="{FF2B5EF4-FFF2-40B4-BE49-F238E27FC236}">
                <a16:creationId xmlns:a16="http://schemas.microsoft.com/office/drawing/2014/main" id="{5289B4BB-4BFE-4956-B26C-248DBA14865C}"/>
              </a:ext>
            </a:extLst>
          </p:cNvPr>
          <p:cNvSpPr>
            <a:spLocks noGrp="1"/>
          </p:cNvSpPr>
          <p:nvPr>
            <p:ph idx="1"/>
          </p:nvPr>
        </p:nvSpPr>
        <p:spPr/>
        <p:txBody>
          <a:bodyPr/>
          <a:lstStyle/>
          <a:p>
            <a:pPr eaLnBrk="1" hangingPunct="1">
              <a:defRPr/>
            </a:pPr>
            <a:r>
              <a:rPr lang="el-GR" altLang="el-GR" dirty="0"/>
              <a:t>Τι θα επιλέξω; Σύγχρονη ή ασύγχρονη;</a:t>
            </a:r>
          </a:p>
          <a:p>
            <a:pPr eaLnBrk="1" hangingPunct="1">
              <a:defRPr/>
            </a:pPr>
            <a:r>
              <a:rPr lang="el-GR" altLang="el-GR" dirty="0"/>
              <a:t>Πόσο πρέπει να «πειράξω» το υλικό μου;</a:t>
            </a:r>
          </a:p>
          <a:p>
            <a:pPr eaLnBrk="1" hangingPunct="1">
              <a:defRPr/>
            </a:pPr>
            <a:r>
              <a:rPr lang="el-GR" altLang="el-GR" dirty="0"/>
              <a:t>Τι θα ζητάω κάθε φορά ως παραγόμενο για να υπάρξει ανατροφοδότηση;</a:t>
            </a:r>
          </a:p>
          <a:p>
            <a:pPr eaLnBrk="1" hangingPunct="1">
              <a:defRPr/>
            </a:pPr>
            <a:r>
              <a:rPr lang="el-GR" altLang="el-GR" dirty="0"/>
              <a:t>Πώς θα κινητοποιήσω τους μαθητές /</a:t>
            </a:r>
            <a:r>
              <a:rPr lang="el-GR" altLang="el-GR" dirty="0" err="1"/>
              <a:t>τριες</a:t>
            </a:r>
            <a:r>
              <a:rPr lang="el-GR" altLang="el-GR" dirty="0"/>
              <a:t> ;</a:t>
            </a:r>
          </a:p>
          <a:p>
            <a:pPr eaLnBrk="1" hangingPunct="1">
              <a:defRPr/>
            </a:pPr>
            <a:r>
              <a:rPr lang="el-GR" altLang="el-GR" dirty="0"/>
              <a:t>Ποια τεχνολογικά εργαλεία θα χρησιμοποιήσω τη συγκεκριμένη χρονική στιγμή και στο συγκεκριμένο μαθητικό κοινό;</a:t>
            </a:r>
          </a:p>
          <a:p>
            <a:pPr marL="0" indent="0" eaLnBrk="1" hangingPunct="1">
              <a:buFont typeface="Arial" panose="020B0604020202020204" pitchFamily="34" charset="0"/>
              <a:buNone/>
              <a:defRPr/>
            </a:pPr>
            <a:endParaRPr lang="el-GR" alt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Τίτλος 1">
            <a:extLst>
              <a:ext uri="{FF2B5EF4-FFF2-40B4-BE49-F238E27FC236}">
                <a16:creationId xmlns:a16="http://schemas.microsoft.com/office/drawing/2014/main" id="{3F0027FB-074B-4EF7-B509-82D6608D0241}"/>
              </a:ext>
            </a:extLst>
          </p:cNvPr>
          <p:cNvSpPr>
            <a:spLocks noGrp="1"/>
          </p:cNvSpPr>
          <p:nvPr>
            <p:ph type="title"/>
          </p:nvPr>
        </p:nvSpPr>
        <p:spPr/>
        <p:txBody>
          <a:bodyPr/>
          <a:lstStyle/>
          <a:p>
            <a:pPr eaLnBrk="1" hangingPunct="1"/>
            <a:r>
              <a:rPr lang="el-GR" altLang="el-GR" b="1"/>
              <a:t>Η εικόνα</a:t>
            </a:r>
          </a:p>
        </p:txBody>
      </p:sp>
      <p:sp>
        <p:nvSpPr>
          <p:cNvPr id="7171" name="Θέση περιεχομένου 2">
            <a:extLst>
              <a:ext uri="{FF2B5EF4-FFF2-40B4-BE49-F238E27FC236}">
                <a16:creationId xmlns:a16="http://schemas.microsoft.com/office/drawing/2014/main" id="{ED731485-FF39-43CC-8AD7-28BCC352702D}"/>
              </a:ext>
            </a:extLst>
          </p:cNvPr>
          <p:cNvSpPr>
            <a:spLocks noGrp="1"/>
          </p:cNvSpPr>
          <p:nvPr>
            <p:ph idx="1"/>
          </p:nvPr>
        </p:nvSpPr>
        <p:spPr>
          <a:xfrm>
            <a:off x="457200" y="1268413"/>
            <a:ext cx="8229600" cy="4857750"/>
          </a:xfrm>
        </p:spPr>
        <p:txBody>
          <a:bodyPr/>
          <a:lstStyle/>
          <a:p>
            <a:pPr algn="just" eaLnBrk="1" hangingPunct="1"/>
            <a:r>
              <a:rPr lang="el-GR" altLang="el-GR"/>
              <a:t>Από τους 22 μαθητές του τμήματος την πρώτη μέρα «εμφανίστηκαν» 15 περισσότερο για να δουν τα διαδικαστικά και για να πληροφορηθούν κάποια πράγματα σχετικά με το σχολείο.</a:t>
            </a:r>
          </a:p>
          <a:p>
            <a:pPr algn="just" eaLnBrk="1" hangingPunct="1"/>
            <a:r>
              <a:rPr lang="el-GR" altLang="el-GR"/>
              <a:t>Ο αριθμός αυτός έγινε μονοψήφιος σταδιακά. </a:t>
            </a:r>
          </a:p>
          <a:p>
            <a:pPr algn="just" eaLnBrk="1" hangingPunct="1"/>
            <a:r>
              <a:rPr lang="el-GR" altLang="el-GR"/>
              <a:t>Ορισμένες φορές δεν «εμφανιζόταν» κανένας μαθητής.</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Τίτλος 1">
            <a:extLst>
              <a:ext uri="{FF2B5EF4-FFF2-40B4-BE49-F238E27FC236}">
                <a16:creationId xmlns:a16="http://schemas.microsoft.com/office/drawing/2014/main" id="{72774D96-8610-49D9-89B4-565E08A33D08}"/>
              </a:ext>
            </a:extLst>
          </p:cNvPr>
          <p:cNvSpPr>
            <a:spLocks noGrp="1"/>
          </p:cNvSpPr>
          <p:nvPr>
            <p:ph type="title"/>
          </p:nvPr>
        </p:nvSpPr>
        <p:spPr/>
        <p:txBody>
          <a:bodyPr/>
          <a:lstStyle/>
          <a:p>
            <a:r>
              <a:rPr lang="el-GR" altLang="el-GR" b="1"/>
              <a:t>Η εικόνα</a:t>
            </a:r>
          </a:p>
        </p:txBody>
      </p:sp>
      <p:sp>
        <p:nvSpPr>
          <p:cNvPr id="8195" name="Θέση περιεχομένου 2">
            <a:extLst>
              <a:ext uri="{FF2B5EF4-FFF2-40B4-BE49-F238E27FC236}">
                <a16:creationId xmlns:a16="http://schemas.microsoft.com/office/drawing/2014/main" id="{03B7444F-E3EA-434F-AE6E-B153985AEE28}"/>
              </a:ext>
            </a:extLst>
          </p:cNvPr>
          <p:cNvSpPr>
            <a:spLocks noGrp="1"/>
          </p:cNvSpPr>
          <p:nvPr>
            <p:ph idx="1"/>
          </p:nvPr>
        </p:nvSpPr>
        <p:spPr/>
        <p:txBody>
          <a:bodyPr/>
          <a:lstStyle/>
          <a:p>
            <a:pPr algn="just"/>
            <a:r>
              <a:rPr lang="el-GR" altLang="el-GR"/>
              <a:t>Η διδασκαλία γινόταν με </a:t>
            </a:r>
            <a:r>
              <a:rPr lang="en-US" altLang="el-GR"/>
              <a:t>skype, zoom </a:t>
            </a:r>
            <a:r>
              <a:rPr lang="el-GR" altLang="el-GR"/>
              <a:t>και </a:t>
            </a:r>
            <a:r>
              <a:rPr lang="en-US" altLang="el-GR"/>
              <a:t>webex</a:t>
            </a:r>
            <a:r>
              <a:rPr lang="el-GR" altLang="el-GR"/>
              <a:t>-το κριτήριο ήταν ποιο δεν κολλούσε .</a:t>
            </a:r>
          </a:p>
          <a:p>
            <a:pPr algn="just"/>
            <a:r>
              <a:rPr lang="el-GR" altLang="el-GR"/>
              <a:t>Πολλοί μαθητές την ώρα που θα έπρεπε να συμμετέχουν στο τμήμα είχαν φροντιστήριο</a:t>
            </a:r>
          </a:p>
          <a:p>
            <a:pPr algn="just"/>
            <a:r>
              <a:rPr lang="el-GR" altLang="el-GR"/>
              <a:t>Υπήρχε μεγάλη άρνηση στο να δώσουν κάτι γραπτό, καθώς προφασίζονταν φόρτο από τα φροντιστήρια ή επιθυμούσαν να το πουν αντί να το γράψουν</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Τίτλος 1">
            <a:extLst>
              <a:ext uri="{FF2B5EF4-FFF2-40B4-BE49-F238E27FC236}">
                <a16:creationId xmlns:a16="http://schemas.microsoft.com/office/drawing/2014/main" id="{7692F0EC-4D31-4819-8E1B-69A5C912D152}"/>
              </a:ext>
            </a:extLst>
          </p:cNvPr>
          <p:cNvSpPr>
            <a:spLocks noGrp="1"/>
          </p:cNvSpPr>
          <p:nvPr>
            <p:ph type="title"/>
          </p:nvPr>
        </p:nvSpPr>
        <p:spPr/>
        <p:txBody>
          <a:bodyPr/>
          <a:lstStyle/>
          <a:p>
            <a:pPr eaLnBrk="1" hangingPunct="1"/>
            <a:r>
              <a:rPr lang="el-GR" altLang="el-GR" b="1"/>
              <a:t>Οι δυσκολίες 1/3</a:t>
            </a:r>
          </a:p>
        </p:txBody>
      </p:sp>
      <p:sp>
        <p:nvSpPr>
          <p:cNvPr id="9219" name="Θέση περιεχομένου 2">
            <a:extLst>
              <a:ext uri="{FF2B5EF4-FFF2-40B4-BE49-F238E27FC236}">
                <a16:creationId xmlns:a16="http://schemas.microsoft.com/office/drawing/2014/main" id="{6C4CF7B6-2AE8-4A8D-ACAC-F68CAC6FB074}"/>
              </a:ext>
            </a:extLst>
          </p:cNvPr>
          <p:cNvSpPr>
            <a:spLocks noGrp="1"/>
          </p:cNvSpPr>
          <p:nvPr>
            <p:ph idx="1"/>
          </p:nvPr>
        </p:nvSpPr>
        <p:spPr/>
        <p:txBody>
          <a:bodyPr/>
          <a:lstStyle/>
          <a:p>
            <a:pPr marL="0" indent="0" eaLnBrk="1" hangingPunct="1">
              <a:buFont typeface="Arial" panose="020B0604020202020204" pitchFamily="34" charset="0"/>
              <a:buNone/>
            </a:pPr>
            <a:r>
              <a:rPr lang="el-GR" altLang="el-GR"/>
              <a:t>Στην αρχή νομίζεις ότι είσαι μόνος ή ότι δεν κάνεις κάτι καλά.</a:t>
            </a:r>
          </a:p>
          <a:p>
            <a:pPr marL="0" indent="0" eaLnBrk="1" hangingPunct="1">
              <a:buFont typeface="Arial" panose="020B0604020202020204" pitchFamily="34" charset="0"/>
              <a:buNone/>
            </a:pPr>
            <a:r>
              <a:rPr lang="el-GR" altLang="el-GR"/>
              <a:t>Σιγά-σιγά οργανώνεσαι μιλάς με άλλους συναδέλφους (στη διάρκεια του εγκλεισμού λειτούργησαν πολλές ομάδες εκπαιδευτικών κυρίως στα μέσα κοινωνικής δικτύωσης που έλυσαν πολλά προβλήματα ακόμα και τεχνικά της χρήσης των πλατφορμών αλλά και διδακτικά.</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Τίτλος 1">
            <a:extLst>
              <a:ext uri="{FF2B5EF4-FFF2-40B4-BE49-F238E27FC236}">
                <a16:creationId xmlns:a16="http://schemas.microsoft.com/office/drawing/2014/main" id="{5A2696BD-925C-4761-98F8-A4D6E7FC1A24}"/>
              </a:ext>
            </a:extLst>
          </p:cNvPr>
          <p:cNvSpPr>
            <a:spLocks noGrp="1"/>
          </p:cNvSpPr>
          <p:nvPr>
            <p:ph type="title"/>
          </p:nvPr>
        </p:nvSpPr>
        <p:spPr/>
        <p:txBody>
          <a:bodyPr/>
          <a:lstStyle/>
          <a:p>
            <a:r>
              <a:rPr lang="el-GR" altLang="el-GR" b="1"/>
              <a:t>Οι δυσκολίες 2/3</a:t>
            </a:r>
          </a:p>
        </p:txBody>
      </p:sp>
      <p:sp>
        <p:nvSpPr>
          <p:cNvPr id="10243" name="Θέση περιεχομένου 2">
            <a:extLst>
              <a:ext uri="{FF2B5EF4-FFF2-40B4-BE49-F238E27FC236}">
                <a16:creationId xmlns:a16="http://schemas.microsoft.com/office/drawing/2014/main" id="{32D4B274-D899-41F9-B4C2-B1FB23C39473}"/>
              </a:ext>
            </a:extLst>
          </p:cNvPr>
          <p:cNvSpPr>
            <a:spLocks noGrp="1"/>
          </p:cNvSpPr>
          <p:nvPr>
            <p:ph idx="1"/>
          </p:nvPr>
        </p:nvSpPr>
        <p:spPr>
          <a:extLst>
            <a:ext uri="{91240B29-F687-4F45-9708-019B960494DF}">
              <a14:hiddenLine xmlns:a14="http://schemas.microsoft.com/office/drawing/2010/main" w="76200">
                <a:solidFill>
                  <a:srgbClr val="000000"/>
                </a:solidFill>
                <a:miter lim="800000"/>
                <a:headEnd/>
                <a:tailEnd/>
              </a14:hiddenLine>
            </a:ext>
          </a:extLst>
        </p:spPr>
        <p:txBody>
          <a:bodyPr/>
          <a:lstStyle/>
          <a:p>
            <a:pPr marL="0" indent="0" algn="just">
              <a:buFont typeface="Arial" panose="020B0604020202020204" pitchFamily="34" charset="0"/>
              <a:buNone/>
            </a:pPr>
            <a:r>
              <a:rPr lang="el-GR" altLang="el-GR" sz="2800"/>
              <a:t>Στο συγκεκριμένο μάθημα απαιτείται παραγωγή γραπτού λόγου.</a:t>
            </a:r>
          </a:p>
          <a:p>
            <a:pPr marL="0" indent="0" algn="just">
              <a:buFont typeface="Arial" panose="020B0604020202020204" pitchFamily="34" charset="0"/>
              <a:buNone/>
            </a:pPr>
            <a:r>
              <a:rPr lang="el-GR" altLang="el-GR" sz="2800"/>
              <a:t>Ακόμα και οι  γλωσσικές ασκήσεις δε δίνονται απομονωμένα παρά ενταγμένες σε συγκεκριμένα συμφραζόμενα. Έτσι, περιορίζονται αρκετά τα τεχνολογικά εργαλεία που θα μπορούσαν να χρησιμοποιηθούν και το ζητούμενο είναι να γράψουν οι μαθητές στον κειμενογράφο.</a:t>
            </a:r>
          </a:p>
          <a:p>
            <a:pPr marL="0" indent="0" algn="just">
              <a:buFont typeface="Arial" panose="020B0604020202020204" pitchFamily="34" charset="0"/>
              <a:buNone/>
            </a:pPr>
            <a:r>
              <a:rPr lang="el-GR" altLang="el-GR" sz="2800"/>
              <a:t>Πόσοι μπορούν; Είναι αυτό το ζητούμενο;</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1316</TotalTime>
  <Words>1990</Words>
  <Application>Microsoft Office PowerPoint</Application>
  <PresentationFormat>Προβολή στην οθόνη (4:3)</PresentationFormat>
  <Paragraphs>143</Paragraphs>
  <Slides>34</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34</vt:i4>
      </vt:variant>
    </vt:vector>
  </HeadingPairs>
  <TitlesOfParts>
    <vt:vector size="38" baseType="lpstr">
      <vt:lpstr>Arial</vt:lpstr>
      <vt:lpstr>Calibri</vt:lpstr>
      <vt:lpstr>Times New Roman</vt:lpstr>
      <vt:lpstr>Θέμα του Office</vt:lpstr>
      <vt:lpstr>Θυμίζεις κάμαρες κλειστές…</vt:lpstr>
      <vt:lpstr>Η ιδιαιτερότητα του Λυκείου</vt:lpstr>
      <vt:lpstr>Η ιδιαιτερότητα του μαθήματος της Νεοελληνικής Γλώσσας-Το πριν</vt:lpstr>
      <vt:lpstr>Η ιδιαιτερότητα του μαθήματος της Νεοελληνικής Γλώσσας-Το τώρα</vt:lpstr>
      <vt:lpstr>Τα ερωτήματα και οι κρίσιμες αποφάσεις</vt:lpstr>
      <vt:lpstr>Η εικόνα</vt:lpstr>
      <vt:lpstr>Η εικόνα</vt:lpstr>
      <vt:lpstr>Οι δυσκολίες 1/3</vt:lpstr>
      <vt:lpstr>Οι δυσκολίες 2/3</vt:lpstr>
      <vt:lpstr>Οι δυσκολίες 3/3</vt:lpstr>
      <vt:lpstr>Οι  «πατέντες»    1/2</vt:lpstr>
      <vt:lpstr>Οι  «πατέντες»   2/2</vt:lpstr>
      <vt:lpstr>Η πράξη </vt:lpstr>
      <vt:lpstr>Εκπόνηση μικροσεναρίων </vt:lpstr>
      <vt:lpstr>E-class</vt:lpstr>
      <vt:lpstr>Δείγμα του κειμένου </vt:lpstr>
      <vt:lpstr>Αφόρμηση</vt:lpstr>
      <vt:lpstr>Οι δραστηριότητες</vt:lpstr>
      <vt:lpstr>Το 2ο κείμενο</vt:lpstr>
      <vt:lpstr>Το τρίπτυχο</vt:lpstr>
      <vt:lpstr>Το τρίπτυχο</vt:lpstr>
      <vt:lpstr>Το τρίπτυχο</vt:lpstr>
      <vt:lpstr>Η αξιοποίηση των υπαρχόντων ψηφιακών πόρων </vt:lpstr>
      <vt:lpstr>Η αξιοποίηση των υπαρχόντων ψηφιακών πόρων </vt:lpstr>
      <vt:lpstr>Η αξιοποίηση των υπαρχόντων ψηφιακών πόρων </vt:lpstr>
      <vt:lpstr>Η αξιοποίηση των υπαρχόντων ψηφιακών πόρων </vt:lpstr>
      <vt:lpstr>Η αξιοποίηση των υπαρχόντων ψηφιακών πόρων </vt:lpstr>
      <vt:lpstr>Ο μετασχηματισμός </vt:lpstr>
      <vt:lpstr>Ο «άγγελος εξάγγελος» του Σαββόπουλου</vt:lpstr>
      <vt:lpstr>Από τα ευρήματα των μαθητών</vt:lpstr>
      <vt:lpstr>Μια σχετικά απλή δραστηριότητα για την παραγωγή ερμηνευτικού σχολίου </vt:lpstr>
      <vt:lpstr>Ένα πολύ απλό εργαλείο</vt:lpstr>
      <vt:lpstr>Το περιβάλλον</vt:lpstr>
      <vt:lpstr>Πηγές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Βίκη</dc:creator>
  <cp:lastModifiedBy>Tasos</cp:lastModifiedBy>
  <cp:revision>50</cp:revision>
  <dcterms:created xsi:type="dcterms:W3CDTF">2020-11-01T16:56:05Z</dcterms:created>
  <dcterms:modified xsi:type="dcterms:W3CDTF">2020-11-11T09:40:57Z</dcterms:modified>
</cp:coreProperties>
</file>