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4" r:id="rId4"/>
    <p:sldId id="290" r:id="rId5"/>
    <p:sldId id="262" r:id="rId6"/>
    <p:sldId id="260" r:id="rId7"/>
    <p:sldId id="263" r:id="rId8"/>
    <p:sldId id="292" r:id="rId9"/>
    <p:sldId id="274" r:id="rId10"/>
    <p:sldId id="294" r:id="rId11"/>
    <p:sldId id="280" r:id="rId12"/>
    <p:sldId id="276" r:id="rId13"/>
    <p:sldId id="279" r:id="rId14"/>
    <p:sldId id="281" r:id="rId15"/>
    <p:sldId id="269" r:id="rId16"/>
    <p:sldId id="270" r:id="rId17"/>
    <p:sldId id="277" r:id="rId18"/>
    <p:sldId id="282" r:id="rId19"/>
    <p:sldId id="287" r:id="rId20"/>
    <p:sldId id="284" r:id="rId21"/>
    <p:sldId id="293" r:id="rId22"/>
    <p:sldId id="285" r:id="rId23"/>
    <p:sldId id="265" r:id="rId24"/>
    <p:sldId id="286" r:id="rId25"/>
    <p:sldId id="288" r:id="rId26"/>
    <p:sldId id="295" r:id="rId27"/>
    <p:sldId id="291" r:id="rId28"/>
    <p:sldId id="267" r:id="rId29"/>
    <p:sldId id="289" r:id="rId30"/>
    <p:sldId id="271" r:id="rId31"/>
    <p:sldId id="268" r:id="rId32"/>
    <p:sldId id="296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E54A-D2B5-4947-9AEC-2AC1D6078743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CDC7F-D2F7-4372-8E73-AE6E4215AF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DD3D-94CA-4C9A-94BA-710CDB5FDB4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B527-E329-4DBD-A47C-AF3295F541F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class02.sch.gr/courses/G1400158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welcom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aggregator/lo/photodentro-aggregatedcontent-8526-8423" TargetMode="External"/><Relationship Id="rId2" Type="http://schemas.openxmlformats.org/officeDocument/2006/relationships/hyperlink" Target="http://photodentro.edu.gr/v/item/ds/8521/111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otodentro.edu.gr/video/r/8522/118?locale=e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as.greek-language.gr/scenario.html?sid=1252" TargetMode="External"/><Relationship Id="rId2" Type="http://schemas.openxmlformats.org/officeDocument/2006/relationships/hyperlink" Target="http://proteas.greek-language.gr/scenario.html?sid=1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teas.greek-language.gr/scenario.html?sid=1491" TargetMode="External"/><Relationship Id="rId5" Type="http://schemas.openxmlformats.org/officeDocument/2006/relationships/hyperlink" Target="http://proteas.greek-language.gr/scenario.html?sid=1571" TargetMode="External"/><Relationship Id="rId4" Type="http://schemas.openxmlformats.org/officeDocument/2006/relationships/hyperlink" Target="http://proteas.greek-language.gr/scenario.html?sid=32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games.mthv.gr/mth-name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followodysseus.culture.gr/el-g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users.sch.g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linoit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el-GR" sz="2800" dirty="0"/>
              <a:t>ΠΕ.Κ.Ε.Σ Θεσσαλίας</a:t>
            </a:r>
            <a:br>
              <a:rPr lang="el-GR" sz="2800" dirty="0"/>
            </a:br>
            <a:r>
              <a:rPr lang="el-GR" sz="2800" dirty="0"/>
              <a:t>Εξ Αποστάσεως Διδασκαλία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136904" cy="936104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Χάνει τη γοητεία της η Μούσα στην Εξ ΑΕ;</a:t>
            </a:r>
          </a:p>
          <a:p>
            <a:r>
              <a:rPr lang="el-GR" sz="2400" dirty="0">
                <a:solidFill>
                  <a:srgbClr val="0070C0"/>
                </a:solidFill>
              </a:rPr>
              <a:t>Η Οδύσσεια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l-GR" sz="2400" dirty="0">
                <a:solidFill>
                  <a:srgbClr val="0070C0"/>
                </a:solidFill>
              </a:rPr>
              <a:t>με την </a:t>
            </a:r>
            <a:r>
              <a:rPr lang="el-GR" sz="2400" dirty="0" err="1">
                <a:solidFill>
                  <a:srgbClr val="0070C0"/>
                </a:solidFill>
              </a:rPr>
              <a:t>α΄</a:t>
            </a:r>
            <a:r>
              <a:rPr lang="el-GR" sz="2400" dirty="0">
                <a:solidFill>
                  <a:srgbClr val="0070C0"/>
                </a:solidFill>
              </a:rPr>
              <a:t> γυμνασίου</a:t>
            </a:r>
          </a:p>
        </p:txBody>
      </p:sp>
      <p:pic>
        <p:nvPicPr>
          <p:cNvPr id="5" name="4 - Εικόνα" descr="Odyssey_manuscript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356992"/>
            <a:ext cx="246755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0" y="59492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Ζέτα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Τσίγκα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ΠΕ02, 10 Νοεμβρίου 2020</a:t>
            </a:r>
          </a:p>
        </p:txBody>
      </p:sp>
      <p:pic>
        <p:nvPicPr>
          <p:cNvPr id="8" name="7 - Εικόνα" descr="online educ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902" y="3717032"/>
            <a:ext cx="327609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Το ταξίδι μας στην Εξ αποστάσεως διδασκαλία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000" dirty="0">
                <a:hlinkClick r:id="rId2"/>
              </a:rPr>
              <a:t>https://eclass02.sch.gr/courses/G1400158/</a:t>
            </a:r>
            <a:endParaRPr lang="el-GR" sz="2000" dirty="0"/>
          </a:p>
        </p:txBody>
      </p:sp>
      <p:pic>
        <p:nvPicPr>
          <p:cNvPr id="4" name="3 - Εικόνα" descr="Magrit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88840"/>
            <a:ext cx="5512128" cy="44831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>
              <a:buNone/>
            </a:pP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Παράδειγμα προσαρμογής 1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34563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/>
              <a:t>Στη φυσική τάξη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000" dirty="0"/>
              <a:t>Κάνω προφορικές ερωτήσεις εμπέδωσης ή επανάληψης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186808" cy="4525963"/>
          </a:xfrm>
        </p:spPr>
        <p:txBody>
          <a:bodyPr/>
          <a:lstStyle/>
          <a:p>
            <a:pPr>
              <a:buNone/>
            </a:pPr>
            <a:r>
              <a:rPr lang="el-GR" sz="2400" dirty="0"/>
              <a:t>Στην εικονική τάξη </a:t>
            </a:r>
            <a:r>
              <a:rPr lang="en-US" sz="2400" dirty="0" err="1"/>
              <a:t>webex</a:t>
            </a:r>
            <a:r>
              <a:rPr lang="en-US" sz="2400" dirty="0"/>
              <a:t> </a:t>
            </a: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000" dirty="0"/>
              <a:t>Βάζω ένα ερωτηματολόγιο εμπέδωσης ή επανάληψης (σε πραγματικό χρόνο)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7" name="6 - Εικόνα" descr="Ερ-γιο ΕΜΠΕΔΩΣΗΣ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30" y="1340768"/>
            <a:ext cx="5612970" cy="43204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34563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/>
              <a:t>Στη φυσική τάξη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000" dirty="0"/>
              <a:t>Κάνω προφορικές ερωτήσεις κατανόησης πχ χαρακτηρίστε τον Οδυσσέα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355976" y="404664"/>
            <a:ext cx="4186808" cy="4525963"/>
          </a:xfrm>
        </p:spPr>
        <p:txBody>
          <a:bodyPr/>
          <a:lstStyle/>
          <a:p>
            <a:pPr>
              <a:buNone/>
            </a:pPr>
            <a:r>
              <a:rPr lang="el-GR" sz="2400" dirty="0"/>
              <a:t>Στην εικονική τάξη </a:t>
            </a:r>
            <a:r>
              <a:rPr lang="en-US" sz="2400" dirty="0" err="1"/>
              <a:t>webex</a:t>
            </a:r>
            <a:r>
              <a:rPr lang="en-US" sz="2400" dirty="0"/>
              <a:t> </a:t>
            </a: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000" dirty="0"/>
              <a:t>Βάζω έναν ψηφιακό συλλέκτη απαντήσεων (σε πραγματικό χρόνο)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8" name="3 - Θέση περιεχομένου" descr="ANSWERGARDEN_8-5-2020_Οδύσσει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348880"/>
            <a:ext cx="7128791" cy="4371801"/>
          </a:xfrm>
          <a:prstGeom prst="rect">
            <a:avLst/>
          </a:prstGeom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229600" cy="854968"/>
          </a:xfrm>
        </p:spPr>
        <p:txBody>
          <a:bodyPr>
            <a:normAutofit/>
          </a:bodyPr>
          <a:lstStyle/>
          <a:p>
            <a:pPr algn="l"/>
            <a:r>
              <a:rPr lang="el-GR" sz="1800" dirty="0"/>
              <a:t> &gt; Παρακινεί σε συμμετοχή </a:t>
            </a:r>
            <a:br>
              <a:rPr lang="en-US" sz="1800" dirty="0"/>
            </a:br>
            <a:r>
              <a:rPr lang="en-US" sz="1800" dirty="0"/>
              <a:t>“</a:t>
            </a:r>
            <a:r>
              <a:rPr lang="el-GR" sz="1800" dirty="0"/>
              <a:t>φύτεψε μια ερώτηση, καλλιέργησε απαντήσεις</a:t>
            </a:r>
            <a:r>
              <a:rPr lang="en-US" sz="1800" dirty="0"/>
              <a:t>” </a:t>
            </a:r>
            <a:r>
              <a:rPr lang="en-US" sz="1800" dirty="0">
                <a:hlinkClick r:id="rId3"/>
              </a:rPr>
              <a:t>https://answergarden.ch/welcome/</a:t>
            </a:r>
            <a:r>
              <a:rPr lang="en-US" sz="1800" dirty="0"/>
              <a:t> </a:t>
            </a:r>
            <a:endParaRPr lang="el-GR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>
              <a:buNone/>
            </a:pP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Παράδειγμα προσαρμογής 2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sz="2400" dirty="0"/>
              <a:t>Δραστηριότητα: α) κατανόηση τεχνικής (δομή ικετευτικού λόγου) και β) ψηφιακός </a:t>
            </a:r>
            <a:r>
              <a:rPr lang="el-GR" sz="2400" dirty="0" err="1"/>
              <a:t>γραμματισμός</a:t>
            </a:r>
            <a:r>
              <a:rPr lang="el-GR" sz="2400" dirty="0"/>
              <a:t> (κειμενογράφος) Ασύγχρονη η-τάξη</a:t>
            </a:r>
          </a:p>
        </p:txBody>
      </p:sp>
      <p:pic>
        <p:nvPicPr>
          <p:cNvPr id="8" name="7 - Θέση περιεχομένου" descr="Ικετ_Λογος_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3668472" cy="4525963"/>
          </a:xfrm>
        </p:spPr>
      </p:pic>
      <p:pic>
        <p:nvPicPr>
          <p:cNvPr id="9" name="8 - Εικόνα" descr="Ικετ_Λογος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980728"/>
            <a:ext cx="4481725" cy="5818121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 rot="1416534">
            <a:off x="7633485" y="50870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2060"/>
                </a:solidFill>
              </a:rPr>
              <a:t>Ανατροφοδότηση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Εργασία_Τεχνικη - Ανατροφ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27391"/>
            <a:ext cx="4148367" cy="6730609"/>
          </a:xfrm>
        </p:spPr>
      </p:pic>
      <p:sp>
        <p:nvSpPr>
          <p:cNvPr id="5" name="4 - TextBox"/>
          <p:cNvSpPr txBox="1"/>
          <p:nvPr/>
        </p:nvSpPr>
        <p:spPr>
          <a:xfrm rot="1376301">
            <a:off x="7631644" y="471961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2060"/>
                </a:solidFill>
              </a:rPr>
              <a:t>Ανατροφοδότηση</a:t>
            </a:r>
          </a:p>
        </p:txBody>
      </p:sp>
      <p:sp>
        <p:nvSpPr>
          <p:cNvPr id="6" name="5 - Καμπύλο αριστερό βέλος"/>
          <p:cNvSpPr/>
          <p:nvPr/>
        </p:nvSpPr>
        <p:spPr>
          <a:xfrm rot="1871068">
            <a:off x="8062692" y="5230860"/>
            <a:ext cx="864096" cy="1080120"/>
          </a:xfrm>
          <a:prstGeom prst="curvedLeftArrow">
            <a:avLst>
              <a:gd name="adj1" fmla="val 25000"/>
              <a:gd name="adj2" fmla="val 50000"/>
              <a:gd name="adj3" fmla="val 2160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 rot="21063336">
            <a:off x="539552" y="162880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Δραστηριότητες όπως θα έδινα στη φυσική τάξη.</a:t>
            </a:r>
          </a:p>
          <a:p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Αντί για το τετράδιο, έχουμε  την προστιθέμενη αξία των Τ.Π.Ε.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dirty="0"/>
              <a:t>Η προηγούμενη άσκηση τώρα στο </a:t>
            </a:r>
            <a:r>
              <a:rPr lang="en-US" sz="2400" dirty="0"/>
              <a:t>wiki </a:t>
            </a:r>
            <a:r>
              <a:rPr lang="el-GR" sz="2400" dirty="0"/>
              <a:t>της η-τάξης (Παράγω και μαθαίνω ΚΑΙ από τους άλλους)</a:t>
            </a:r>
          </a:p>
        </p:txBody>
      </p:sp>
      <p:pic>
        <p:nvPicPr>
          <p:cNvPr id="4" name="3 - Θέση περιεχομένου" descr="Wiki eclas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8621727" cy="5040560"/>
          </a:xfr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>
              <a:buNone/>
            </a:pP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Παράδειγμα προσαρμογής 3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/>
              <a:t>Δραστηριότητες αξιολόγησης: ποικίλες μορφές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l-GR" sz="2000" dirty="0"/>
              <a:t>Ψηφιακό </a:t>
            </a:r>
            <a:r>
              <a:rPr lang="el-GR" sz="2000" u="sng" dirty="0"/>
              <a:t>έγγραφο με ερωτήσεις</a:t>
            </a:r>
            <a:r>
              <a:rPr lang="el-GR" sz="2000" dirty="0"/>
              <a:t>: το μοιράζω στα παιδιά μέσω </a:t>
            </a:r>
            <a:r>
              <a:rPr lang="en-US" sz="2000" dirty="0"/>
              <a:t>email</a:t>
            </a:r>
            <a:r>
              <a:rPr lang="el-GR" sz="2000" dirty="0"/>
              <a:t> ή με επισύναψη στο περιβάλλον σύγχρονης, </a:t>
            </a:r>
            <a:r>
              <a:rPr lang="en-US" sz="2000" dirty="0" err="1"/>
              <a:t>Webex</a:t>
            </a:r>
            <a:r>
              <a:rPr lang="en-US" sz="2000" dirty="0"/>
              <a:t>. </a:t>
            </a:r>
            <a:r>
              <a:rPr lang="el-GR" sz="2000" dirty="0"/>
              <a:t>Επιστρέφεται συμπληρωμένο με </a:t>
            </a:r>
            <a:r>
              <a:rPr lang="en-US" sz="2000" dirty="0"/>
              <a:t>email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r>
              <a:rPr lang="el-GR" sz="2000" dirty="0"/>
              <a:t>Ψηφιακό </a:t>
            </a:r>
            <a:r>
              <a:rPr lang="el-GR" sz="2000" u="sng" dirty="0"/>
              <a:t>έγγραφο με ερωτήσεις</a:t>
            </a:r>
            <a:r>
              <a:rPr lang="el-GR" sz="2000" dirty="0"/>
              <a:t>: το αναρτώ στην η-τάξη &gt; Εργασίες. Επιστρέφεται συμπληρωμένο με ανάρτηση στην η-τάξη</a:t>
            </a:r>
          </a:p>
          <a:p>
            <a:pPr marL="457200" indent="-457200">
              <a:buAutoNum type="arabicParenR"/>
            </a:pPr>
            <a:endParaRPr lang="el-GR" sz="2000" dirty="0"/>
          </a:p>
          <a:p>
            <a:pPr marL="457200" indent="-457200">
              <a:buFont typeface="Arial" pitchFamily="34" charset="0"/>
              <a:buAutoNum type="arabicParenR"/>
            </a:pPr>
            <a:r>
              <a:rPr lang="el-GR" sz="2000" dirty="0"/>
              <a:t>Δημιουργώ </a:t>
            </a:r>
            <a:r>
              <a:rPr lang="el-GR" sz="2000" u="sng" dirty="0"/>
              <a:t>άσκηση αυτόματης βαθμολόγησης </a:t>
            </a:r>
            <a:r>
              <a:rPr lang="el-GR" sz="2000" dirty="0"/>
              <a:t>στην η-τάξη.</a:t>
            </a:r>
          </a:p>
          <a:p>
            <a:pPr marL="457200" indent="-457200">
              <a:buFont typeface="Arial" pitchFamily="34" charset="0"/>
              <a:buAutoNum type="arabicParenR"/>
            </a:pPr>
            <a:endParaRPr lang="el-GR" sz="2000" dirty="0"/>
          </a:p>
          <a:p>
            <a:pPr marL="457200" indent="-457200">
              <a:buFont typeface="Arial" pitchFamily="34" charset="0"/>
              <a:buAutoNum type="arabicParenR"/>
            </a:pPr>
            <a:r>
              <a:rPr lang="el-GR" sz="2000" dirty="0"/>
              <a:t>Με τις ίδιες ερωτήσεις δημιουργώ ψ</a:t>
            </a:r>
            <a:r>
              <a:rPr lang="el-GR" sz="2000" u="sng" dirty="0"/>
              <a:t>ηφιακό κουίζ </a:t>
            </a:r>
            <a:r>
              <a:rPr lang="el-GR" sz="2000" dirty="0"/>
              <a:t>που συμπληρώνεται στη σύγχρονη και καταγράφει αυτόματα όλες τις απαντήσεις των παιδιών. Διασκεδαστική δραστηριότητα, η αξιολόγηση γίνεται λιγότερο απεχθής</a:t>
            </a:r>
          </a:p>
        </p:txBody>
      </p:sp>
      <p:sp>
        <p:nvSpPr>
          <p:cNvPr id="5" name="4 - Δεξιό άγκιστρο"/>
          <p:cNvSpPr/>
          <p:nvPr/>
        </p:nvSpPr>
        <p:spPr>
          <a:xfrm>
            <a:off x="8316416" y="1700808"/>
            <a:ext cx="432048" cy="2592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ιάγραμμα ροής: Διεργασία"/>
          <p:cNvSpPr/>
          <p:nvPr/>
        </p:nvSpPr>
        <p:spPr>
          <a:xfrm rot="2167130">
            <a:off x="7825981" y="2325410"/>
            <a:ext cx="1300054" cy="48485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Ασύγχρονη</a:t>
            </a:r>
          </a:p>
        </p:txBody>
      </p:sp>
      <p:sp>
        <p:nvSpPr>
          <p:cNvPr id="7" name="6 - Διάγραμμα ροής: Διεργασία"/>
          <p:cNvSpPr/>
          <p:nvPr/>
        </p:nvSpPr>
        <p:spPr>
          <a:xfrm rot="2167130">
            <a:off x="7974340" y="4701676"/>
            <a:ext cx="1300054" cy="48485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Σύγχρονη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l-GR" sz="2400" dirty="0"/>
            </a:br>
            <a:r>
              <a:rPr lang="el-GR" sz="2400" dirty="0"/>
              <a:t>Μεγάλα αναπάντητα (;) ερωτήματα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000" dirty="0"/>
          </a:p>
          <a:p>
            <a:pPr>
              <a:buNone/>
            </a:pPr>
            <a:endParaRPr lang="el-GR" sz="2000" dirty="0"/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i="1" dirty="0"/>
              <a:t>Θα μεταφέρω στην Εξ ΑΕ </a:t>
            </a:r>
            <a:r>
              <a:rPr lang="el-GR" sz="2000" i="1" dirty="0" err="1"/>
              <a:t>ό,τι</a:t>
            </a:r>
            <a:r>
              <a:rPr lang="el-GR" sz="2000" i="1" dirty="0"/>
              <a:t> κάνω ως τώρα στην τάξη δια ζώσης;</a:t>
            </a:r>
          </a:p>
          <a:p>
            <a:pPr>
              <a:buNone/>
            </a:pPr>
            <a:endParaRPr lang="en-US" sz="2000" i="1" dirty="0"/>
          </a:p>
          <a:p>
            <a:pPr>
              <a:buNone/>
            </a:pPr>
            <a:r>
              <a:rPr lang="el-G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Πώς θα κινήσω το ενδιαφέρον των μαθητών στις τηλεδιασκέψεις, ώστε να μην αποσύρονται αλλά να συμμετέχουν και να μαθαίνουν κάτι;;;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Δρ_Αξιολόγησης_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496" y="260648"/>
            <a:ext cx="7060310" cy="6009634"/>
          </a:xfrm>
        </p:spPr>
      </p:pic>
      <p:sp>
        <p:nvSpPr>
          <p:cNvPr id="6" name="5 - TextBox"/>
          <p:cNvSpPr txBox="1"/>
          <p:nvPr/>
        </p:nvSpPr>
        <p:spPr>
          <a:xfrm>
            <a:off x="179512" y="1340768"/>
            <a:ext cx="15121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2060"/>
                </a:solidFill>
              </a:rPr>
              <a:t>1-2) Ψηφιακό έγγραφο που μοιράζω στα παιδιά μέσω </a:t>
            </a:r>
            <a:r>
              <a:rPr lang="el-GR" sz="1400" dirty="0" err="1">
                <a:solidFill>
                  <a:srgbClr val="002060"/>
                </a:solidFill>
              </a:rPr>
              <a:t>email</a:t>
            </a:r>
            <a:r>
              <a:rPr lang="el-GR" sz="1400" dirty="0">
                <a:solidFill>
                  <a:srgbClr val="002060"/>
                </a:solidFill>
              </a:rPr>
              <a:t> ή με επισύναψη στο περιβάλλον σύγχρονης, </a:t>
            </a:r>
            <a:r>
              <a:rPr lang="el-GR" sz="1400" dirty="0" err="1">
                <a:solidFill>
                  <a:srgbClr val="002060"/>
                </a:solidFill>
              </a:rPr>
              <a:t>Webex</a:t>
            </a:r>
            <a:r>
              <a:rPr lang="el-GR" sz="1400" dirty="0">
                <a:solidFill>
                  <a:srgbClr val="002060"/>
                </a:solidFill>
              </a:rPr>
              <a:t> ή στην </a:t>
            </a:r>
          </a:p>
          <a:p>
            <a:r>
              <a:rPr lang="el-GR" sz="1400" dirty="0">
                <a:solidFill>
                  <a:srgbClr val="002060"/>
                </a:solidFill>
              </a:rPr>
              <a:t>η-τάξη. Επιστρέφεται συμπληρωμένο με </a:t>
            </a:r>
            <a:r>
              <a:rPr lang="el-GR" sz="1400" dirty="0" err="1">
                <a:solidFill>
                  <a:srgbClr val="002060"/>
                </a:solidFill>
              </a:rPr>
              <a:t>email</a:t>
            </a:r>
            <a:r>
              <a:rPr lang="el-GR" sz="1400" dirty="0">
                <a:solidFill>
                  <a:srgbClr val="002060"/>
                </a:solidFill>
              </a:rPr>
              <a:t> ή με ανάρτηση στην η-τάξη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000" dirty="0"/>
              <a:t>3) Άσκηση αυτόματης βαθμολόγησης</a:t>
            </a:r>
          </a:p>
        </p:txBody>
      </p:sp>
      <p:pic>
        <p:nvPicPr>
          <p:cNvPr id="4" name="3 - Θέση περιεχομένου" descr="Ασκηση Αυτοματης Βαθμολογησης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7899775" cy="4525963"/>
          </a:xfr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Δρ_Αξιολ_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49" y="260648"/>
            <a:ext cx="7685951" cy="5961940"/>
          </a:xfrm>
        </p:spPr>
      </p:pic>
      <p:sp>
        <p:nvSpPr>
          <p:cNvPr id="5" name="4 - TextBox"/>
          <p:cNvSpPr txBox="1"/>
          <p:nvPr/>
        </p:nvSpPr>
        <p:spPr>
          <a:xfrm>
            <a:off x="251520" y="1484784"/>
            <a:ext cx="1296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002060"/>
                </a:solidFill>
              </a:rPr>
              <a:t>4) Ψηφιακό κουίζ που συμπληρώνεται στη σύγχρονη και συλλέγει αυτόματα τις απαντήσεις των παιδιών </a:t>
            </a:r>
          </a:p>
        </p:txBody>
      </p:sp>
      <p:pic>
        <p:nvPicPr>
          <p:cNvPr id="6" name="5 - Εικόνα" descr="quizizz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16832"/>
            <a:ext cx="6300192" cy="3015188"/>
          </a:xfrm>
          <a:prstGeom prst="rect">
            <a:avLst/>
          </a:prstGeom>
        </p:spPr>
      </p:pic>
      <p:pic>
        <p:nvPicPr>
          <p:cNvPr id="7" name="6 - Εικόνα" descr="quizizz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140968"/>
            <a:ext cx="6300192" cy="35845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dirty="0"/>
              <a:t>Οι απαντήσεις ανά μαθητή (</a:t>
            </a:r>
            <a:r>
              <a:rPr lang="en-US" sz="2400" dirty="0" err="1"/>
              <a:t>quizizz</a:t>
            </a:r>
            <a:r>
              <a:rPr lang="en-US" sz="2400" dirty="0"/>
              <a:t>)</a:t>
            </a:r>
            <a:endParaRPr lang="el-GR" sz="2400" dirty="0"/>
          </a:p>
        </p:txBody>
      </p:sp>
      <p:pic>
        <p:nvPicPr>
          <p:cNvPr id="4" name="3 - Θέση περιεχομένου" descr="αποτλελ_ΟΝ LINE QUIZ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9164896" cy="4577669"/>
          </a:xfr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>
              <a:buNone/>
            </a:pP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Εμπλουτίζοντας με πόρους 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2800" dirty="0" err="1"/>
              <a:t>Φωτόδεντρο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Διερευνητική δραστηριότητα ανάγνωσης ιστορικών πηγών</a:t>
            </a:r>
          </a:p>
          <a:p>
            <a:pPr>
              <a:buNone/>
            </a:pPr>
            <a:r>
              <a:rPr lang="en-US" sz="2000" dirty="0">
                <a:hlinkClick r:id="rId2"/>
              </a:rPr>
              <a:t>http://photodentro.edu.gr/v/item/ds/8521/11105</a:t>
            </a:r>
            <a:endParaRPr lang="el-GR" sz="2000" dirty="0"/>
          </a:p>
          <a:p>
            <a:pPr>
              <a:buNone/>
            </a:pPr>
            <a:endParaRPr lang="el-GR" sz="2000" dirty="0"/>
          </a:p>
          <a:p>
            <a:r>
              <a:rPr lang="el-GR" sz="2000" dirty="0"/>
              <a:t>Σενάριο με στόχο τη δημιουργία </a:t>
            </a:r>
            <a:r>
              <a:rPr lang="el-GR" sz="2000" dirty="0" err="1"/>
              <a:t>κόμιξ</a:t>
            </a:r>
            <a:r>
              <a:rPr lang="el-GR" sz="2000" dirty="0"/>
              <a:t> με την αφήγηση της Οδύσσειας</a:t>
            </a:r>
          </a:p>
          <a:p>
            <a:pPr>
              <a:buNone/>
            </a:pPr>
            <a:r>
              <a:rPr lang="en-US" sz="2000" dirty="0">
                <a:hlinkClick r:id="rId3"/>
              </a:rPr>
              <a:t>http://photodentro.edu.gr/aggregator/lo/photodentro-aggregatedcontent-8526-8423</a:t>
            </a:r>
            <a:endParaRPr lang="el-GR" sz="2000" dirty="0"/>
          </a:p>
          <a:p>
            <a:pPr>
              <a:buNone/>
            </a:pPr>
            <a:endParaRPr lang="el-GR" sz="2000" dirty="0"/>
          </a:p>
          <a:p>
            <a:r>
              <a:rPr lang="el-GR" sz="2000" dirty="0"/>
              <a:t>Η Οδύσσεια εμπνέει: Ένα βίντεο για την Οδύσσεια του Καζαντζάκη</a:t>
            </a:r>
          </a:p>
          <a:p>
            <a:pPr>
              <a:buNone/>
            </a:pPr>
            <a:r>
              <a:rPr lang="en-US" sz="2000" dirty="0">
                <a:hlinkClick r:id="rId4"/>
              </a:rPr>
              <a:t>http://photodentro.edu.gr/video/r/8522/118?locale=el</a:t>
            </a:r>
            <a:endParaRPr lang="el-GR" sz="2000" dirty="0"/>
          </a:p>
          <a:p>
            <a:pPr>
              <a:buNone/>
            </a:pP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l-GR" sz="2400" dirty="0"/>
            </a:br>
            <a:r>
              <a:rPr lang="el-GR" sz="2400" dirty="0"/>
              <a:t>Σενάρια διδασκαλίας στο αποθετήριο ΠΡΩΤΕΑΣ, του Κέντρου Ελληνικής Γλώσσας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000" dirty="0"/>
              <a:t>«Το προοίμιο της Οδύσσειας»</a:t>
            </a:r>
          </a:p>
          <a:p>
            <a:pPr>
              <a:buNone/>
            </a:pPr>
            <a:r>
              <a:rPr lang="el-GR" sz="2000" u="sng" dirty="0">
                <a:hlinkClick r:id="rId2"/>
              </a:rPr>
              <a:t>http://proteas.greek-language.gr/scenario.html?sid=110</a:t>
            </a:r>
            <a:endParaRPr lang="el-GR" sz="2000" dirty="0"/>
          </a:p>
          <a:p>
            <a:pPr>
              <a:buNone/>
            </a:pPr>
            <a:endParaRPr lang="el-GR" sz="2000" dirty="0"/>
          </a:p>
          <a:p>
            <a:r>
              <a:rPr lang="el-GR" sz="2000" dirty="0"/>
              <a:t>«Συνάντηση του Οδυσσέα με τη Ναυσικά»</a:t>
            </a:r>
          </a:p>
          <a:p>
            <a:pPr>
              <a:buNone/>
            </a:pPr>
            <a:r>
              <a:rPr lang="el-GR" sz="2000" u="sng" dirty="0">
                <a:hlinkClick r:id="rId3"/>
              </a:rPr>
              <a:t>http://proteas.greek-language.gr/scenario.html?sid=1252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 </a:t>
            </a:r>
          </a:p>
          <a:p>
            <a:r>
              <a:rPr lang="el-GR" sz="2000" dirty="0"/>
              <a:t>«Ο Οδυσσέας στη σπηλιά του Κύκλωπα»</a:t>
            </a:r>
          </a:p>
          <a:p>
            <a:pPr>
              <a:buNone/>
            </a:pPr>
            <a:r>
              <a:rPr lang="el-GR" sz="2000" u="sng" dirty="0">
                <a:hlinkClick r:id="rId4"/>
              </a:rPr>
              <a:t>http://proteas.greek-language.gr/scenario.html?sid=323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 </a:t>
            </a:r>
          </a:p>
          <a:p>
            <a:r>
              <a:rPr lang="el-GR" sz="2000" dirty="0"/>
              <a:t>«Θαλασσοπόροι -από τον μύθο στην ιστορία»</a:t>
            </a:r>
          </a:p>
          <a:p>
            <a:pPr>
              <a:buNone/>
            </a:pPr>
            <a:r>
              <a:rPr lang="el-GR" sz="2000" u="sng" dirty="0">
                <a:hlinkClick r:id="rId5"/>
              </a:rPr>
              <a:t>http://proteas.greek-language.gr/scenario.html?sid=1571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 </a:t>
            </a:r>
          </a:p>
          <a:p>
            <a:r>
              <a:rPr lang="el-GR" sz="2000" dirty="0"/>
              <a:t>«Ανακεφαλαιώνοντας την Οδύσσεια»</a:t>
            </a:r>
          </a:p>
          <a:p>
            <a:pPr>
              <a:buNone/>
            </a:pPr>
            <a:r>
              <a:rPr lang="el-GR" sz="2000" u="sng" dirty="0">
                <a:hlinkClick r:id="rId6"/>
              </a:rPr>
              <a:t>http://proteas.greek-language.gr/scenario.html?sid=1491</a:t>
            </a: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dirty="0" err="1"/>
              <a:t>Χρονογραμμή</a:t>
            </a:r>
            <a:r>
              <a:rPr lang="el-GR" sz="2400" dirty="0"/>
              <a:t> σε συνεργασία </a:t>
            </a:r>
            <a:br>
              <a:rPr lang="el-GR" sz="2400" dirty="0"/>
            </a:b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https://padlet.com/</a:t>
            </a:r>
            <a:r>
              <a:rPr lang="en-US" sz="2400" dirty="0"/>
              <a:t> </a:t>
            </a:r>
            <a:endParaRPr lang="el-GR" sz="2400" dirty="0"/>
          </a:p>
        </p:txBody>
      </p:sp>
      <p:pic>
        <p:nvPicPr>
          <p:cNvPr id="4" name="3 - Θέση περιεχομένου" descr="Timelin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800"/>
            <a:ext cx="8933821" cy="4275738"/>
          </a:xfrm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sz="2000" dirty="0"/>
              <a:t>Μουσείο Θηβών: παιχνίδι με τα γράμματα από τα αλφάβητα που χρησιμοποιούσαν οι άνθρωποι κατά καιρούς στο παρελθόν. </a:t>
            </a:r>
            <a:br>
              <a:rPr lang="el-GR" sz="2000" dirty="0"/>
            </a:br>
            <a:r>
              <a:rPr lang="el-GR" sz="2000" dirty="0"/>
              <a:t>Βρίσκεται εδώ </a:t>
            </a:r>
            <a:r>
              <a:rPr lang="el-GR" sz="2000" u="sng" dirty="0">
                <a:hlinkClick r:id="rId2"/>
              </a:rPr>
              <a:t>http://games.mthv.gr/mth-names/</a:t>
            </a:r>
            <a:r>
              <a:rPr lang="el-GR" sz="2000" dirty="0"/>
              <a:t> </a:t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4" name="3 - Θέση περιεχομένου" descr="ΑΛΦΑΒΗΤΟ_Καιτανιδης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53770"/>
            <a:ext cx="7128792" cy="2932562"/>
          </a:xfrm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000" dirty="0"/>
              <a:t>«Ακολούθησε τον Οδυσσέα»</a:t>
            </a:r>
            <a:r>
              <a:rPr lang="en-US" sz="2000" dirty="0"/>
              <a:t> </a:t>
            </a:r>
            <a:r>
              <a:rPr lang="el-GR" sz="2000" dirty="0"/>
              <a:t>Γνώσεις και δραστηριότητες </a:t>
            </a:r>
            <a:br>
              <a:rPr lang="el-GR" sz="2000" dirty="0"/>
            </a:b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http://followodysseus.culture.gr/el-gr/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r>
              <a:rPr lang="el-GR" sz="2000" dirty="0"/>
              <a:t>Υπουργείο Πολιτισμού. </a:t>
            </a:r>
          </a:p>
        </p:txBody>
      </p:sp>
      <p:pic>
        <p:nvPicPr>
          <p:cNvPr id="4" name="3 - Θέση περιεχομένου" descr="Υπ.Πολ_Ακολουθησε Οδυσσέα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784"/>
            <a:ext cx="7844359" cy="4525963"/>
          </a:xfr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l-GR" sz="2400" dirty="0"/>
            </a:br>
            <a:r>
              <a:rPr lang="el-GR" sz="2400" dirty="0"/>
              <a:t>Στόχοι και μαθησιακοί τύποι παραμένουν στην Εξ ΑΕ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0070C0"/>
                </a:solidFill>
              </a:rPr>
              <a:t>Διδακτικοί – παιδαγωγικοί στόχοι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200" dirty="0"/>
          </a:p>
          <a:p>
            <a:pPr>
              <a:buNone/>
            </a:pPr>
            <a:r>
              <a:rPr lang="el-GR" sz="2200" dirty="0"/>
              <a:t>Στόχοι του Α.Π.Σ. </a:t>
            </a:r>
            <a:br>
              <a:rPr lang="el-GR" b="1" dirty="0"/>
            </a:b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41775" cy="864096"/>
          </a:xfrm>
        </p:spPr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0070C0"/>
                </a:solidFill>
              </a:rPr>
              <a:t>Εφαρμόζουμε, όπως και στη φυσική τάξη, 6 μαθησιακούς τύπους 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>
            <a:normAutofit/>
          </a:bodyPr>
          <a:lstStyle/>
          <a:p>
            <a:pPr>
              <a:buFont typeface="Symbol"/>
              <a:buChar char="·"/>
            </a:pPr>
            <a:r>
              <a:rPr lang="el-GR" sz="2000" dirty="0"/>
              <a:t>ανάγνωση/ γραφή/ ακρόαση</a:t>
            </a:r>
          </a:p>
          <a:p>
            <a:pPr>
              <a:buFont typeface="Symbol"/>
              <a:buChar char="·"/>
            </a:pPr>
            <a:r>
              <a:rPr lang="el-GR" sz="2000" dirty="0"/>
              <a:t>αναζήτηση-έρευνα</a:t>
            </a:r>
          </a:p>
          <a:p>
            <a:pPr>
              <a:buFont typeface="Symbol"/>
              <a:buChar char="·"/>
            </a:pPr>
            <a:r>
              <a:rPr lang="el-GR" sz="2000" dirty="0"/>
              <a:t>πρακτική</a:t>
            </a:r>
          </a:p>
          <a:p>
            <a:pPr>
              <a:buFont typeface="Symbol"/>
              <a:buChar char="·"/>
            </a:pPr>
            <a:r>
              <a:rPr lang="el-GR" sz="2000" dirty="0"/>
              <a:t>παραγωγή</a:t>
            </a:r>
          </a:p>
          <a:p>
            <a:pPr>
              <a:buFont typeface="Symbol"/>
              <a:buChar char="·"/>
            </a:pPr>
            <a:r>
              <a:rPr lang="el-GR" sz="2000" dirty="0"/>
              <a:t>συζήτηση και</a:t>
            </a:r>
          </a:p>
          <a:p>
            <a:pPr>
              <a:buFont typeface="Symbol"/>
              <a:buChar char="·"/>
            </a:pPr>
            <a:r>
              <a:rPr lang="el-GR" sz="2000" dirty="0"/>
              <a:t>συνεργασία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2400" dirty="0" err="1"/>
              <a:t>Παζλ</a:t>
            </a:r>
            <a:r>
              <a:rPr lang="el-GR" sz="2400" dirty="0"/>
              <a:t> με εικόνες από την Οδύσσεια </a:t>
            </a:r>
            <a:br>
              <a:rPr lang="el-GR" sz="2400" dirty="0"/>
            </a:br>
            <a:r>
              <a:rPr lang="el-GR" sz="2400" dirty="0"/>
              <a:t>Ελληνικός πολιτισμός </a:t>
            </a:r>
            <a:r>
              <a:rPr lang="en-US" sz="2400" dirty="0">
                <a:hlinkClick r:id="rId2"/>
              </a:rPr>
              <a:t>http://users.sch.gr/</a:t>
            </a:r>
            <a:r>
              <a:rPr lang="el-GR" sz="2400" dirty="0"/>
              <a:t> </a:t>
            </a:r>
            <a:br>
              <a:rPr lang="el-GR" sz="2400" dirty="0"/>
            </a:br>
            <a:endParaRPr lang="el-GR" sz="2400" dirty="0"/>
          </a:p>
        </p:txBody>
      </p:sp>
      <p:pic>
        <p:nvPicPr>
          <p:cNvPr id="4" name="3 - Θέση περιεχομένου" descr="Παζλ Οδυσσειας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322000"/>
            <a:ext cx="5400599" cy="5151046"/>
          </a:xfrm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/>
              <a:t>Έκθεση εργασιών</a:t>
            </a:r>
            <a:br>
              <a:rPr lang="el-GR" sz="2400" dirty="0"/>
            </a:br>
            <a:r>
              <a:rPr lang="en-US" sz="2400" dirty="0">
                <a:hlinkClick r:id="rId2"/>
              </a:rPr>
              <a:t>www.linoit.com</a:t>
            </a:r>
            <a:r>
              <a:rPr lang="en-US" sz="2400" dirty="0"/>
              <a:t> </a:t>
            </a:r>
            <a:r>
              <a:rPr lang="el-GR" sz="2400" dirty="0"/>
              <a:t>: πίνακας αναρτήσεων</a:t>
            </a:r>
          </a:p>
        </p:txBody>
      </p:sp>
      <p:pic>
        <p:nvPicPr>
          <p:cNvPr id="4" name="3 - Θέση περιεχομένου" descr="Linoit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9068696" cy="3958481"/>
          </a:xfrm>
        </p:spPr>
      </p:pic>
      <p:sp>
        <p:nvSpPr>
          <p:cNvPr id="5" name="4 - Δεξιό βέλος"/>
          <p:cNvSpPr/>
          <p:nvPr/>
        </p:nvSpPr>
        <p:spPr>
          <a:xfrm rot="3938557">
            <a:off x="7404755" y="653808"/>
            <a:ext cx="899772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050147" y="1916832"/>
            <a:ext cx="6963573" cy="3847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l-G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l-G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«…νὰ </a:t>
            </a:r>
            <a:r>
              <a:rPr lang="el-G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εὔχεσαι</a:t>
            </a:r>
            <a:r>
              <a:rPr lang="el-G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l-G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νἆναι</a:t>
            </a:r>
            <a:r>
              <a:rPr lang="el-G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l-GR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μακρὺς</a:t>
            </a:r>
            <a:r>
              <a:rPr lang="el-G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ὁ δρόμος,</a:t>
            </a:r>
            <a:br>
              <a:rPr lang="el-G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γεμάτος περιπέτειες, γεμάτος γνώσεις»</a:t>
            </a:r>
          </a:p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l-G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Σας ευχαριστώ </a:t>
            </a:r>
          </a:p>
          <a:p>
            <a:pPr algn="ctr"/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dirty="0"/>
              <a:t>Μεγάλες διαφορές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400" dirty="0"/>
          </a:p>
          <a:p>
            <a:pPr>
              <a:buFontTx/>
              <a:buChar char="-"/>
            </a:pPr>
            <a:r>
              <a:rPr lang="el-GR" sz="2000" dirty="0"/>
              <a:t>η συνύπαρξη σε εικονικό χώρο (= αχαρτογράφητα νερά)</a:t>
            </a:r>
          </a:p>
          <a:p>
            <a:pPr>
              <a:buNone/>
            </a:pPr>
            <a:endParaRPr lang="el-GR" sz="2000" dirty="0"/>
          </a:p>
          <a:p>
            <a:pPr>
              <a:buFontTx/>
              <a:buChar char="-"/>
            </a:pPr>
            <a:r>
              <a:rPr lang="el-GR" sz="2000" dirty="0"/>
              <a:t>η γλώσσα του σώματος ως εργαλείο διδασκαλίας περιορίζεται δραματικά</a:t>
            </a:r>
          </a:p>
          <a:p>
            <a:pPr>
              <a:buNone/>
            </a:pPr>
            <a:endParaRPr lang="el-GR" sz="2000" dirty="0"/>
          </a:p>
          <a:p>
            <a:pPr>
              <a:buFontTx/>
              <a:buChar char="-"/>
            </a:pPr>
            <a:r>
              <a:rPr lang="el-GR" sz="2000" dirty="0"/>
              <a:t>δεν έχουμε </a:t>
            </a:r>
            <a:r>
              <a:rPr lang="el-GR" sz="2000" dirty="0" err="1"/>
              <a:t>βλεμματική</a:t>
            </a:r>
            <a:r>
              <a:rPr lang="el-GR" sz="2000" dirty="0"/>
              <a:t> επαφή με τα παιδιά</a:t>
            </a:r>
          </a:p>
        </p:txBody>
      </p:sp>
      <p:pic>
        <p:nvPicPr>
          <p:cNvPr id="9" name="8 - Εικόνα" descr="Cry_Munc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212976"/>
            <a:ext cx="3024336" cy="2544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>
              <a:buNone/>
            </a:pPr>
            <a:r>
              <a:rPr lang="el-GR" sz="2000" dirty="0"/>
              <a:t>Οι δραστηριότητες των μαθητών</a:t>
            </a:r>
            <a:r>
              <a:rPr lang="en-US" sz="2000" dirty="0"/>
              <a:t> </a:t>
            </a:r>
            <a:r>
              <a:rPr lang="el-GR" sz="2000" dirty="0"/>
              <a:t>είναι αναγκαστικά στο επίκεντρο</a:t>
            </a:r>
            <a:endParaRPr lang="en-US" sz="2000" dirty="0"/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l-GR" sz="2400" dirty="0"/>
              <a:t>όχι διάλεξη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                                                                                         </a:t>
            </a:r>
          </a:p>
          <a:p>
            <a:pPr>
              <a:buNone/>
            </a:pPr>
            <a:r>
              <a:rPr lang="el-GR" sz="2400" dirty="0"/>
              <a:t> </a:t>
            </a:r>
            <a:r>
              <a:rPr lang="en-US" sz="2400" dirty="0"/>
              <a:t> </a:t>
            </a:r>
            <a:endParaRPr lang="el-GR" sz="2400" dirty="0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4211960" y="2564904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7 - Εικόνα" descr="process-clipa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861048"/>
            <a:ext cx="7010400" cy="24612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2400" dirty="0"/>
            </a:br>
            <a:br>
              <a:rPr lang="el-GR" sz="2400" dirty="0"/>
            </a:br>
            <a:r>
              <a:rPr lang="el-GR" sz="2400" dirty="0"/>
              <a:t>Στην εξ αποστάσεως διδασκαλία, χρειαζόμαστε </a:t>
            </a:r>
            <a:br>
              <a:rPr lang="el-GR" sz="2400" dirty="0"/>
            </a:br>
            <a:r>
              <a:rPr lang="el-GR" sz="2400" dirty="0"/>
              <a:t>σχεδιασμό του μαθήματός μας</a:t>
            </a:r>
            <a:r>
              <a:rPr lang="en-US" sz="2400" dirty="0"/>
              <a:t> </a:t>
            </a:r>
            <a:r>
              <a:rPr lang="el-GR" sz="2400" dirty="0"/>
              <a:t>-&gt; η-τάξη</a:t>
            </a:r>
            <a:br>
              <a:rPr lang="el-GR" sz="2400" dirty="0"/>
            </a:b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r>
              <a:rPr lang="el-GR" sz="2400" dirty="0"/>
              <a:t>Τι θα κάνουν οι μαθητές;                  ή                        </a:t>
            </a:r>
            <a:r>
              <a:rPr lang="el-GR" sz="2400" dirty="0" err="1"/>
              <a:t>ή</a:t>
            </a:r>
            <a:r>
              <a:rPr lang="el-GR" sz="2400" dirty="0"/>
              <a:t>  </a:t>
            </a:r>
          </a:p>
          <a:p>
            <a:endParaRPr lang="en-US" sz="2400" dirty="0"/>
          </a:p>
          <a:p>
            <a:r>
              <a:rPr lang="el-GR" sz="2400" dirty="0"/>
              <a:t>Πότε; </a:t>
            </a:r>
            <a:r>
              <a:rPr lang="en-US" sz="2400" dirty="0"/>
              <a:t>     </a:t>
            </a:r>
          </a:p>
          <a:p>
            <a:pPr>
              <a:buNone/>
            </a:pPr>
            <a:endParaRPr lang="el-GR" sz="2400" dirty="0"/>
          </a:p>
          <a:p>
            <a:r>
              <a:rPr lang="el-GR" sz="2400" dirty="0"/>
              <a:t>Γιατί και πώς;</a:t>
            </a:r>
          </a:p>
          <a:p>
            <a:endParaRPr lang="en-US" sz="2400" dirty="0"/>
          </a:p>
          <a:p>
            <a:r>
              <a:rPr lang="el-GR" sz="2400" dirty="0"/>
              <a:t>Πώς θα αξιολογηθούν για τις</a:t>
            </a:r>
            <a:br>
              <a:rPr lang="el-GR" sz="2400" dirty="0"/>
            </a:br>
            <a:r>
              <a:rPr lang="el-GR" sz="2400" dirty="0"/>
              <a:t>δραστηριότητές τους;</a:t>
            </a:r>
          </a:p>
          <a:p>
            <a:endParaRPr lang="el-GR" sz="2400" dirty="0"/>
          </a:p>
          <a:p>
            <a:r>
              <a:rPr lang="el-GR" sz="2400" dirty="0"/>
              <a:t>Πόσο αποτελεσματική ήταν η διαδικασία; 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5" name="4 - Εικόνα" descr="Too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772816"/>
            <a:ext cx="1080120" cy="810090"/>
          </a:xfrm>
          <a:prstGeom prst="rect">
            <a:avLst/>
          </a:prstGeom>
        </p:spPr>
      </p:pic>
      <p:pic>
        <p:nvPicPr>
          <p:cNvPr id="6" name="5 - Εικόνα" descr="Tools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212976"/>
            <a:ext cx="1224136" cy="813540"/>
          </a:xfrm>
          <a:prstGeom prst="rect">
            <a:avLst/>
          </a:prstGeom>
        </p:spPr>
      </p:pic>
      <p:pic>
        <p:nvPicPr>
          <p:cNvPr id="7" name="6 - Εικόνα" descr="Tools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212976"/>
            <a:ext cx="1584176" cy="828392"/>
          </a:xfrm>
          <a:prstGeom prst="rect">
            <a:avLst/>
          </a:prstGeom>
        </p:spPr>
      </p:pic>
      <p:pic>
        <p:nvPicPr>
          <p:cNvPr id="8" name="7 - Εικόνα" descr="chec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365104"/>
            <a:ext cx="936104" cy="624069"/>
          </a:xfrm>
          <a:prstGeom prst="rect">
            <a:avLst/>
          </a:prstGeom>
        </p:spPr>
      </p:pic>
      <p:pic>
        <p:nvPicPr>
          <p:cNvPr id="11" name="10 - Εικόνα" descr="modern ca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772816"/>
            <a:ext cx="1368152" cy="760318"/>
          </a:xfrm>
          <a:prstGeom prst="rect">
            <a:avLst/>
          </a:prstGeom>
        </p:spPr>
      </p:pic>
      <p:pic>
        <p:nvPicPr>
          <p:cNvPr id="12" name="11 - Εικόνα" descr="Castl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772816"/>
            <a:ext cx="1296144" cy="864096"/>
          </a:xfrm>
          <a:prstGeom prst="rect">
            <a:avLst/>
          </a:prstGeom>
        </p:spPr>
      </p:pic>
      <p:pic>
        <p:nvPicPr>
          <p:cNvPr id="13" name="12 - Εικόνα" descr="evaluation_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157192"/>
            <a:ext cx="1152128" cy="8640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/>
              <a:t>Η δική μας  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229600" cy="475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0" dirty="0"/>
                        <a:t>Περιεχόμενο: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dirty="0"/>
                        <a:t>επανάληψη διδαχθείσας ύλης ως 10 Μαρτίου 2020</a:t>
                      </a:r>
                    </a:p>
                    <a:p>
                      <a:endParaRPr lang="el-G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/>
                        <a:t>Χώρος: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aseline="0" dirty="0"/>
                        <a:t>περιβάλλον </a:t>
                      </a:r>
                      <a:r>
                        <a:rPr lang="en-US" sz="1800" baseline="0" dirty="0"/>
                        <a:t>Google docs (</a:t>
                      </a:r>
                      <a:r>
                        <a:rPr lang="el-GR" sz="1800" baseline="0" dirty="0"/>
                        <a:t>σ</a:t>
                      </a:r>
                      <a:r>
                        <a:rPr lang="el-GR" sz="1800" dirty="0"/>
                        <a:t>την</a:t>
                      </a:r>
                      <a:r>
                        <a:rPr lang="el-GR" sz="1800" baseline="0" dirty="0"/>
                        <a:t> αρχή )</a:t>
                      </a:r>
                      <a:endParaRPr lang="en-US" sz="1800" baseline="0" dirty="0"/>
                    </a:p>
                    <a:p>
                      <a:endParaRPr lang="en-US" sz="1800" dirty="0"/>
                    </a:p>
                    <a:p>
                      <a:r>
                        <a:rPr lang="el-GR" sz="1800" dirty="0"/>
                        <a:t>πλατφόρμες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/>
                        <a:t>η-τάξη και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err="1"/>
                        <a:t>Webex</a:t>
                      </a:r>
                      <a:endParaRPr lang="el-GR" sz="1800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/>
                        <a:t>Συχνότητα συνεργασίας: 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/>
                        <a:t>2 ώρες/ εβδομάδα σύγχρονη στο </a:t>
                      </a:r>
                      <a:r>
                        <a:rPr lang="en-US" sz="1800" dirty="0" err="1"/>
                        <a:t>Webex</a:t>
                      </a:r>
                      <a:r>
                        <a:rPr lang="en-US" sz="1800" dirty="0"/>
                        <a:t> </a:t>
                      </a:r>
                      <a:r>
                        <a:rPr lang="el-GR" sz="1800" dirty="0"/>
                        <a:t>βάσει Ω.Π.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/>
                        <a:t>ανάγνωση στην ασύγχρονη η-τάξη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/>
                        <a:t>ανάρτηση εργασιών στην η-τάξη από κάποιο στάδιο και μετά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/>
                        <a:t>1 </a:t>
                      </a:r>
                      <a:r>
                        <a:rPr lang="en-US" sz="1800" dirty="0"/>
                        <a:t>-3</a:t>
                      </a:r>
                      <a:r>
                        <a:rPr lang="el-GR" sz="1800" dirty="0"/>
                        <a:t> παραδοτέα ανά εβδομάδα, με ελαστικότητα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Εξοπλισμός μαθητών: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/>
                        <a:t>κατά 60% μόνο κινητά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/>
                        <a:t>αρκετοί χωρίς καλή σύνδεση στο διαδίκτυο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- Κατακόρυφος πάπυρος"/>
          <p:cNvSpPr/>
          <p:nvPr/>
        </p:nvSpPr>
        <p:spPr>
          <a:xfrm>
            <a:off x="2267744" y="188640"/>
            <a:ext cx="3168352" cy="122413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e-</a:t>
            </a:r>
            <a:r>
              <a:rPr lang="el-GR" sz="3200" dirty="0"/>
              <a:t>Οδύσσεια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dirty="0"/>
              <a:t>Προκλήσεις</a:t>
            </a:r>
          </a:p>
        </p:txBody>
      </p:sp>
      <p:pic>
        <p:nvPicPr>
          <p:cNvPr id="4" name="3 - Θέση περιεχομένου" descr="ΑΡΧΗ_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996952"/>
            <a:ext cx="3384376" cy="1692188"/>
          </a:xfrm>
        </p:spPr>
      </p:pic>
      <p:pic>
        <p:nvPicPr>
          <p:cNvPr id="5" name="4 - Εικόνα" descr="ΑΡΧΗ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420888"/>
            <a:ext cx="2409732" cy="32129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8 - Εικόνα" descr="grow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348880"/>
            <a:ext cx="7128792" cy="4293983"/>
          </a:xfrm>
          <a:prstGeom prst="rect">
            <a:avLst/>
          </a:prstGeom>
        </p:spPr>
      </p:pic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sz="2400" dirty="0"/>
              <a:t>Ξεκινάμε με </a:t>
            </a:r>
            <a:r>
              <a:rPr lang="el-GR" sz="2400" dirty="0" err="1"/>
              <a:t>ό,τι</a:t>
            </a:r>
            <a:r>
              <a:rPr lang="el-GR" sz="2400" dirty="0"/>
              <a:t> μπορούμε να διαχειριστούμε με άνεση </a:t>
            </a:r>
          </a:p>
          <a:p>
            <a:pPr>
              <a:buNone/>
            </a:pPr>
            <a:r>
              <a:rPr lang="el-GR" sz="2400" dirty="0"/>
              <a:t>και εξελισσόμαστε, μαθητές και εκπαιδευτικοί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926</Words>
  <Application>Microsoft Office PowerPoint</Application>
  <PresentationFormat>Προβολή στην οθόνη (4:3)</PresentationFormat>
  <Paragraphs>154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Calibri</vt:lpstr>
      <vt:lpstr>Symbol</vt:lpstr>
      <vt:lpstr>Θέμα του Office</vt:lpstr>
      <vt:lpstr>ΠΕ.Κ.Ε.Σ Θεσσαλίας Εξ Αποστάσεως Διδασκαλία</vt:lpstr>
      <vt:lpstr> Μεγάλα αναπάντητα (;) ερωτήματα </vt:lpstr>
      <vt:lpstr> Στόχοι και μαθησιακοί τύποι παραμένουν στην Εξ ΑΕ</vt:lpstr>
      <vt:lpstr>Μεγάλες διαφορές</vt:lpstr>
      <vt:lpstr>Παρουσίαση του PowerPoint</vt:lpstr>
      <vt:lpstr>  Στην εξ αποστάσεως διδασκαλία, χρειαζόμαστε  σχεδιασμό του μαθήματός μας -&gt; η-τάξη  </vt:lpstr>
      <vt:lpstr>Η δική μας  </vt:lpstr>
      <vt:lpstr>Προκλήσεις</vt:lpstr>
      <vt:lpstr>Παρουσίαση του PowerPoint</vt:lpstr>
      <vt:lpstr>Το ταξίδι μας στην Εξ αποστάσεως διδασκαλία</vt:lpstr>
      <vt:lpstr>Παρουσίαση του PowerPoint</vt:lpstr>
      <vt:lpstr>Παρουσίαση του PowerPoint</vt:lpstr>
      <vt:lpstr> &gt; Παρακινεί σε συμμετοχή  “φύτεψε μια ερώτηση, καλλιέργησε απαντήσεις” https://answergarden.ch/welcome/ </vt:lpstr>
      <vt:lpstr>Παρουσίαση του PowerPoint</vt:lpstr>
      <vt:lpstr>Δραστηριότητα: α) κατανόηση τεχνικής (δομή ικετευτικού λόγου) και β) ψηφιακός γραμματισμός (κειμενογράφος) Ασύγχρονη η-τάξη</vt:lpstr>
      <vt:lpstr>Παρουσίαση του PowerPoint</vt:lpstr>
      <vt:lpstr>Η προηγούμενη άσκηση τώρα στο wiki της η-τάξης (Παράγω και μαθαίνω ΚΑΙ από τους άλλους)</vt:lpstr>
      <vt:lpstr>Παρουσίαση του PowerPoint</vt:lpstr>
      <vt:lpstr>Δραστηριότητες αξιολόγησης: ποικίλες μορφές</vt:lpstr>
      <vt:lpstr>Παρουσίαση του PowerPoint</vt:lpstr>
      <vt:lpstr>3) Άσκηση αυτόματης βαθμολόγησης</vt:lpstr>
      <vt:lpstr>Παρουσίαση του PowerPoint</vt:lpstr>
      <vt:lpstr>Οι απαντήσεις ανά μαθητή (quizizz)</vt:lpstr>
      <vt:lpstr>Παρουσίαση του PowerPoint</vt:lpstr>
      <vt:lpstr>Φωτόδεντρο</vt:lpstr>
      <vt:lpstr> Σενάρια διδασκαλίας στο αποθετήριο ΠΡΩΤΕΑΣ, του Κέντρου Ελληνικής Γλώσσας </vt:lpstr>
      <vt:lpstr>Χρονογραμμή σε συνεργασία   https://padlet.com/ </vt:lpstr>
      <vt:lpstr>Μουσείο Θηβών: παιχνίδι με τα γράμματα από τα αλφάβητα που χρησιμοποιούσαν οι άνθρωποι κατά καιρούς στο παρελθόν.  Βρίσκεται εδώ http://games.mthv.gr/mth-names/  </vt:lpstr>
      <vt:lpstr>«Ακολούθησε τον Οδυσσέα» Γνώσεις και δραστηριότητες   http://followodysseus.culture.gr/el-gr/  Υπουργείο Πολιτισμού. </vt:lpstr>
      <vt:lpstr>Παζλ με εικόνες από την Οδύσσεια  Ελληνικός πολιτισμός http://users.sch.gr/  </vt:lpstr>
      <vt:lpstr>Έκθεση εργασιών www.linoit.com : πίνακας αναρτήσεων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Διδσκαλία</dc:title>
  <dc:creator>ZETA</dc:creator>
  <cp:lastModifiedBy>Tasos</cp:lastModifiedBy>
  <cp:revision>204</cp:revision>
  <dcterms:created xsi:type="dcterms:W3CDTF">2020-10-28T08:48:33Z</dcterms:created>
  <dcterms:modified xsi:type="dcterms:W3CDTF">2020-11-11T17:09:04Z</dcterms:modified>
</cp:coreProperties>
</file>