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69" r:id="rId3"/>
    <p:sldId id="270" r:id="rId4"/>
    <p:sldId id="271" r:id="rId5"/>
    <p:sldId id="272" r:id="rId6"/>
    <p:sldId id="273" r:id="rId7"/>
    <p:sldId id="274" r:id="rId8"/>
    <p:sldId id="275" r:id="rId9"/>
    <p:sldId id="276" r:id="rId10"/>
    <p:sldId id="305" r:id="rId11"/>
    <p:sldId id="306" r:id="rId12"/>
    <p:sldId id="279" r:id="rId13"/>
    <p:sldId id="277" r:id="rId14"/>
    <p:sldId id="280" r:id="rId15"/>
    <p:sldId id="278" r:id="rId16"/>
    <p:sldId id="263" r:id="rId17"/>
    <p:sldId id="267" r:id="rId18"/>
    <p:sldId id="303" r:id="rId19"/>
    <p:sldId id="304" r:id="rId20"/>
    <p:sldId id="307" r:id="rId21"/>
    <p:sldId id="310" r:id="rId22"/>
    <p:sldId id="312" r:id="rId23"/>
    <p:sldId id="281" r:id="rId24"/>
    <p:sldId id="287" r:id="rId25"/>
    <p:sldId id="288" r:id="rId26"/>
    <p:sldId id="289" r:id="rId27"/>
    <p:sldId id="290" r:id="rId28"/>
    <p:sldId id="308" r:id="rId29"/>
    <p:sldId id="301" r:id="rId30"/>
    <p:sldId id="302" r:id="rId31"/>
    <p:sldId id="309" r:id="rId32"/>
    <p:sldId id="311" r:id="rId33"/>
    <p:sldId id="268" r:id="rId3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3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AEC0D2-A447-4BAA-8EA3-D74D6C073FB7}" type="datetimeFigureOut">
              <a:rPr lang="el-GR" smtClean="0"/>
              <a:t>12/1/2021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D53944-BFF4-4518-80AE-3D4D19D2794F}" type="slidenum">
              <a:rPr lang="el-GR" smtClean="0"/>
              <a:t>‹#›</a:t>
            </a:fld>
            <a:endParaRPr lang="el-GR"/>
          </a:p>
        </p:txBody>
      </p:sp>
    </p:spTree>
    <p:extLst>
      <p:ext uri="{BB962C8B-B14F-4D97-AF65-F5344CB8AC3E}">
        <p14:creationId xmlns:p14="http://schemas.microsoft.com/office/powerpoint/2010/main" val="13038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9C4A730-4843-4B5D-8E1F-651D8091CADF}"/>
              </a:ext>
            </a:extLst>
          </p:cNvPr>
          <p:cNvSpPr>
            <a:spLocks noGrp="1" noChangeArrowheads="1"/>
          </p:cNvSpPr>
          <p:nvPr>
            <p:ph type="sldNum" sz="quarter" idx="5"/>
          </p:nvPr>
        </p:nvSpPr>
        <p:spPr>
          <a:ln/>
        </p:spPr>
        <p:txBody>
          <a:bodyPr/>
          <a:lstStyle/>
          <a:p>
            <a:fld id="{11F8383C-7333-4E27-87AB-22FCC018AE17}" type="slidenum">
              <a:rPr lang="el-GR" altLang="el-GR"/>
              <a:pPr/>
              <a:t>23</a:t>
            </a:fld>
            <a:endParaRPr lang="el-GR" altLang="el-GR"/>
          </a:p>
        </p:txBody>
      </p:sp>
      <p:sp>
        <p:nvSpPr>
          <p:cNvPr id="82946" name="Rectangle 2">
            <a:extLst>
              <a:ext uri="{FF2B5EF4-FFF2-40B4-BE49-F238E27FC236}">
                <a16:creationId xmlns:a16="http://schemas.microsoft.com/office/drawing/2014/main" id="{E28C2714-3785-48B0-9CB5-B2FD357CB238}"/>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5F62A31A-AD4C-4DA4-AB25-A842FE0527BA}"/>
              </a:ext>
            </a:extLst>
          </p:cNvPr>
          <p:cNvSpPr>
            <a:spLocks noGrp="1" noChangeArrowheads="1"/>
          </p:cNvSpPr>
          <p:nvPr>
            <p:ph type="body" idx="1"/>
          </p:nvPr>
        </p:nvSpPr>
        <p:spPr/>
        <p:txBody>
          <a:bodyPr/>
          <a:lstStyle/>
          <a:p>
            <a:endParaRPr lang="el-GR" alt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008281E-126E-46F4-9CCA-824734386208}"/>
              </a:ext>
            </a:extLst>
          </p:cNvPr>
          <p:cNvSpPr>
            <a:spLocks noGrp="1" noChangeArrowheads="1"/>
          </p:cNvSpPr>
          <p:nvPr>
            <p:ph type="sldNum" sz="quarter" idx="5"/>
          </p:nvPr>
        </p:nvSpPr>
        <p:spPr>
          <a:ln/>
        </p:spPr>
        <p:txBody>
          <a:bodyPr/>
          <a:lstStyle/>
          <a:p>
            <a:fld id="{BC6BD843-823A-4435-8428-1F42FA33E132}" type="slidenum">
              <a:rPr lang="el-GR" altLang="el-GR"/>
              <a:pPr/>
              <a:t>24</a:t>
            </a:fld>
            <a:endParaRPr lang="el-GR" altLang="el-GR"/>
          </a:p>
        </p:txBody>
      </p:sp>
      <p:sp>
        <p:nvSpPr>
          <p:cNvPr id="70658" name="Rectangle 2">
            <a:extLst>
              <a:ext uri="{FF2B5EF4-FFF2-40B4-BE49-F238E27FC236}">
                <a16:creationId xmlns:a16="http://schemas.microsoft.com/office/drawing/2014/main" id="{DF561765-2F30-4CC5-80F6-1577F1575CC0}"/>
              </a:ext>
            </a:extLst>
          </p:cNvPr>
          <p:cNvSpPr>
            <a:spLocks noGrp="1" noRot="1" noChangeAspect="1" noChangeArrowheads="1" noTextEdit="1"/>
          </p:cNvSpPr>
          <p:nvPr>
            <p:ph type="sldImg"/>
          </p:nvPr>
        </p:nvSpPr>
        <p:spPr>
          <a:ln/>
        </p:spPr>
      </p:sp>
      <p:sp>
        <p:nvSpPr>
          <p:cNvPr id="70659" name="Rectangle 3">
            <a:extLst>
              <a:ext uri="{FF2B5EF4-FFF2-40B4-BE49-F238E27FC236}">
                <a16:creationId xmlns:a16="http://schemas.microsoft.com/office/drawing/2014/main" id="{6E98CB62-6028-4FF6-9569-FEC04FC4B4DA}"/>
              </a:ext>
            </a:extLst>
          </p:cNvPr>
          <p:cNvSpPr>
            <a:spLocks noGrp="1" noChangeArrowheads="1"/>
          </p:cNvSpPr>
          <p:nvPr>
            <p:ph type="body" idx="1"/>
          </p:nvPr>
        </p:nvSpPr>
        <p:spPr/>
        <p:txBody>
          <a:bodyPr/>
          <a:lstStyle/>
          <a:p>
            <a:endParaRPr lang="el-GR" alt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4B9DBC7-B0A2-43DD-8199-49E19BE9CDC1}"/>
              </a:ext>
            </a:extLst>
          </p:cNvPr>
          <p:cNvSpPr>
            <a:spLocks noGrp="1" noChangeArrowheads="1"/>
          </p:cNvSpPr>
          <p:nvPr>
            <p:ph type="sldNum" sz="quarter" idx="5"/>
          </p:nvPr>
        </p:nvSpPr>
        <p:spPr>
          <a:ln/>
        </p:spPr>
        <p:txBody>
          <a:bodyPr/>
          <a:lstStyle/>
          <a:p>
            <a:fld id="{9C39AEA1-BE83-40E8-838D-B8AC76A28859}" type="slidenum">
              <a:rPr lang="el-GR" altLang="el-GR"/>
              <a:pPr/>
              <a:t>25</a:t>
            </a:fld>
            <a:endParaRPr lang="el-GR" altLang="el-GR"/>
          </a:p>
        </p:txBody>
      </p:sp>
      <p:sp>
        <p:nvSpPr>
          <p:cNvPr id="114690" name="Rectangle 2">
            <a:extLst>
              <a:ext uri="{FF2B5EF4-FFF2-40B4-BE49-F238E27FC236}">
                <a16:creationId xmlns:a16="http://schemas.microsoft.com/office/drawing/2014/main" id="{0782424F-7F50-489D-84E0-9228DF190EE8}"/>
              </a:ext>
            </a:extLst>
          </p:cNvPr>
          <p:cNvSpPr>
            <a:spLocks noGrp="1" noRot="1" noChangeAspect="1" noChangeArrowheads="1" noTextEdit="1"/>
          </p:cNvSpPr>
          <p:nvPr>
            <p:ph type="sldImg"/>
          </p:nvPr>
        </p:nvSpPr>
        <p:spPr>
          <a:ln/>
        </p:spPr>
      </p:sp>
      <p:sp>
        <p:nvSpPr>
          <p:cNvPr id="114691" name="Rectangle 3">
            <a:extLst>
              <a:ext uri="{FF2B5EF4-FFF2-40B4-BE49-F238E27FC236}">
                <a16:creationId xmlns:a16="http://schemas.microsoft.com/office/drawing/2014/main" id="{0F589312-CCA4-4897-A31D-D1EF4F4E14B1}"/>
              </a:ext>
            </a:extLst>
          </p:cNvPr>
          <p:cNvSpPr>
            <a:spLocks noGrp="1" noChangeArrowheads="1"/>
          </p:cNvSpPr>
          <p:nvPr>
            <p:ph type="body" idx="1"/>
          </p:nvPr>
        </p:nvSpPr>
        <p:spPr/>
        <p:txBody>
          <a:bodyPr/>
          <a:lstStyle/>
          <a:p>
            <a:endParaRPr lang="el-GR" alt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311E0B7-9AE9-4B4D-AF96-22759B1506C8}"/>
              </a:ext>
            </a:extLst>
          </p:cNvPr>
          <p:cNvSpPr>
            <a:spLocks noGrp="1" noChangeArrowheads="1"/>
          </p:cNvSpPr>
          <p:nvPr>
            <p:ph type="sldNum" sz="quarter" idx="5"/>
          </p:nvPr>
        </p:nvSpPr>
        <p:spPr>
          <a:ln/>
        </p:spPr>
        <p:txBody>
          <a:bodyPr/>
          <a:lstStyle/>
          <a:p>
            <a:fld id="{DF3A4483-FC99-4151-8965-E2B7B38DF212}" type="slidenum">
              <a:rPr lang="el-GR" altLang="el-GR"/>
              <a:pPr/>
              <a:t>26</a:t>
            </a:fld>
            <a:endParaRPr lang="el-GR" altLang="el-GR"/>
          </a:p>
        </p:txBody>
      </p:sp>
      <p:sp>
        <p:nvSpPr>
          <p:cNvPr id="116738" name="Rectangle 2">
            <a:extLst>
              <a:ext uri="{FF2B5EF4-FFF2-40B4-BE49-F238E27FC236}">
                <a16:creationId xmlns:a16="http://schemas.microsoft.com/office/drawing/2014/main" id="{44D58311-CD08-4DAD-85C3-8EF850DD9E12}"/>
              </a:ext>
            </a:extLst>
          </p:cNvPr>
          <p:cNvSpPr>
            <a:spLocks noGrp="1" noRot="1" noChangeAspect="1" noChangeArrowheads="1" noTextEdit="1"/>
          </p:cNvSpPr>
          <p:nvPr>
            <p:ph type="sldImg"/>
          </p:nvPr>
        </p:nvSpPr>
        <p:spPr>
          <a:ln/>
        </p:spPr>
      </p:sp>
      <p:sp>
        <p:nvSpPr>
          <p:cNvPr id="116739" name="Rectangle 3">
            <a:extLst>
              <a:ext uri="{FF2B5EF4-FFF2-40B4-BE49-F238E27FC236}">
                <a16:creationId xmlns:a16="http://schemas.microsoft.com/office/drawing/2014/main" id="{276EBF24-7FF4-49C5-BCF0-DE7DC6410918}"/>
              </a:ext>
            </a:extLst>
          </p:cNvPr>
          <p:cNvSpPr>
            <a:spLocks noGrp="1" noChangeArrowheads="1"/>
          </p:cNvSpPr>
          <p:nvPr>
            <p:ph type="body" idx="1"/>
          </p:nvPr>
        </p:nvSpPr>
        <p:spPr/>
        <p:txBody>
          <a:bodyPr/>
          <a:lstStyle/>
          <a:p>
            <a:endParaRPr lang="el-GR" alt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CF5FF26-D80F-4031-B66B-4B5B5908C1D2}"/>
              </a:ext>
            </a:extLst>
          </p:cNvPr>
          <p:cNvSpPr>
            <a:spLocks noGrp="1" noChangeArrowheads="1"/>
          </p:cNvSpPr>
          <p:nvPr>
            <p:ph type="sldNum" sz="quarter" idx="5"/>
          </p:nvPr>
        </p:nvSpPr>
        <p:spPr>
          <a:ln/>
        </p:spPr>
        <p:txBody>
          <a:bodyPr/>
          <a:lstStyle/>
          <a:p>
            <a:fld id="{CEFD5BE5-5277-47A5-828F-E646C42740F9}" type="slidenum">
              <a:rPr lang="el-GR" altLang="el-GR"/>
              <a:pPr/>
              <a:t>27</a:t>
            </a:fld>
            <a:endParaRPr lang="el-GR" altLang="el-GR"/>
          </a:p>
        </p:txBody>
      </p:sp>
      <p:sp>
        <p:nvSpPr>
          <p:cNvPr id="68610" name="Rectangle 2">
            <a:extLst>
              <a:ext uri="{FF2B5EF4-FFF2-40B4-BE49-F238E27FC236}">
                <a16:creationId xmlns:a16="http://schemas.microsoft.com/office/drawing/2014/main" id="{80C4E416-0FBB-4B56-A4A8-3BCEAFB9AD41}"/>
              </a:ext>
            </a:extLst>
          </p:cNvPr>
          <p:cNvSpPr>
            <a:spLocks noGrp="1" noRot="1" noChangeAspect="1" noChangeArrowheads="1" noTextEdit="1"/>
          </p:cNvSpPr>
          <p:nvPr>
            <p:ph type="sldImg"/>
          </p:nvPr>
        </p:nvSpPr>
        <p:spPr>
          <a:ln/>
        </p:spPr>
      </p:sp>
      <p:sp>
        <p:nvSpPr>
          <p:cNvPr id="68611" name="Rectangle 3">
            <a:extLst>
              <a:ext uri="{FF2B5EF4-FFF2-40B4-BE49-F238E27FC236}">
                <a16:creationId xmlns:a16="http://schemas.microsoft.com/office/drawing/2014/main" id="{5446CE27-E9DB-4255-BE03-BCF49A15853A}"/>
              </a:ext>
            </a:extLst>
          </p:cNvPr>
          <p:cNvSpPr>
            <a:spLocks noGrp="1" noChangeArrowheads="1"/>
          </p:cNvSpPr>
          <p:nvPr>
            <p:ph type="body" idx="1"/>
          </p:nvPr>
        </p:nvSpPr>
        <p:spPr/>
        <p:txBody>
          <a:bodyPr/>
          <a:lstStyle/>
          <a:p>
            <a:endParaRPr lang="el-GR" alt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59DA21-BAEA-4966-974D-6435B51260CC}" type="slidenum">
              <a:rPr lang="el-GR"/>
              <a:pPr/>
              <a:t>29</a:t>
            </a:fld>
            <a:endParaRPr lang="el-G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xfrm>
            <a:off x="914400" y="4343400"/>
            <a:ext cx="5029200" cy="4114800"/>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7E226-D5F5-480D-898A-1EE731938960}" type="slidenum">
              <a:rPr lang="el-GR"/>
              <a:pPr/>
              <a:t>30</a:t>
            </a:fld>
            <a:endParaRPr lang="el-GR"/>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BDEBE0-91D3-48E5-8194-B4844186271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0004B62-BB98-4F0C-A3BC-DA108F1FE0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58F0F77-5C6E-4D91-AEF2-B457089E5A33}"/>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639A3B94-7E09-4FE2-B972-D4F5DE78D4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889E0A6-AFED-4CD4-9937-29536B0FAC2B}"/>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2326272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A5976B-0E8E-405C-95E7-2ECD932ABB3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84A37D2-E615-49FD-BEE5-333FD847DF8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5226B9E-A2F0-48BE-BFE6-A354872AE6A0}"/>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D38C6951-E3B9-4C76-BE59-836C355EF7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BF2297F-E009-4424-8F43-CE3D09800687}"/>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3633237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472DC9B-B435-4311-8A9A-5BB397DE8420}"/>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389C69-9019-413F-8AC8-6A526768C62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92432F0-CEA9-4AD2-834C-6256A6B5387E}"/>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B894BF38-E0F4-4705-931D-DD6BA59909C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9D170AA-C8BA-48C4-88E4-662561158EF8}"/>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2228792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0CBA78-55E7-4902-A0D1-142B43AF42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6A3F48-4CD1-490E-9160-AC419080123C}"/>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80B3555-4585-4F0F-8CC4-FA6FF69529F7}"/>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9D3B43D4-D1F4-46C1-9352-5DFE096766B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A59064E-F114-45F2-92C6-C23554C27500}"/>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624938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20A85F-E966-48FB-9222-64C70200638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E8584E-803E-40D8-857B-0E064195CA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368ED7A1-3268-4520-92C7-87FD81AB4954}"/>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C47489B8-60EC-4579-9723-752FEFDDFD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DB0F37-175E-416C-8B7D-42E5A61ACAE6}"/>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2132207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E065B6-E87C-4A06-8C1E-631D9157CB6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96BB5D8-8C49-46C5-979B-7A51F561FE2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34E1A4C-F943-4778-B937-D7C30467140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348E42D-3615-4C47-A1B0-B0627CDF4FBB}"/>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6" name="Θέση υποσέλιδου 5">
            <a:extLst>
              <a:ext uri="{FF2B5EF4-FFF2-40B4-BE49-F238E27FC236}">
                <a16:creationId xmlns:a16="http://schemas.microsoft.com/office/drawing/2014/main" id="{29C4C1E4-853E-427A-A92A-19D976F2D3E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78B6F68-3D92-42B0-81E2-20709D6B4723}"/>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196179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587F8C-34CD-456E-9907-E1431B7A448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41BA848-3CC0-41E8-82BA-F4D25FAB71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F759C82-914F-4275-8652-4CFCA2B8D48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6D23C726-97AF-4F1D-9FC9-8FFE4F0BB7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4CDFC8D-DF16-482B-B8EE-41B27447A915}"/>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CCF31329-183B-496C-B763-7933F6DAE997}"/>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8" name="Θέση υποσέλιδου 7">
            <a:extLst>
              <a:ext uri="{FF2B5EF4-FFF2-40B4-BE49-F238E27FC236}">
                <a16:creationId xmlns:a16="http://schemas.microsoft.com/office/drawing/2014/main" id="{0E16BC23-E433-4897-9208-CF657D16B1F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0F11CBB-EC39-49DC-BE6F-4990D73B71CD}"/>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638025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DACB24-5CA2-475E-A8F1-E2AA06E8B9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7FC6488-707C-4243-8D54-E1594F732579}"/>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4" name="Θέση υποσέλιδου 3">
            <a:extLst>
              <a:ext uri="{FF2B5EF4-FFF2-40B4-BE49-F238E27FC236}">
                <a16:creationId xmlns:a16="http://schemas.microsoft.com/office/drawing/2014/main" id="{85481AC7-6045-4BCE-85A6-C65263F1E0A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83E944C-5E45-4C4E-884B-7F1A07FB7605}"/>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4144141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FA22EFE-6D0D-4AD2-95F0-A057BA70C054}"/>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3" name="Θέση υποσέλιδου 2">
            <a:extLst>
              <a:ext uri="{FF2B5EF4-FFF2-40B4-BE49-F238E27FC236}">
                <a16:creationId xmlns:a16="http://schemas.microsoft.com/office/drawing/2014/main" id="{41AB5E39-9E41-43C2-B6C4-5C4C1C461EF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C6B05C0D-A29C-430F-8490-F9B3EB44AF15}"/>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349430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ED2319E-2DBF-44E3-B00F-34CE2D32E55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2142B6-566C-4286-975A-FD0A7AE277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423921D-6D31-4BD8-91D4-09D010D7D8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7DA9814-9568-488E-A0BA-2D7443B68604}"/>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6" name="Θέση υποσέλιδου 5">
            <a:extLst>
              <a:ext uri="{FF2B5EF4-FFF2-40B4-BE49-F238E27FC236}">
                <a16:creationId xmlns:a16="http://schemas.microsoft.com/office/drawing/2014/main" id="{13FE4D62-40C2-4AAF-AC3A-A4F03F76D9C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F6ACF1E-729A-4F89-8387-901CE03A1B19}"/>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955120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137996-CC90-4994-AF5F-AD2331755D4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B88B53D-0BB7-458E-AECC-3AB3853AD6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0A14335-908B-45AA-87C1-15972CDA5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5359DBE-7B96-400A-BD8A-8AF2B5DB416A}"/>
              </a:ext>
            </a:extLst>
          </p:cNvPr>
          <p:cNvSpPr>
            <a:spLocks noGrp="1"/>
          </p:cNvSpPr>
          <p:nvPr>
            <p:ph type="dt" sz="half" idx="10"/>
          </p:nvPr>
        </p:nvSpPr>
        <p:spPr/>
        <p:txBody>
          <a:bodyPr/>
          <a:lstStyle/>
          <a:p>
            <a:fld id="{E2ACFF52-105E-4488-B51B-CA8987477848}" type="datetimeFigureOut">
              <a:rPr lang="el-GR" smtClean="0"/>
              <a:t>12/1/2021</a:t>
            </a:fld>
            <a:endParaRPr lang="el-GR"/>
          </a:p>
        </p:txBody>
      </p:sp>
      <p:sp>
        <p:nvSpPr>
          <p:cNvPr id="6" name="Θέση υποσέλιδου 5">
            <a:extLst>
              <a:ext uri="{FF2B5EF4-FFF2-40B4-BE49-F238E27FC236}">
                <a16:creationId xmlns:a16="http://schemas.microsoft.com/office/drawing/2014/main" id="{38AAB542-3346-42E4-94F6-118AAEFCEE4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D827DB5-BA37-480C-952B-8099BF700DB9}"/>
              </a:ext>
            </a:extLst>
          </p:cNvPr>
          <p:cNvSpPr>
            <a:spLocks noGrp="1"/>
          </p:cNvSpPr>
          <p:nvPr>
            <p:ph type="sldNum" sz="quarter" idx="12"/>
          </p:nvPr>
        </p:nvSpPr>
        <p:spPr/>
        <p:txBody>
          <a:bodyPr/>
          <a:lstStyle/>
          <a:p>
            <a:fld id="{655A0AAC-4405-4EE2-A966-E93A4311BAFC}" type="slidenum">
              <a:rPr lang="el-GR" smtClean="0"/>
              <a:t>‹#›</a:t>
            </a:fld>
            <a:endParaRPr lang="el-GR"/>
          </a:p>
        </p:txBody>
      </p:sp>
    </p:spTree>
    <p:extLst>
      <p:ext uri="{BB962C8B-B14F-4D97-AF65-F5344CB8AC3E}">
        <p14:creationId xmlns:p14="http://schemas.microsoft.com/office/powerpoint/2010/main" val="256018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84D85C-211E-44BD-B1BB-D17C96D51F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9299B51-8FB7-4379-96D0-CECDDFE23A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006F129-B9DC-44BC-9A70-54B057847C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ACFF52-105E-4488-B51B-CA8987477848}" type="datetimeFigureOut">
              <a:rPr lang="el-GR" smtClean="0"/>
              <a:t>12/1/2021</a:t>
            </a:fld>
            <a:endParaRPr lang="el-GR"/>
          </a:p>
        </p:txBody>
      </p:sp>
      <p:sp>
        <p:nvSpPr>
          <p:cNvPr id="5" name="Θέση υποσέλιδου 4">
            <a:extLst>
              <a:ext uri="{FF2B5EF4-FFF2-40B4-BE49-F238E27FC236}">
                <a16:creationId xmlns:a16="http://schemas.microsoft.com/office/drawing/2014/main" id="{715A42C7-AC76-4E47-BF7A-E81F40F41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0E52FC0-7098-4EFF-B5FB-3EC391E276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5A0AAC-4405-4EE2-A966-E93A4311BAFC}" type="slidenum">
              <a:rPr lang="el-GR" smtClean="0"/>
              <a:t>‹#›</a:t>
            </a:fld>
            <a:endParaRPr lang="el-GR"/>
          </a:p>
        </p:txBody>
      </p:sp>
    </p:spTree>
    <p:extLst>
      <p:ext uri="{BB962C8B-B14F-4D97-AF65-F5344CB8AC3E}">
        <p14:creationId xmlns:p14="http://schemas.microsoft.com/office/powerpoint/2010/main" val="2988525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catalog.perseus.org/" TargetMode="External"/><Relationship Id="rId2" Type="http://schemas.openxmlformats.org/officeDocument/2006/relationships/hyperlink" Target="http://www.perseus.tufts.edu/hopper/" TargetMode="External"/><Relationship Id="rId1" Type="http://schemas.openxmlformats.org/officeDocument/2006/relationships/slideLayout" Target="../slideLayouts/slideLayout2.xml"/><Relationship Id="rId4" Type="http://schemas.openxmlformats.org/officeDocument/2006/relationships/hyperlink" Target="http://www.perseus.tufts.edu/hopper/artifactBrowse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www.greek-language.gr/digitalResources/literature/tools/concordance/index.html" TargetMode="External"/><Relationship Id="rId3" Type="http://schemas.openxmlformats.org/officeDocument/2006/relationships/hyperlink" Target="https://www.youtube.com/watch?v=nx_u2XUKze8" TargetMode="External"/><Relationship Id="rId7" Type="http://schemas.openxmlformats.org/officeDocument/2006/relationships/hyperlink" Target="http://hnc.ilsp.gr/" TargetMode="External"/><Relationship Id="rId2" Type="http://schemas.openxmlformats.org/officeDocument/2006/relationships/hyperlink" Target="https://digitalcollections.nlg.gr/index.html" TargetMode="External"/><Relationship Id="rId1" Type="http://schemas.openxmlformats.org/officeDocument/2006/relationships/slideLayout" Target="../slideLayouts/slideLayout2.xml"/><Relationship Id="rId6" Type="http://schemas.openxmlformats.org/officeDocument/2006/relationships/hyperlink" Target="https://www.greek-language.gr/greekLang/modern_greek/tools/corpora/index.html" TargetMode="External"/><Relationship Id="rId5" Type="http://schemas.openxmlformats.org/officeDocument/2006/relationships/hyperlink" Target="https://virtual.immigrec.com/en#/r4/room-4-map" TargetMode="External"/><Relationship Id="rId4" Type="http://schemas.openxmlformats.org/officeDocument/2006/relationships/hyperlink" Target="https://immigrec.com/" TargetMode="External"/><Relationship Id="rId9" Type="http://schemas.openxmlformats.org/officeDocument/2006/relationships/hyperlink" Target="http://photodentro.edu.gr/aggregator/"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epi.uth.gr/index.php?page=help3" TargetMode="External"/><Relationship Id="rId7" Type="http://schemas.openxmlformats.org/officeDocument/2006/relationships/hyperlink" Target="http://dlab.phs.uoa.gr/" TargetMode="External"/><Relationship Id="rId2" Type="http://schemas.openxmlformats.org/officeDocument/2006/relationships/hyperlink" Target="https://www.jewishmuseum.gr/katalogos-pliroforiton/" TargetMode="External"/><Relationship Id="rId1" Type="http://schemas.openxmlformats.org/officeDocument/2006/relationships/slideLayout" Target="../slideLayouts/slideLayout2.xml"/><Relationship Id="rId6" Type="http://schemas.openxmlformats.org/officeDocument/2006/relationships/hyperlink" Target="http://www.academyofathens.gr/el/library/collections/maps" TargetMode="External"/><Relationship Id="rId5" Type="http://schemas.openxmlformats.org/officeDocument/2006/relationships/hyperlink" Target="http://digitallibrary.academyofathens.gr/archive/item/40#default-tab" TargetMode="External"/><Relationship Id="rId4" Type="http://schemas.openxmlformats.org/officeDocument/2006/relationships/hyperlink" Target="https://www.historypin.org/en/explore/geo/39.639022,22.419125,13/bounds/39.583545,22.366944,39.694455,22.471306/paging/1"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pandektis.ekt.gr/dspace/?locale=el" TargetMode="External"/><Relationship Id="rId7" Type="http://schemas.openxmlformats.org/officeDocument/2006/relationships/hyperlink" Target="https://archive.ert.gr/?s=1821" TargetMode="External"/><Relationship Id="rId2" Type="http://schemas.openxmlformats.org/officeDocument/2006/relationships/hyperlink" Target="http://kapodistrias.digitalarchive.gr/thedigitalarchive.php" TargetMode="External"/><Relationship Id="rId1" Type="http://schemas.openxmlformats.org/officeDocument/2006/relationships/slideLayout" Target="../slideLayouts/slideLayout2.xml"/><Relationship Id="rId6" Type="http://schemas.openxmlformats.org/officeDocument/2006/relationships/hyperlink" Target="http://www.laskaridisfoundation.org/idryma-laskaridi-protovoylia-1821-2021/" TargetMode="External"/><Relationship Id="rId5" Type="http://schemas.openxmlformats.org/officeDocument/2006/relationships/hyperlink" Target="http://www.euratlas.net/history/" TargetMode="External"/><Relationship Id="rId4" Type="http://schemas.openxmlformats.org/officeDocument/2006/relationships/hyperlink" Target="http://www.rhigassociety.gr/new/"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greek-language.gr/digitalResources/literature/education/urban/index.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eastgate.com/Dispossession/Welcome.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snikolaidou.gr/" TargetMode="External"/><Relationship Id="rId4" Type="http://schemas.openxmlformats.org/officeDocument/2006/relationships/hyperlink" Target="http://www.glasswings.com.au/modern/24hours/"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reek-language.gr/digitalResources/literature/tools/concordance/index.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8E478D-CC8E-4F04-9144-FF61FCF94F1B}"/>
              </a:ext>
            </a:extLst>
          </p:cNvPr>
          <p:cNvSpPr>
            <a:spLocks noGrp="1"/>
          </p:cNvSpPr>
          <p:nvPr>
            <p:ph type="ctrTitle"/>
          </p:nvPr>
        </p:nvSpPr>
        <p:spPr>
          <a:xfrm>
            <a:off x="1524000" y="301841"/>
            <a:ext cx="9144000" cy="3208122"/>
          </a:xfrm>
        </p:spPr>
        <p:txBody>
          <a:bodyPr>
            <a:normAutofit fontScale="90000"/>
          </a:bodyPr>
          <a:lstStyle/>
          <a:p>
            <a:r>
              <a:rPr lang="el-GR" sz="4400" b="0" i="0" dirty="0">
                <a:solidFill>
                  <a:srgbClr val="222222"/>
                </a:solidFill>
                <a:effectLst/>
                <a:latin typeface="Arial" panose="020B0604020202020204" pitchFamily="34" charset="0"/>
              </a:rPr>
              <a:t>Ψηφιακά μέσα, ανθρωπιστικές επιστήμες, “νέοι” γραμματισμοί</a:t>
            </a:r>
            <a:br>
              <a:rPr lang="en-US" sz="4400" b="0" i="0" dirty="0">
                <a:solidFill>
                  <a:srgbClr val="222222"/>
                </a:solidFill>
                <a:effectLst/>
                <a:latin typeface="Arial" panose="020B0604020202020204" pitchFamily="34" charset="0"/>
              </a:rPr>
            </a:br>
            <a:br>
              <a:rPr lang="en-US" b="0" i="0" dirty="0">
                <a:solidFill>
                  <a:srgbClr val="222222"/>
                </a:solidFill>
                <a:effectLst/>
                <a:latin typeface="Arial" panose="020B0604020202020204" pitchFamily="34" charset="0"/>
              </a:rPr>
            </a:br>
            <a:r>
              <a:rPr lang="el-GR" sz="2700" b="0" i="0" dirty="0">
                <a:solidFill>
                  <a:srgbClr val="222222"/>
                </a:solidFill>
                <a:effectLst/>
                <a:latin typeface="Arial" panose="020B0604020202020204" pitchFamily="34" charset="0"/>
              </a:rPr>
              <a:t>Πώς "διαβά</a:t>
            </a:r>
            <a:r>
              <a:rPr lang="el-GR" sz="2700" dirty="0">
                <a:solidFill>
                  <a:srgbClr val="222222"/>
                </a:solidFill>
                <a:latin typeface="Arial" panose="020B0604020202020204" pitchFamily="34" charset="0"/>
              </a:rPr>
              <a:t>ζ</a:t>
            </a:r>
            <a:r>
              <a:rPr lang="el-GR" sz="2700" b="0" i="0" dirty="0">
                <a:solidFill>
                  <a:srgbClr val="222222"/>
                </a:solidFill>
                <a:effectLst/>
                <a:latin typeface="Arial" panose="020B0604020202020204" pitchFamily="34" charset="0"/>
              </a:rPr>
              <a:t>ω" τα Προγράμματα Σπουδών και τα διδακτικά εγχειρίδια με στόχο να βοηθήσω τα παιδιά στις ψηφιακές τους αφηγήσεις</a:t>
            </a:r>
            <a:endParaRPr lang="el-GR" sz="2700" dirty="0"/>
          </a:p>
        </p:txBody>
      </p:sp>
      <p:sp>
        <p:nvSpPr>
          <p:cNvPr id="3" name="Υπότιτλος 2">
            <a:extLst>
              <a:ext uri="{FF2B5EF4-FFF2-40B4-BE49-F238E27FC236}">
                <a16:creationId xmlns:a16="http://schemas.microsoft.com/office/drawing/2014/main" id="{6D28BA75-D548-46EE-B22D-3250E57EB09D}"/>
              </a:ext>
            </a:extLst>
          </p:cNvPr>
          <p:cNvSpPr>
            <a:spLocks noGrp="1"/>
          </p:cNvSpPr>
          <p:nvPr>
            <p:ph type="subTitle" idx="1"/>
          </p:nvPr>
        </p:nvSpPr>
        <p:spPr>
          <a:xfrm>
            <a:off x="1524000" y="4383273"/>
            <a:ext cx="9144000" cy="1655762"/>
          </a:xfrm>
        </p:spPr>
        <p:txBody>
          <a:bodyPr/>
          <a:lstStyle/>
          <a:p>
            <a:r>
              <a:rPr lang="el-GR" dirty="0"/>
              <a:t>Αναστάσιος Μάτος</a:t>
            </a:r>
          </a:p>
          <a:p>
            <a:r>
              <a:rPr lang="el-GR" dirty="0"/>
              <a:t>ΣΕΕ ΠΕ02 </a:t>
            </a:r>
          </a:p>
          <a:p>
            <a:r>
              <a:rPr lang="el-GR" dirty="0"/>
              <a:t>ΠΕ.Κ.Ε.Σ. Θεσσαλίας</a:t>
            </a:r>
          </a:p>
        </p:txBody>
      </p:sp>
    </p:spTree>
    <p:extLst>
      <p:ext uri="{BB962C8B-B14F-4D97-AF65-F5344CB8AC3E}">
        <p14:creationId xmlns:p14="http://schemas.microsoft.com/office/powerpoint/2010/main" val="1325970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84639F-BA8C-4939-BD47-728817A74BA0}"/>
              </a:ext>
            </a:extLst>
          </p:cNvPr>
          <p:cNvSpPr>
            <a:spLocks noGrp="1"/>
          </p:cNvSpPr>
          <p:nvPr>
            <p:ph type="title"/>
          </p:nvPr>
        </p:nvSpPr>
        <p:spPr/>
        <p:txBody>
          <a:bodyPr/>
          <a:lstStyle/>
          <a:p>
            <a:r>
              <a:rPr lang="el-GR" dirty="0"/>
              <a:t>Πεδία των </a:t>
            </a:r>
            <a:r>
              <a:rPr lang="en-US" dirty="0"/>
              <a:t>Digital Humanities</a:t>
            </a:r>
            <a:endParaRPr lang="el-GR" dirty="0"/>
          </a:p>
        </p:txBody>
      </p:sp>
      <p:sp>
        <p:nvSpPr>
          <p:cNvPr id="3" name="Θέση περιεχομένου 2">
            <a:extLst>
              <a:ext uri="{FF2B5EF4-FFF2-40B4-BE49-F238E27FC236}">
                <a16:creationId xmlns:a16="http://schemas.microsoft.com/office/drawing/2014/main" id="{C302AC32-CF5B-458C-B5E1-9A68A8EB5E8C}"/>
              </a:ext>
            </a:extLst>
          </p:cNvPr>
          <p:cNvSpPr>
            <a:spLocks noGrp="1"/>
          </p:cNvSpPr>
          <p:nvPr>
            <p:ph idx="1"/>
          </p:nvPr>
        </p:nvSpPr>
        <p:spPr/>
        <p:txBody>
          <a:bodyPr>
            <a:normAutofit lnSpcReduction="10000"/>
          </a:bodyPr>
          <a:lstStyle/>
          <a:p>
            <a:r>
              <a:rPr lang="el-GR" dirty="0"/>
              <a:t>Αρχαιολογία</a:t>
            </a:r>
          </a:p>
          <a:p>
            <a:r>
              <a:rPr lang="el-GR" dirty="0"/>
              <a:t>Γλωσσολογία</a:t>
            </a:r>
          </a:p>
          <a:p>
            <a:r>
              <a:rPr lang="el-GR" dirty="0"/>
              <a:t>Ιστορία της τέχνης</a:t>
            </a:r>
          </a:p>
          <a:p>
            <a:r>
              <a:rPr lang="el-GR" dirty="0"/>
              <a:t>Ιστορικές σπουδές</a:t>
            </a:r>
          </a:p>
          <a:p>
            <a:r>
              <a:rPr lang="el-GR" dirty="0"/>
              <a:t>Κλασικές σπουδές</a:t>
            </a:r>
          </a:p>
          <a:p>
            <a:r>
              <a:rPr lang="el-GR" dirty="0"/>
              <a:t>Λεξικογραφία</a:t>
            </a:r>
          </a:p>
          <a:p>
            <a:r>
              <a:rPr lang="el-GR" dirty="0"/>
              <a:t>Λογοτεχνικές σπουδές</a:t>
            </a:r>
            <a:endParaRPr lang="en-US" dirty="0"/>
          </a:p>
          <a:p>
            <a:r>
              <a:rPr lang="el-GR" dirty="0"/>
              <a:t>Μουσική</a:t>
            </a:r>
          </a:p>
          <a:p>
            <a:r>
              <a:rPr lang="el-GR" dirty="0"/>
              <a:t>Παραστατικές τέχνες</a:t>
            </a:r>
          </a:p>
        </p:txBody>
      </p:sp>
    </p:spTree>
    <p:extLst>
      <p:ext uri="{BB962C8B-B14F-4D97-AF65-F5344CB8AC3E}">
        <p14:creationId xmlns:p14="http://schemas.microsoft.com/office/powerpoint/2010/main" val="2610744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C9B2F3-1EE1-4260-B581-C063BADAAE6E}"/>
              </a:ext>
            </a:extLst>
          </p:cNvPr>
          <p:cNvSpPr>
            <a:spLocks noGrp="1"/>
          </p:cNvSpPr>
          <p:nvPr>
            <p:ph type="title"/>
          </p:nvPr>
        </p:nvSpPr>
        <p:spPr/>
        <p:txBody>
          <a:bodyPr/>
          <a:lstStyle/>
          <a:p>
            <a:r>
              <a:rPr lang="el-GR" dirty="0"/>
              <a:t>Όλο και συχνότερα θα ακούμε για …</a:t>
            </a:r>
          </a:p>
        </p:txBody>
      </p:sp>
      <p:sp>
        <p:nvSpPr>
          <p:cNvPr id="3" name="Θέση περιεχομένου 2">
            <a:extLst>
              <a:ext uri="{FF2B5EF4-FFF2-40B4-BE49-F238E27FC236}">
                <a16:creationId xmlns:a16="http://schemas.microsoft.com/office/drawing/2014/main" id="{58F4092D-5102-41BE-A6D4-E8B77AFF7D01}"/>
              </a:ext>
            </a:extLst>
          </p:cNvPr>
          <p:cNvSpPr>
            <a:spLocks noGrp="1"/>
          </p:cNvSpPr>
          <p:nvPr>
            <p:ph idx="1"/>
          </p:nvPr>
        </p:nvSpPr>
        <p:spPr/>
        <p:txBody>
          <a:bodyPr/>
          <a:lstStyle/>
          <a:p>
            <a:r>
              <a:rPr lang="el-GR" dirty="0"/>
              <a:t>Το πρόβλημα των μεγάλων δεδομένων (</a:t>
            </a:r>
            <a:r>
              <a:rPr lang="en-US" dirty="0"/>
              <a:t>big data</a:t>
            </a:r>
            <a:r>
              <a:rPr lang="el-GR" dirty="0"/>
              <a:t>)</a:t>
            </a:r>
          </a:p>
          <a:p>
            <a:r>
              <a:rPr lang="el-GR" dirty="0"/>
              <a:t>Νέα μοντέλα “ομότιμης αξιολόγησης “ (</a:t>
            </a:r>
            <a:r>
              <a:rPr lang="en-US" dirty="0"/>
              <a:t>peer review</a:t>
            </a:r>
            <a:r>
              <a:rPr lang="el-GR" dirty="0"/>
              <a:t>) και δημοσίευσης της έρευνας</a:t>
            </a:r>
            <a:endParaRPr lang="en-US" dirty="0"/>
          </a:p>
          <a:p>
            <a:r>
              <a:rPr lang="el-GR" dirty="0"/>
              <a:t>Κωδικοποίηση σε βάθος (</a:t>
            </a:r>
            <a:r>
              <a:rPr lang="en-US" dirty="0"/>
              <a:t>deep encoding</a:t>
            </a:r>
            <a:r>
              <a:rPr lang="el-GR" dirty="0"/>
              <a:t>) σήμανση για ονόματα, ημερομηνίες, τόπους.</a:t>
            </a:r>
            <a:endParaRPr lang="en-US" dirty="0"/>
          </a:p>
          <a:p>
            <a:r>
              <a:rPr lang="en-US" dirty="0"/>
              <a:t>Semantic web</a:t>
            </a:r>
            <a:endParaRPr lang="el-GR" dirty="0"/>
          </a:p>
          <a:p>
            <a:endParaRPr lang="el-GR" dirty="0"/>
          </a:p>
        </p:txBody>
      </p:sp>
    </p:spTree>
    <p:extLst>
      <p:ext uri="{BB962C8B-B14F-4D97-AF65-F5344CB8AC3E}">
        <p14:creationId xmlns:p14="http://schemas.microsoft.com/office/powerpoint/2010/main" val="909504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3A9016-3547-4C34-8CF5-26D6458C5761}"/>
              </a:ext>
            </a:extLst>
          </p:cNvPr>
          <p:cNvSpPr>
            <a:spLocks noGrp="1"/>
          </p:cNvSpPr>
          <p:nvPr>
            <p:ph type="title"/>
          </p:nvPr>
        </p:nvSpPr>
        <p:spPr/>
        <p:txBody>
          <a:bodyPr/>
          <a:lstStyle/>
          <a:p>
            <a:r>
              <a:rPr lang="el-GR" sz="4400" b="1" dirty="0" err="1"/>
              <a:t>Βιβλιοκεντρισμός</a:t>
            </a:r>
            <a:r>
              <a:rPr lang="el-GR" sz="4400" b="1" dirty="0"/>
              <a:t> </a:t>
            </a:r>
            <a:endParaRPr lang="el-GR" dirty="0"/>
          </a:p>
        </p:txBody>
      </p:sp>
      <p:sp>
        <p:nvSpPr>
          <p:cNvPr id="3" name="Θέση περιεχομένου 2">
            <a:extLst>
              <a:ext uri="{FF2B5EF4-FFF2-40B4-BE49-F238E27FC236}">
                <a16:creationId xmlns:a16="http://schemas.microsoft.com/office/drawing/2014/main" id="{15C2DB7E-9F14-4B89-B796-F3DA202CFF6F}"/>
              </a:ext>
            </a:extLst>
          </p:cNvPr>
          <p:cNvSpPr>
            <a:spLocks noGrp="1"/>
          </p:cNvSpPr>
          <p:nvPr>
            <p:ph idx="1"/>
          </p:nvPr>
        </p:nvSpPr>
        <p:spPr/>
        <p:txBody>
          <a:bodyPr>
            <a:normAutofit/>
          </a:bodyPr>
          <a:lstStyle/>
          <a:p>
            <a:pPr>
              <a:lnSpc>
                <a:spcPct val="100000"/>
              </a:lnSpc>
              <a:spcBef>
                <a:spcPts val="600"/>
              </a:spcBef>
              <a:spcAft>
                <a:spcPts val="600"/>
              </a:spcAft>
            </a:pPr>
            <a:r>
              <a:rPr lang="el-GR" dirty="0"/>
              <a:t>οι ανθρωπιστικές επιστήμες αποτελούν προϊόντα της έντυπης κουλτούρας</a:t>
            </a:r>
          </a:p>
          <a:p>
            <a:pPr lvl="1">
              <a:lnSpc>
                <a:spcPct val="100000"/>
              </a:lnSpc>
              <a:spcBef>
                <a:spcPts val="600"/>
              </a:spcBef>
              <a:spcAft>
                <a:spcPts val="600"/>
              </a:spcAft>
            </a:pPr>
            <a:r>
              <a:rPr lang="el-GR" dirty="0"/>
              <a:t>έχουν παίξει καθοριστικό ρόλο στην εγκαθίδρυση του βιβλίου ως του κατεξοχήν πολιτισμικού αγαθού παραγωγής και διάδοσης της γνώσης. </a:t>
            </a:r>
          </a:p>
          <a:p>
            <a:pPr lvl="1">
              <a:lnSpc>
                <a:spcPct val="100000"/>
              </a:lnSpc>
              <a:spcBef>
                <a:spcPts val="600"/>
              </a:spcBef>
              <a:spcAft>
                <a:spcPts val="600"/>
              </a:spcAft>
            </a:pPr>
            <a:r>
              <a:rPr lang="el-GR" dirty="0"/>
              <a:t>οι θεσμικές υποδομές της επιστημονικής επικοινωνίας (βιβλιοθήκες, πανεπιστήμια, ακαδημαϊκά περιοδικά, συνέδρια, έρευνες, διδασκαλία και σπουδές), οι κοινωνικές σχέσεις και ιεραρχίες που όλα αυτά συνεπάγονται, έχουν συγκροτηθεί γύρω από τις λογικές του </a:t>
            </a:r>
            <a:r>
              <a:rPr lang="el-GR" dirty="0">
                <a:solidFill>
                  <a:srgbClr val="FF0000"/>
                </a:solidFill>
                <a:effectLst>
                  <a:outerShdw blurRad="38100" dist="38100" dir="2700000" algn="tl">
                    <a:srgbClr val="000000">
                      <a:alpha val="43137"/>
                    </a:srgbClr>
                  </a:outerShdw>
                </a:effectLst>
              </a:rPr>
              <a:t>βιβλίου</a:t>
            </a:r>
            <a:r>
              <a:rPr lang="el-GR" dirty="0"/>
              <a:t> και του </a:t>
            </a:r>
            <a:r>
              <a:rPr lang="el-GR" b="1" dirty="0">
                <a:solidFill>
                  <a:srgbClr val="FF0000"/>
                </a:solidFill>
              </a:rPr>
              <a:t>έντυπου</a:t>
            </a:r>
            <a:r>
              <a:rPr lang="el-GR" dirty="0"/>
              <a:t>.</a:t>
            </a:r>
          </a:p>
        </p:txBody>
      </p:sp>
    </p:spTree>
    <p:extLst>
      <p:ext uri="{BB962C8B-B14F-4D97-AF65-F5344CB8AC3E}">
        <p14:creationId xmlns:p14="http://schemas.microsoft.com/office/powerpoint/2010/main" val="423376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5E13D1D-7680-45BF-B458-27156D5C6CF4}"/>
              </a:ext>
            </a:extLst>
          </p:cNvPr>
          <p:cNvSpPr>
            <a:spLocks noGrp="1"/>
          </p:cNvSpPr>
          <p:nvPr>
            <p:ph idx="1"/>
          </p:nvPr>
        </p:nvSpPr>
        <p:spPr>
          <a:xfrm>
            <a:off x="749424" y="542576"/>
            <a:ext cx="10515600" cy="1325563"/>
          </a:xfrm>
        </p:spPr>
        <p:txBody>
          <a:bodyPr>
            <a:noAutofit/>
          </a:bodyPr>
          <a:lstStyle/>
          <a:p>
            <a:pPr marL="0" indent="0">
              <a:lnSpc>
                <a:spcPct val="120000"/>
              </a:lnSpc>
              <a:spcBef>
                <a:spcPts val="600"/>
              </a:spcBef>
              <a:spcAft>
                <a:spcPts val="600"/>
              </a:spcAft>
              <a:buNone/>
            </a:pPr>
            <a:r>
              <a:rPr lang="el-GR" sz="3600" dirty="0"/>
              <a:t>ο Δανός καθηγητής Αγγλικής Λογοτεχνίας </a:t>
            </a:r>
            <a:r>
              <a:rPr lang="el-GR" sz="3600" dirty="0" err="1"/>
              <a:t>Thomas</a:t>
            </a:r>
            <a:r>
              <a:rPr lang="el-GR" sz="3600" dirty="0"/>
              <a:t> </a:t>
            </a:r>
            <a:r>
              <a:rPr lang="el-GR" sz="3600" dirty="0" err="1"/>
              <a:t>Pettitt</a:t>
            </a:r>
            <a:r>
              <a:rPr lang="en-US" sz="3600" dirty="0"/>
              <a:t> </a:t>
            </a:r>
            <a:r>
              <a:rPr lang="el-GR" sz="3600" dirty="0"/>
              <a:t>μίλησε το 2012 για την:</a:t>
            </a:r>
          </a:p>
        </p:txBody>
      </p:sp>
      <p:sp>
        <p:nvSpPr>
          <p:cNvPr id="6" name="TextBox 5">
            <a:extLst>
              <a:ext uri="{FF2B5EF4-FFF2-40B4-BE49-F238E27FC236}">
                <a16:creationId xmlns:a16="http://schemas.microsoft.com/office/drawing/2014/main" id="{E0C0D6D8-8F19-4946-9F2E-8303F7BF485A}"/>
              </a:ext>
            </a:extLst>
          </p:cNvPr>
          <p:cNvSpPr txBox="1"/>
          <p:nvPr/>
        </p:nvSpPr>
        <p:spPr>
          <a:xfrm>
            <a:off x="1488490" y="2984669"/>
            <a:ext cx="9037468" cy="461665"/>
          </a:xfrm>
          <a:prstGeom prst="rect">
            <a:avLst/>
          </a:prstGeom>
          <a:noFill/>
        </p:spPr>
        <p:txBody>
          <a:bodyPr wrap="square" rtlCol="0">
            <a:spAutoFit/>
          </a:bodyPr>
          <a:lstStyle/>
          <a:p>
            <a:pPr algn="ctr"/>
            <a:r>
              <a:rPr lang="el-GR" sz="2400" b="1" dirty="0">
                <a:solidFill>
                  <a:srgbClr val="FF0000"/>
                </a:solidFill>
              </a:rPr>
              <a:t>παρένθεση του Γουτεμβέργιου</a:t>
            </a:r>
          </a:p>
        </p:txBody>
      </p:sp>
      <p:sp>
        <p:nvSpPr>
          <p:cNvPr id="7" name="TextBox 6">
            <a:extLst>
              <a:ext uri="{FF2B5EF4-FFF2-40B4-BE49-F238E27FC236}">
                <a16:creationId xmlns:a16="http://schemas.microsoft.com/office/drawing/2014/main" id="{52217BA6-B715-4325-A9D3-4B2CC56B5867}"/>
              </a:ext>
            </a:extLst>
          </p:cNvPr>
          <p:cNvSpPr txBox="1"/>
          <p:nvPr/>
        </p:nvSpPr>
        <p:spPr>
          <a:xfrm>
            <a:off x="1506246" y="3651162"/>
            <a:ext cx="2308194" cy="2585323"/>
          </a:xfrm>
          <a:prstGeom prst="rect">
            <a:avLst/>
          </a:prstGeom>
          <a:noFill/>
        </p:spPr>
        <p:txBody>
          <a:bodyPr wrap="square" rtlCol="0">
            <a:spAutoFit/>
          </a:bodyPr>
          <a:lstStyle/>
          <a:p>
            <a:pPr algn="ctr"/>
            <a:r>
              <a:rPr lang="el-GR" dirty="0" err="1"/>
              <a:t>προφορικότητα</a:t>
            </a:r>
            <a:endParaRPr lang="el-GR" dirty="0"/>
          </a:p>
          <a:p>
            <a:pPr algn="ctr"/>
            <a:r>
              <a:rPr lang="el-GR" dirty="0"/>
              <a:t>αντιγραφέας</a:t>
            </a:r>
          </a:p>
          <a:p>
            <a:pPr algn="ctr"/>
            <a:r>
              <a:rPr lang="el-GR" dirty="0"/>
              <a:t>συλλογικό</a:t>
            </a:r>
          </a:p>
          <a:p>
            <a:pPr algn="ctr"/>
            <a:r>
              <a:rPr lang="el-GR" dirty="0"/>
              <a:t>αναδημιουργία</a:t>
            </a:r>
          </a:p>
          <a:p>
            <a:pPr algn="ctr"/>
            <a:r>
              <a:rPr lang="el-GR" dirty="0"/>
              <a:t>πατρωνία</a:t>
            </a:r>
          </a:p>
          <a:p>
            <a:pPr algn="ctr"/>
            <a:r>
              <a:rPr lang="el-GR" dirty="0"/>
              <a:t>ανώνυμο</a:t>
            </a:r>
          </a:p>
          <a:p>
            <a:pPr algn="ctr"/>
            <a:r>
              <a:rPr lang="el-GR" dirty="0"/>
              <a:t>ασταθές</a:t>
            </a:r>
          </a:p>
          <a:p>
            <a:pPr algn="ctr"/>
            <a:r>
              <a:rPr lang="el-GR" dirty="0"/>
              <a:t>παραδοσιακό</a:t>
            </a:r>
          </a:p>
          <a:p>
            <a:pPr algn="ctr"/>
            <a:r>
              <a:rPr lang="el-GR" dirty="0"/>
              <a:t>επιτέλεση</a:t>
            </a:r>
          </a:p>
        </p:txBody>
      </p:sp>
      <p:sp>
        <p:nvSpPr>
          <p:cNvPr id="9" name="Αριστερή αγκύλη 8">
            <a:extLst>
              <a:ext uri="{FF2B5EF4-FFF2-40B4-BE49-F238E27FC236}">
                <a16:creationId xmlns:a16="http://schemas.microsoft.com/office/drawing/2014/main" id="{A88BE8E6-3691-4B97-9217-C0D3B59986E8}"/>
              </a:ext>
            </a:extLst>
          </p:cNvPr>
          <p:cNvSpPr/>
          <p:nvPr/>
        </p:nvSpPr>
        <p:spPr>
          <a:xfrm>
            <a:off x="4323426" y="3651162"/>
            <a:ext cx="275208" cy="2743200"/>
          </a:xfrm>
          <a:prstGeom prst="leftBracket">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1" name="Αριστερή αγκύλη 10">
            <a:extLst>
              <a:ext uri="{FF2B5EF4-FFF2-40B4-BE49-F238E27FC236}">
                <a16:creationId xmlns:a16="http://schemas.microsoft.com/office/drawing/2014/main" id="{0005F348-4C89-49B3-BF89-28B494F95EE2}"/>
              </a:ext>
            </a:extLst>
          </p:cNvPr>
          <p:cNvSpPr/>
          <p:nvPr/>
        </p:nvSpPr>
        <p:spPr>
          <a:xfrm rot="10800000">
            <a:off x="7415815" y="3639845"/>
            <a:ext cx="275208" cy="2743200"/>
          </a:xfrm>
          <a:prstGeom prst="leftBracket">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2" name="TextBox 11">
            <a:extLst>
              <a:ext uri="{FF2B5EF4-FFF2-40B4-BE49-F238E27FC236}">
                <a16:creationId xmlns:a16="http://schemas.microsoft.com/office/drawing/2014/main" id="{54F3CEC5-BCFF-468E-8EAF-5F23E17511E1}"/>
              </a:ext>
            </a:extLst>
          </p:cNvPr>
          <p:cNvSpPr txBox="1"/>
          <p:nvPr/>
        </p:nvSpPr>
        <p:spPr>
          <a:xfrm>
            <a:off x="4853127" y="3730101"/>
            <a:ext cx="2308194" cy="2585323"/>
          </a:xfrm>
          <a:prstGeom prst="rect">
            <a:avLst/>
          </a:prstGeom>
          <a:noFill/>
        </p:spPr>
        <p:txBody>
          <a:bodyPr wrap="square" rtlCol="0">
            <a:spAutoFit/>
          </a:bodyPr>
          <a:lstStyle/>
          <a:p>
            <a:pPr algn="ctr"/>
            <a:r>
              <a:rPr lang="el-GR" dirty="0"/>
              <a:t>αναλογικό / έντυπο</a:t>
            </a:r>
          </a:p>
          <a:p>
            <a:pPr algn="ctr"/>
            <a:r>
              <a:rPr lang="el-GR" dirty="0"/>
              <a:t>συγγραφέας</a:t>
            </a:r>
          </a:p>
          <a:p>
            <a:pPr algn="ctr"/>
            <a:r>
              <a:rPr lang="el-GR" dirty="0"/>
              <a:t>πρωτότυπο</a:t>
            </a:r>
          </a:p>
          <a:p>
            <a:pPr algn="ctr"/>
            <a:r>
              <a:rPr lang="el-GR" dirty="0"/>
              <a:t>σταθερό</a:t>
            </a:r>
          </a:p>
          <a:p>
            <a:pPr algn="ctr"/>
            <a:r>
              <a:rPr lang="el-GR" dirty="0"/>
              <a:t>ατομικό</a:t>
            </a:r>
          </a:p>
          <a:p>
            <a:pPr algn="ctr"/>
            <a:r>
              <a:rPr lang="el-GR" dirty="0"/>
              <a:t>αυτόνομο</a:t>
            </a:r>
          </a:p>
          <a:p>
            <a:pPr algn="ctr"/>
            <a:r>
              <a:rPr lang="el-GR" dirty="0"/>
              <a:t>ένας </a:t>
            </a:r>
            <a:r>
              <a:rPr lang="el-GR" dirty="0">
                <a:sym typeface="Wingdings" panose="05000000000000000000" pitchFamily="2" charset="2"/>
              </a:rPr>
              <a:t> πολλούς</a:t>
            </a:r>
          </a:p>
          <a:p>
            <a:pPr algn="ctr"/>
            <a:r>
              <a:rPr lang="el-GR" dirty="0">
                <a:sym typeface="Wingdings" panose="05000000000000000000" pitchFamily="2" charset="2"/>
              </a:rPr>
              <a:t>κανόνας</a:t>
            </a:r>
          </a:p>
          <a:p>
            <a:pPr algn="ctr"/>
            <a:r>
              <a:rPr lang="el-GR" dirty="0">
                <a:sym typeface="Wingdings" panose="05000000000000000000" pitchFamily="2" charset="2"/>
              </a:rPr>
              <a:t>σύνθεση</a:t>
            </a:r>
            <a:endParaRPr lang="el-GR" dirty="0"/>
          </a:p>
        </p:txBody>
      </p:sp>
      <p:sp>
        <p:nvSpPr>
          <p:cNvPr id="13" name="TextBox 12">
            <a:extLst>
              <a:ext uri="{FF2B5EF4-FFF2-40B4-BE49-F238E27FC236}">
                <a16:creationId xmlns:a16="http://schemas.microsoft.com/office/drawing/2014/main" id="{E9660624-35B8-459B-8FA0-018ADD1F9CD2}"/>
              </a:ext>
            </a:extLst>
          </p:cNvPr>
          <p:cNvSpPr txBox="1"/>
          <p:nvPr/>
        </p:nvSpPr>
        <p:spPr>
          <a:xfrm>
            <a:off x="8717132" y="3651162"/>
            <a:ext cx="2308194" cy="2585323"/>
          </a:xfrm>
          <a:prstGeom prst="rect">
            <a:avLst/>
          </a:prstGeom>
          <a:noFill/>
        </p:spPr>
        <p:txBody>
          <a:bodyPr wrap="square" rtlCol="0">
            <a:spAutoFit/>
          </a:bodyPr>
          <a:lstStyle/>
          <a:p>
            <a:pPr algn="ctr"/>
            <a:r>
              <a:rPr lang="el-GR" dirty="0"/>
              <a:t>ψηφιακό</a:t>
            </a:r>
          </a:p>
          <a:p>
            <a:pPr algn="ctr"/>
            <a:r>
              <a:rPr lang="el-GR" dirty="0"/>
              <a:t>μη γραμμικό</a:t>
            </a:r>
          </a:p>
          <a:p>
            <a:pPr algn="ctr"/>
            <a:r>
              <a:rPr lang="el-GR" dirty="0"/>
              <a:t>δειγματοληπτικό</a:t>
            </a:r>
          </a:p>
          <a:p>
            <a:pPr algn="ctr"/>
            <a:r>
              <a:rPr lang="el-GR" dirty="0"/>
              <a:t>διασκευή</a:t>
            </a:r>
          </a:p>
          <a:p>
            <a:pPr algn="ctr"/>
            <a:r>
              <a:rPr lang="el-GR" dirty="0"/>
              <a:t>επιμέλεια</a:t>
            </a:r>
          </a:p>
          <a:p>
            <a:pPr algn="ctr"/>
            <a:r>
              <a:rPr lang="el-GR" dirty="0"/>
              <a:t>οικειοποίηση</a:t>
            </a:r>
          </a:p>
          <a:p>
            <a:pPr algn="ctr"/>
            <a:r>
              <a:rPr lang="el-GR" dirty="0"/>
              <a:t>προώθηση</a:t>
            </a:r>
          </a:p>
          <a:p>
            <a:pPr algn="ctr"/>
            <a:r>
              <a:rPr lang="el-GR" dirty="0"/>
              <a:t>πολλοί </a:t>
            </a:r>
            <a:r>
              <a:rPr lang="el-GR" dirty="0">
                <a:sym typeface="Wingdings" panose="05000000000000000000" pitchFamily="2" charset="2"/>
              </a:rPr>
              <a:t> πολλούς</a:t>
            </a:r>
          </a:p>
          <a:p>
            <a:pPr algn="ctr"/>
            <a:r>
              <a:rPr lang="el-GR" dirty="0">
                <a:sym typeface="Wingdings" panose="05000000000000000000" pitchFamily="2" charset="2"/>
              </a:rPr>
              <a:t>συνεργατικό</a:t>
            </a:r>
            <a:endParaRPr lang="el-GR" dirty="0"/>
          </a:p>
        </p:txBody>
      </p:sp>
    </p:spTree>
    <p:extLst>
      <p:ext uri="{BB962C8B-B14F-4D97-AF65-F5344CB8AC3E}">
        <p14:creationId xmlns:p14="http://schemas.microsoft.com/office/powerpoint/2010/main" val="347880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1" grpId="0" animBg="1"/>
      <p:bldP spid="12"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8CCAB0-01C4-431E-89ED-4B79159BB90F}"/>
              </a:ext>
            </a:extLst>
          </p:cNvPr>
          <p:cNvSpPr>
            <a:spLocks noGrp="1"/>
          </p:cNvSpPr>
          <p:nvPr>
            <p:ph type="title"/>
          </p:nvPr>
        </p:nvSpPr>
        <p:spPr/>
        <p:txBody>
          <a:bodyPr>
            <a:normAutofit/>
          </a:bodyPr>
          <a:lstStyle/>
          <a:p>
            <a:r>
              <a:rPr lang="el-GR" dirty="0"/>
              <a:t>ψηφιακές ανθρωπιστικές σπουδές: αναθεώρηση του </a:t>
            </a:r>
            <a:r>
              <a:rPr lang="el-GR" dirty="0" err="1"/>
              <a:t>βιβλιοκεντρικού</a:t>
            </a:r>
            <a:r>
              <a:rPr lang="el-GR" dirty="0"/>
              <a:t> μοντέλου</a:t>
            </a:r>
          </a:p>
        </p:txBody>
      </p:sp>
      <p:sp>
        <p:nvSpPr>
          <p:cNvPr id="3" name="Θέση περιεχομένου 2">
            <a:extLst>
              <a:ext uri="{FF2B5EF4-FFF2-40B4-BE49-F238E27FC236}">
                <a16:creationId xmlns:a16="http://schemas.microsoft.com/office/drawing/2014/main" id="{BDA23545-3CE5-4712-9588-45B70BA007AC}"/>
              </a:ext>
            </a:extLst>
          </p:cNvPr>
          <p:cNvSpPr>
            <a:spLocks noGrp="1"/>
          </p:cNvSpPr>
          <p:nvPr>
            <p:ph idx="1"/>
          </p:nvPr>
        </p:nvSpPr>
        <p:spPr/>
        <p:txBody>
          <a:bodyPr/>
          <a:lstStyle/>
          <a:p>
            <a:pPr>
              <a:lnSpc>
                <a:spcPct val="100000"/>
              </a:lnSpc>
              <a:spcBef>
                <a:spcPts val="600"/>
              </a:spcBef>
              <a:spcAft>
                <a:spcPts val="600"/>
              </a:spcAft>
            </a:pPr>
            <a:r>
              <a:rPr lang="el-GR" dirty="0"/>
              <a:t>συνεργατικά σχήματα έρευνας</a:t>
            </a:r>
          </a:p>
          <a:p>
            <a:pPr>
              <a:lnSpc>
                <a:spcPct val="100000"/>
              </a:lnSpc>
              <a:spcBef>
                <a:spcPts val="600"/>
              </a:spcBef>
              <a:spcAft>
                <a:spcPts val="600"/>
              </a:spcAft>
            </a:pPr>
            <a:r>
              <a:rPr lang="el-GR" dirty="0"/>
              <a:t>από την τάξη στο εργαστήριο</a:t>
            </a:r>
          </a:p>
          <a:p>
            <a:pPr>
              <a:lnSpc>
                <a:spcPct val="100000"/>
              </a:lnSpc>
              <a:spcBef>
                <a:spcPts val="600"/>
              </a:spcBef>
              <a:spcAft>
                <a:spcPts val="600"/>
              </a:spcAft>
            </a:pPr>
            <a:r>
              <a:rPr lang="el-GR" dirty="0"/>
              <a:t>νέες μορφές δημοσίευσης, επικοινωνίας και έκφρασης</a:t>
            </a:r>
          </a:p>
          <a:p>
            <a:pPr>
              <a:lnSpc>
                <a:spcPct val="100000"/>
              </a:lnSpc>
              <a:spcBef>
                <a:spcPts val="600"/>
              </a:spcBef>
              <a:spcAft>
                <a:spcPts val="600"/>
              </a:spcAft>
            </a:pPr>
            <a:r>
              <a:rPr lang="el-GR" dirty="0"/>
              <a:t>από το διάβασμα και την κριτική στη δημιουργία και την κατασκευή</a:t>
            </a:r>
          </a:p>
          <a:p>
            <a:pPr>
              <a:lnSpc>
                <a:spcPct val="100000"/>
              </a:lnSpc>
              <a:spcBef>
                <a:spcPts val="600"/>
              </a:spcBef>
              <a:spcAft>
                <a:spcPts val="600"/>
              </a:spcAft>
            </a:pPr>
            <a:endParaRPr lang="el-GR" dirty="0"/>
          </a:p>
          <a:p>
            <a:pPr>
              <a:lnSpc>
                <a:spcPct val="100000"/>
              </a:lnSpc>
              <a:spcBef>
                <a:spcPts val="600"/>
              </a:spcBef>
              <a:spcAft>
                <a:spcPts val="600"/>
              </a:spcAft>
            </a:pPr>
            <a:r>
              <a:rPr lang="el-GR" dirty="0"/>
              <a:t>έκρηξη της «δευτερογενούς </a:t>
            </a:r>
            <a:r>
              <a:rPr lang="el-GR" dirty="0" err="1"/>
              <a:t>προφορικότητας</a:t>
            </a:r>
            <a:r>
              <a:rPr lang="el-GR" dirty="0"/>
              <a:t>» στο ψηφιακό πλαίσιο (Skype, ηχητικά μηνύματα </a:t>
            </a:r>
            <a:r>
              <a:rPr lang="en-US" dirty="0"/>
              <a:t>messenger / viber)</a:t>
            </a:r>
            <a:endParaRPr lang="el-GR" dirty="0"/>
          </a:p>
          <a:p>
            <a:pPr>
              <a:lnSpc>
                <a:spcPct val="100000"/>
              </a:lnSpc>
              <a:spcBef>
                <a:spcPts val="600"/>
              </a:spcBef>
              <a:spcAft>
                <a:spcPts val="600"/>
              </a:spcAft>
            </a:pPr>
            <a:endParaRPr lang="el-GR" dirty="0"/>
          </a:p>
        </p:txBody>
      </p:sp>
    </p:spTree>
    <p:extLst>
      <p:ext uri="{BB962C8B-B14F-4D97-AF65-F5344CB8AC3E}">
        <p14:creationId xmlns:p14="http://schemas.microsoft.com/office/powerpoint/2010/main" val="22256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D9089F-3680-43EB-B093-D639F9366F5C}"/>
              </a:ext>
            </a:extLst>
          </p:cNvPr>
          <p:cNvSpPr>
            <a:spLocks noGrp="1"/>
          </p:cNvSpPr>
          <p:nvPr>
            <p:ph type="title"/>
          </p:nvPr>
        </p:nvSpPr>
        <p:spPr/>
        <p:txBody>
          <a:bodyPr>
            <a:normAutofit/>
          </a:bodyPr>
          <a:lstStyle/>
          <a:p>
            <a:r>
              <a:rPr lang="el-GR" sz="3600" b="1" dirty="0"/>
              <a:t>Όλα αυτά το ελληνικό σχολείο δεν θέλει να τα ξέρει γιατί όλοι εμείς …</a:t>
            </a:r>
            <a:endParaRPr lang="el-GR" sz="3600" dirty="0"/>
          </a:p>
        </p:txBody>
      </p:sp>
      <p:sp>
        <p:nvSpPr>
          <p:cNvPr id="3" name="Θέση περιεχομένου 2">
            <a:extLst>
              <a:ext uri="{FF2B5EF4-FFF2-40B4-BE49-F238E27FC236}">
                <a16:creationId xmlns:a16="http://schemas.microsoft.com/office/drawing/2014/main" id="{573149CF-C0C6-4537-BF85-E284D6528394}"/>
              </a:ext>
            </a:extLst>
          </p:cNvPr>
          <p:cNvSpPr>
            <a:spLocks noGrp="1"/>
          </p:cNvSpPr>
          <p:nvPr>
            <p:ph idx="1"/>
          </p:nvPr>
        </p:nvSpPr>
        <p:spPr>
          <a:xfrm>
            <a:off x="838200" y="2379215"/>
            <a:ext cx="10515600" cy="3797747"/>
          </a:xfrm>
        </p:spPr>
        <p:txBody>
          <a:bodyPr/>
          <a:lstStyle/>
          <a:p>
            <a:pPr>
              <a:lnSpc>
                <a:spcPct val="100000"/>
              </a:lnSpc>
              <a:spcBef>
                <a:spcPts val="600"/>
              </a:spcBef>
              <a:spcAft>
                <a:spcPts val="600"/>
              </a:spcAft>
            </a:pPr>
            <a:r>
              <a:rPr lang="el-GR" dirty="0"/>
              <a:t>… αντιστεκόμαστε καθώς αποκτήσαμε με πολύ κόπο και σε πολύ χρόνο </a:t>
            </a:r>
            <a:r>
              <a:rPr lang="el-GR" b="1" dirty="0">
                <a:solidFill>
                  <a:srgbClr val="FF0000"/>
                </a:solidFill>
                <a:effectLst>
                  <a:outerShdw blurRad="38100" dist="38100" dir="2700000" algn="tl">
                    <a:srgbClr val="000000">
                      <a:alpha val="43137"/>
                    </a:srgbClr>
                  </a:outerShdw>
                </a:effectLst>
              </a:rPr>
              <a:t>τις δεξιότητες της έντυπης </a:t>
            </a:r>
            <a:r>
              <a:rPr lang="el-GR" b="1" dirty="0" err="1">
                <a:solidFill>
                  <a:srgbClr val="FF0000"/>
                </a:solidFill>
                <a:effectLst>
                  <a:outerShdw blurRad="38100" dist="38100" dir="2700000" algn="tl">
                    <a:srgbClr val="000000">
                      <a:alpha val="43137"/>
                    </a:srgbClr>
                  </a:outerShdw>
                </a:effectLst>
              </a:rPr>
              <a:t>εγγραμματοσύνης</a:t>
            </a:r>
            <a:endParaRPr lang="el-GR" b="1" dirty="0">
              <a:solidFill>
                <a:srgbClr val="FF0000"/>
              </a:solidFill>
              <a:effectLst>
                <a:outerShdw blurRad="38100" dist="38100" dir="2700000" algn="tl">
                  <a:srgbClr val="000000">
                    <a:alpha val="43137"/>
                  </a:srgbClr>
                </a:outerShdw>
              </a:effectLst>
            </a:endParaRPr>
          </a:p>
          <a:p>
            <a:pPr>
              <a:lnSpc>
                <a:spcPct val="100000"/>
              </a:lnSpc>
              <a:spcBef>
                <a:spcPts val="600"/>
              </a:spcBef>
              <a:spcAft>
                <a:spcPts val="600"/>
              </a:spcAft>
            </a:pPr>
            <a:r>
              <a:rPr lang="el-GR" dirty="0"/>
              <a:t>Δυσκολευόμαστε να προσεγγίσουμε τα κείμενα </a:t>
            </a:r>
            <a:r>
              <a:rPr lang="el-GR" b="1" dirty="0">
                <a:solidFill>
                  <a:srgbClr val="FF0000"/>
                </a:solidFill>
                <a:effectLst>
                  <a:outerShdw blurRad="38100" dist="38100" dir="2700000" algn="tl">
                    <a:srgbClr val="000000">
                      <a:alpha val="43137"/>
                    </a:srgbClr>
                  </a:outerShdw>
                </a:effectLst>
              </a:rPr>
              <a:t>χωρίς την αίσθηση της υλικότητάς τους</a:t>
            </a:r>
          </a:p>
          <a:p>
            <a:pPr>
              <a:lnSpc>
                <a:spcPct val="100000"/>
              </a:lnSpc>
              <a:spcBef>
                <a:spcPts val="600"/>
              </a:spcBef>
              <a:spcAft>
                <a:spcPts val="600"/>
              </a:spcAft>
            </a:pPr>
            <a:endParaRPr lang="el-GR" dirty="0"/>
          </a:p>
          <a:p>
            <a:pPr>
              <a:lnSpc>
                <a:spcPct val="100000"/>
              </a:lnSpc>
              <a:spcBef>
                <a:spcPts val="600"/>
              </a:spcBef>
              <a:spcAft>
                <a:spcPts val="600"/>
              </a:spcAft>
            </a:pPr>
            <a:endParaRPr lang="el-GR" dirty="0"/>
          </a:p>
        </p:txBody>
      </p:sp>
    </p:spTree>
    <p:extLst>
      <p:ext uri="{BB962C8B-B14F-4D97-AF65-F5344CB8AC3E}">
        <p14:creationId xmlns:p14="http://schemas.microsoft.com/office/powerpoint/2010/main" val="2948768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9CDE2D47-9005-47D1-9FD3-1CFB034B528B}"/>
              </a:ext>
            </a:extLst>
          </p:cNvPr>
          <p:cNvSpPr txBox="1">
            <a:spLocks/>
          </p:cNvSpPr>
          <p:nvPr/>
        </p:nvSpPr>
        <p:spPr>
          <a:xfrm>
            <a:off x="935111" y="359758"/>
            <a:ext cx="3512365" cy="1080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t>η μάθηση στην εποχής του έντυπου</a:t>
            </a:r>
            <a:endParaRPr lang="el-GR" sz="3200" dirty="0"/>
          </a:p>
        </p:txBody>
      </p:sp>
      <p:sp>
        <p:nvSpPr>
          <p:cNvPr id="5" name="Τίτλος 1">
            <a:extLst>
              <a:ext uri="{FF2B5EF4-FFF2-40B4-BE49-F238E27FC236}">
                <a16:creationId xmlns:a16="http://schemas.microsoft.com/office/drawing/2014/main" id="{DA741BE3-446A-4C17-8E95-FEE963D0E2FA}"/>
              </a:ext>
            </a:extLst>
          </p:cNvPr>
          <p:cNvSpPr txBox="1">
            <a:spLocks/>
          </p:cNvSpPr>
          <p:nvPr/>
        </p:nvSpPr>
        <p:spPr>
          <a:xfrm>
            <a:off x="7865616" y="359758"/>
            <a:ext cx="3512363" cy="1080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3200" b="1" dirty="0"/>
              <a:t>η μάθηση στην εποχή του </a:t>
            </a:r>
            <a:r>
              <a:rPr lang="en-US" sz="3200" b="1" dirty="0"/>
              <a:t>digital</a:t>
            </a:r>
            <a:endParaRPr lang="el-GR" sz="3200" dirty="0"/>
          </a:p>
        </p:txBody>
      </p:sp>
      <p:sp>
        <p:nvSpPr>
          <p:cNvPr id="6" name="Τίτλος 1">
            <a:extLst>
              <a:ext uri="{FF2B5EF4-FFF2-40B4-BE49-F238E27FC236}">
                <a16:creationId xmlns:a16="http://schemas.microsoft.com/office/drawing/2014/main" id="{BEF75A2F-D9C2-4870-8563-199340F4516B}"/>
              </a:ext>
            </a:extLst>
          </p:cNvPr>
          <p:cNvSpPr txBox="1">
            <a:spLocks/>
          </p:cNvSpPr>
          <p:nvPr/>
        </p:nvSpPr>
        <p:spPr>
          <a:xfrm>
            <a:off x="4579397" y="1948861"/>
            <a:ext cx="2160000" cy="1080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200" b="1" dirty="0"/>
              <a:t>vs.</a:t>
            </a:r>
            <a:endParaRPr lang="el-GR" sz="7200" b="1" dirty="0"/>
          </a:p>
        </p:txBody>
      </p:sp>
      <p:sp>
        <p:nvSpPr>
          <p:cNvPr id="11" name="Θέση περιεχομένου 10">
            <a:extLst>
              <a:ext uri="{FF2B5EF4-FFF2-40B4-BE49-F238E27FC236}">
                <a16:creationId xmlns:a16="http://schemas.microsoft.com/office/drawing/2014/main" id="{BBFB8BB7-9893-426C-88C5-273B3B73D500}"/>
              </a:ext>
            </a:extLst>
          </p:cNvPr>
          <p:cNvSpPr>
            <a:spLocks noGrp="1"/>
          </p:cNvSpPr>
          <p:nvPr>
            <p:ph sz="half" idx="1"/>
          </p:nvPr>
        </p:nvSpPr>
        <p:spPr>
          <a:xfrm>
            <a:off x="838200" y="2686761"/>
            <a:ext cx="5181600" cy="3350055"/>
          </a:xfrm>
        </p:spPr>
        <p:txBody>
          <a:bodyPr>
            <a:normAutofit/>
          </a:bodyPr>
          <a:lstStyle/>
          <a:p>
            <a:r>
              <a:rPr lang="el-GR" sz="2400" dirty="0"/>
              <a:t>«παραδοσιακή»</a:t>
            </a:r>
          </a:p>
          <a:p>
            <a:r>
              <a:rPr lang="el-GR" sz="2400" dirty="0"/>
              <a:t>σχολική λογική</a:t>
            </a:r>
          </a:p>
          <a:p>
            <a:r>
              <a:rPr lang="el-GR" sz="2400" dirty="0"/>
              <a:t>μελετώντας κάποια ύλη</a:t>
            </a:r>
          </a:p>
          <a:p>
            <a:r>
              <a:rPr lang="el-GR" sz="2400" dirty="0"/>
              <a:t>πιο πολύ με απομνημόνευση </a:t>
            </a:r>
          </a:p>
          <a:p>
            <a:r>
              <a:rPr lang="el-GR" sz="2400" dirty="0"/>
              <a:t>ατομική υπόθεση</a:t>
            </a:r>
          </a:p>
          <a:p>
            <a:r>
              <a:rPr lang="el-GR" sz="2400" dirty="0"/>
              <a:t>αξιοποιώντας σταθερούς και λίγους πόρους</a:t>
            </a:r>
          </a:p>
        </p:txBody>
      </p:sp>
      <p:sp>
        <p:nvSpPr>
          <p:cNvPr id="12" name="Θέση περιεχομένου 11">
            <a:extLst>
              <a:ext uri="{FF2B5EF4-FFF2-40B4-BE49-F238E27FC236}">
                <a16:creationId xmlns:a16="http://schemas.microsoft.com/office/drawing/2014/main" id="{60EEEF9F-8CFA-47D9-AC2D-E3829C6D6FB6}"/>
              </a:ext>
            </a:extLst>
          </p:cNvPr>
          <p:cNvSpPr>
            <a:spLocks noGrp="1"/>
          </p:cNvSpPr>
          <p:nvPr>
            <p:ph sz="half" idx="2"/>
          </p:nvPr>
        </p:nvSpPr>
        <p:spPr>
          <a:xfrm>
            <a:off x="6813495" y="2686761"/>
            <a:ext cx="5181600" cy="3598630"/>
          </a:xfrm>
        </p:spPr>
        <p:txBody>
          <a:bodyPr>
            <a:normAutofit/>
          </a:bodyPr>
          <a:lstStyle/>
          <a:p>
            <a:r>
              <a:rPr lang="el-GR" sz="2400" dirty="0"/>
              <a:t>«σύγχρονη»</a:t>
            </a:r>
          </a:p>
          <a:p>
            <a:r>
              <a:rPr lang="el-GR" sz="2400" dirty="0"/>
              <a:t>εργαστηριακή λογική (μαθαίνω παρατηρώντας πώς κάνουν κάτι κάποιοι έμπειροι)</a:t>
            </a:r>
          </a:p>
          <a:p>
            <a:r>
              <a:rPr lang="el-GR" sz="2400" dirty="0"/>
              <a:t>πιο πολύ με σύνθεση </a:t>
            </a:r>
          </a:p>
          <a:p>
            <a:r>
              <a:rPr lang="el-GR" sz="2400" dirty="0"/>
              <a:t>στο πλαίσιο κοινωνικών δικτύων</a:t>
            </a:r>
          </a:p>
          <a:p>
            <a:r>
              <a:rPr lang="el-GR" sz="2400" dirty="0"/>
              <a:t>αξιοποιώντας ρευστούς και πολλούς πόρους</a:t>
            </a:r>
          </a:p>
        </p:txBody>
      </p:sp>
    </p:spTree>
    <p:extLst>
      <p:ext uri="{BB962C8B-B14F-4D97-AF65-F5344CB8AC3E}">
        <p14:creationId xmlns:p14="http://schemas.microsoft.com/office/powerpoint/2010/main" val="3539491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p:bldP spid="12" grpId="0"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E2CF5C-01AA-4043-AD56-82CC034D0275}"/>
              </a:ext>
            </a:extLst>
          </p:cNvPr>
          <p:cNvSpPr>
            <a:spLocks noGrp="1"/>
          </p:cNvSpPr>
          <p:nvPr>
            <p:ph type="title"/>
          </p:nvPr>
        </p:nvSpPr>
        <p:spPr/>
        <p:txBody>
          <a:bodyPr/>
          <a:lstStyle/>
          <a:p>
            <a:r>
              <a:rPr lang="el-GR" dirty="0"/>
              <a:t>Η ταυτότητα των </a:t>
            </a:r>
            <a:r>
              <a:rPr lang="el-GR" dirty="0" err="1"/>
              <a:t>μαθητ@ν</a:t>
            </a:r>
            <a:r>
              <a:rPr lang="el-GR" dirty="0"/>
              <a:t> στην </a:t>
            </a:r>
            <a:r>
              <a:rPr lang="en-US" dirty="0"/>
              <a:t>digital </a:t>
            </a:r>
            <a:r>
              <a:rPr lang="el-GR" dirty="0"/>
              <a:t>εποχή</a:t>
            </a:r>
          </a:p>
        </p:txBody>
      </p:sp>
      <p:sp>
        <p:nvSpPr>
          <p:cNvPr id="3" name="Θέση περιεχομένου 2">
            <a:extLst>
              <a:ext uri="{FF2B5EF4-FFF2-40B4-BE49-F238E27FC236}">
                <a16:creationId xmlns:a16="http://schemas.microsoft.com/office/drawing/2014/main" id="{3199C18B-1956-4C80-999C-860EDC557068}"/>
              </a:ext>
            </a:extLst>
          </p:cNvPr>
          <p:cNvSpPr>
            <a:spLocks noGrp="1"/>
          </p:cNvSpPr>
          <p:nvPr>
            <p:ph idx="1"/>
          </p:nvPr>
        </p:nvSpPr>
        <p:spPr/>
        <p:txBody>
          <a:bodyPr/>
          <a:lstStyle/>
          <a:p>
            <a:pPr>
              <a:lnSpc>
                <a:spcPct val="100000"/>
              </a:lnSpc>
              <a:spcBef>
                <a:spcPts val="1200"/>
              </a:spcBef>
              <a:spcAft>
                <a:spcPts val="1200"/>
              </a:spcAft>
            </a:pPr>
            <a:r>
              <a:rPr lang="el-GR" dirty="0"/>
              <a:t>Πάρε – μάθε</a:t>
            </a:r>
          </a:p>
          <a:p>
            <a:pPr>
              <a:lnSpc>
                <a:spcPct val="100000"/>
              </a:lnSpc>
              <a:spcBef>
                <a:spcPts val="1200"/>
              </a:spcBef>
              <a:spcAft>
                <a:spcPts val="1200"/>
              </a:spcAft>
            </a:pPr>
            <a:r>
              <a:rPr lang="el-GR" dirty="0"/>
              <a:t>Ψάξε – μάθε, σύνθεσε, παρουσίασε</a:t>
            </a:r>
          </a:p>
          <a:p>
            <a:pPr>
              <a:lnSpc>
                <a:spcPct val="100000"/>
              </a:lnSpc>
              <a:spcBef>
                <a:spcPts val="1200"/>
              </a:spcBef>
              <a:spcAft>
                <a:spcPts val="1200"/>
              </a:spcAft>
            </a:pPr>
            <a:r>
              <a:rPr lang="el-GR" dirty="0"/>
              <a:t>Ψάξε – μάθε, σύνθεσε, παρουσίασε, δες ότι ο σημειωτικός κόσμος γύρω σου δεν είναι αθώος</a:t>
            </a:r>
          </a:p>
        </p:txBody>
      </p:sp>
    </p:spTree>
    <p:extLst>
      <p:ext uri="{BB962C8B-B14F-4D97-AF65-F5344CB8AC3E}">
        <p14:creationId xmlns:p14="http://schemas.microsoft.com/office/powerpoint/2010/main" val="18287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68FC91FC-8814-4FD2-A5E6-78E0E1B3454F}"/>
              </a:ext>
            </a:extLst>
          </p:cNvPr>
          <p:cNvSpPr>
            <a:spLocks noGrp="1"/>
          </p:cNvSpPr>
          <p:nvPr>
            <p:ph type="title"/>
          </p:nvPr>
        </p:nvSpPr>
        <p:spPr/>
        <p:txBody>
          <a:bodyPr/>
          <a:lstStyle/>
          <a:p>
            <a:r>
              <a:rPr lang="el-GR" dirty="0"/>
              <a:t>Παραδείγματα</a:t>
            </a:r>
          </a:p>
        </p:txBody>
      </p:sp>
    </p:spTree>
    <p:extLst>
      <p:ext uri="{BB962C8B-B14F-4D97-AF65-F5344CB8AC3E}">
        <p14:creationId xmlns:p14="http://schemas.microsoft.com/office/powerpoint/2010/main" val="578517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30C72138-E813-4AE3-81FF-090BA0C3C47E}"/>
              </a:ext>
            </a:extLst>
          </p:cNvPr>
          <p:cNvSpPr>
            <a:spLocks noGrp="1"/>
          </p:cNvSpPr>
          <p:nvPr>
            <p:ph type="title"/>
          </p:nvPr>
        </p:nvSpPr>
        <p:spPr/>
        <p:txBody>
          <a:bodyPr/>
          <a:lstStyle/>
          <a:p>
            <a:r>
              <a:rPr lang="el-GR" dirty="0">
                <a:hlinkClick r:id="rId2"/>
              </a:rPr>
              <a:t>Ψηφιακή Βιβλιοθήκη Περσέας</a:t>
            </a:r>
            <a:endParaRPr lang="el-GR" dirty="0"/>
          </a:p>
        </p:txBody>
      </p:sp>
      <p:sp>
        <p:nvSpPr>
          <p:cNvPr id="5" name="Θέση περιεχομένου 4">
            <a:extLst>
              <a:ext uri="{FF2B5EF4-FFF2-40B4-BE49-F238E27FC236}">
                <a16:creationId xmlns:a16="http://schemas.microsoft.com/office/drawing/2014/main" id="{C5384719-AB43-478C-9333-8C908ADB62A6}"/>
              </a:ext>
            </a:extLst>
          </p:cNvPr>
          <p:cNvSpPr>
            <a:spLocks noGrp="1"/>
          </p:cNvSpPr>
          <p:nvPr>
            <p:ph idx="1"/>
          </p:nvPr>
        </p:nvSpPr>
        <p:spPr/>
        <p:txBody>
          <a:bodyPr/>
          <a:lstStyle/>
          <a:p>
            <a:r>
              <a:rPr lang="el-GR" dirty="0"/>
              <a:t>είναι ένα διαρκώς εξελισσόμενο ερευνητικό πρόγραμμα στον τομέα των ψηφιακών ανθρωπιστικών επιστημών.</a:t>
            </a:r>
          </a:p>
          <a:p>
            <a:r>
              <a:rPr lang="el-GR" dirty="0"/>
              <a:t>περιλαμβάνει μια σειρά από θεμελιώδη εργαλεία, όπως λεξικά, εκδόσεις, εγκυκλοπαίδειες, άτλαντες, διαγράμματα, καταλόγους μουσείων, αρχαιολογικά αντικείμενα, κτλ.</a:t>
            </a:r>
            <a:endParaRPr lang="en-US" dirty="0"/>
          </a:p>
          <a:p>
            <a:r>
              <a:rPr lang="el-GR" dirty="0">
                <a:hlinkClick r:id="rId3"/>
              </a:rPr>
              <a:t>Κατάλογος έργων</a:t>
            </a:r>
            <a:endParaRPr lang="el-GR" dirty="0"/>
          </a:p>
          <a:p>
            <a:r>
              <a:rPr lang="el-GR" dirty="0">
                <a:hlinkClick r:id="rId4"/>
              </a:rPr>
              <a:t>Συλλογή τέχνης και αρχαιολογίας</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3573334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0A1971-84F1-46BD-AF54-690501D6CE7B}"/>
              </a:ext>
            </a:extLst>
          </p:cNvPr>
          <p:cNvSpPr>
            <a:spLocks noGrp="1"/>
          </p:cNvSpPr>
          <p:nvPr>
            <p:ph type="title"/>
          </p:nvPr>
        </p:nvSpPr>
        <p:spPr/>
        <p:txBody>
          <a:bodyPr>
            <a:normAutofit/>
          </a:bodyPr>
          <a:lstStyle/>
          <a:p>
            <a:pPr algn="ctr"/>
            <a:r>
              <a:rPr lang="el-GR" dirty="0"/>
              <a:t>Ψηφιακές ανθρωπιστικές επιστήμες</a:t>
            </a:r>
            <a:br>
              <a:rPr lang="el-GR" dirty="0"/>
            </a:br>
            <a:r>
              <a:rPr lang="en-US" dirty="0"/>
              <a:t>digital humanities (D.H.)</a:t>
            </a:r>
          </a:p>
        </p:txBody>
      </p:sp>
      <p:sp>
        <p:nvSpPr>
          <p:cNvPr id="5" name="Θέση περιεχομένου 4">
            <a:extLst>
              <a:ext uri="{FF2B5EF4-FFF2-40B4-BE49-F238E27FC236}">
                <a16:creationId xmlns:a16="http://schemas.microsoft.com/office/drawing/2014/main" id="{197418C5-A20F-4F26-B76C-E43A468203E5}"/>
              </a:ext>
            </a:extLst>
          </p:cNvPr>
          <p:cNvSpPr>
            <a:spLocks noGrp="1"/>
          </p:cNvSpPr>
          <p:nvPr>
            <p:ph idx="1"/>
          </p:nvPr>
        </p:nvSpPr>
        <p:spPr>
          <a:xfrm>
            <a:off x="838200" y="1825625"/>
            <a:ext cx="10515600" cy="4667250"/>
          </a:xfrm>
        </p:spPr>
        <p:txBody>
          <a:bodyPr>
            <a:normAutofit fontScale="70000" lnSpcReduction="20000"/>
          </a:bodyPr>
          <a:lstStyle/>
          <a:p>
            <a:pPr>
              <a:lnSpc>
                <a:spcPct val="120000"/>
              </a:lnSpc>
              <a:spcBef>
                <a:spcPts val="600"/>
              </a:spcBef>
              <a:spcAft>
                <a:spcPts val="600"/>
              </a:spcAft>
            </a:pPr>
            <a:r>
              <a:rPr lang="el-GR" dirty="0"/>
              <a:t>Η στροφή προς την ψηφιακή διάσταση τροποποιεί και προβληματοποιεί τις συνθήκες παραγωγής και διάδοσης της γνώσης</a:t>
            </a:r>
          </a:p>
          <a:p>
            <a:pPr>
              <a:lnSpc>
                <a:spcPct val="120000"/>
              </a:lnSpc>
              <a:spcBef>
                <a:spcPts val="600"/>
              </a:spcBef>
              <a:spcAft>
                <a:spcPts val="600"/>
              </a:spcAft>
            </a:pPr>
            <a:r>
              <a:rPr lang="el-GR" dirty="0"/>
              <a:t>Οι ψηφιακές ανθρωπιστικές επιστήμες</a:t>
            </a:r>
          </a:p>
          <a:p>
            <a:pPr lvl="1">
              <a:lnSpc>
                <a:spcPct val="120000"/>
              </a:lnSpc>
              <a:spcBef>
                <a:spcPts val="600"/>
              </a:spcBef>
              <a:spcAft>
                <a:spcPts val="600"/>
              </a:spcAft>
            </a:pPr>
            <a:r>
              <a:rPr lang="el-GR" dirty="0"/>
              <a:t>αφορούν το σύνολο των ανθρωπιστικών και κοινωνικών επιστημών, των επιστημών της τέχνης και της φιλολογίας</a:t>
            </a:r>
          </a:p>
          <a:p>
            <a:pPr lvl="1">
              <a:lnSpc>
                <a:spcPct val="120000"/>
              </a:lnSpc>
              <a:spcBef>
                <a:spcPts val="600"/>
              </a:spcBef>
              <a:spcAft>
                <a:spcPts val="600"/>
              </a:spcAft>
            </a:pPr>
            <a:r>
              <a:rPr lang="el-GR" dirty="0"/>
              <a:t>δεν έρχονται εκ του μηδενός για να σβήσουν ό,τι προϋπήρχε</a:t>
            </a:r>
          </a:p>
          <a:p>
            <a:pPr lvl="1">
              <a:lnSpc>
                <a:spcPct val="120000"/>
              </a:lnSpc>
              <a:spcBef>
                <a:spcPts val="600"/>
              </a:spcBef>
              <a:spcAft>
                <a:spcPts val="600"/>
              </a:spcAft>
            </a:pPr>
            <a:r>
              <a:rPr lang="el-GR" dirty="0"/>
              <a:t>στηρίζονται στα κεκτημένα των προαναφερθεισών επιστημών, θέτοντας στη διάθεσή τους τα εργαλεία και τις μοναδικές προοπτικές που προσφέρει το πεδίο του ψηφιακού. </a:t>
            </a:r>
          </a:p>
          <a:p>
            <a:pPr lvl="1">
              <a:lnSpc>
                <a:spcPct val="120000"/>
              </a:lnSpc>
              <a:spcBef>
                <a:spcPts val="600"/>
              </a:spcBef>
              <a:spcAft>
                <a:spcPts val="600"/>
              </a:spcAft>
            </a:pPr>
            <a:r>
              <a:rPr lang="el-GR" dirty="0"/>
              <a:t>ορίζουν μία </a:t>
            </a:r>
            <a:r>
              <a:rPr lang="el-GR" dirty="0" err="1"/>
              <a:t>διεπιστήμη</a:t>
            </a:r>
            <a:r>
              <a:rPr lang="el-GR" dirty="0"/>
              <a:t>, η οποία περικλείει μεθόδους, μηχανισμούς και νέες ερευνητικές προοπτικές, που συνδέονται με τον τομέα του ψηφιακού στο χώρο των ανθρωπιστικών και κοινωνικών επιστημών.</a:t>
            </a:r>
          </a:p>
          <a:p>
            <a:pPr>
              <a:lnSpc>
                <a:spcPct val="120000"/>
              </a:lnSpc>
              <a:spcBef>
                <a:spcPts val="600"/>
              </a:spcBef>
              <a:spcAft>
                <a:spcPts val="600"/>
              </a:spcAft>
            </a:pPr>
            <a:r>
              <a:rPr lang="el-GR" dirty="0"/>
              <a:t>Πρόκειται για μια νέα κουλτούρα που βασίζεται στη </a:t>
            </a:r>
            <a:r>
              <a:rPr lang="el-GR" dirty="0" err="1"/>
              <a:t>συνεργατικότητα</a:t>
            </a:r>
            <a:r>
              <a:rPr lang="el-GR" dirty="0"/>
              <a:t>, τις μη-ιεραρχικές σχέσεις και την </a:t>
            </a:r>
            <a:r>
              <a:rPr lang="el-GR" dirty="0" err="1"/>
              <a:t>ανοικτότητα</a:t>
            </a:r>
            <a:r>
              <a:rPr lang="el-GR" dirty="0"/>
              <a:t> αναφορικά με την πρόσβαση στην πληροφορία</a:t>
            </a:r>
          </a:p>
          <a:p>
            <a:pPr>
              <a:lnSpc>
                <a:spcPct val="120000"/>
              </a:lnSpc>
              <a:spcBef>
                <a:spcPts val="600"/>
              </a:spcBef>
              <a:spcAft>
                <a:spcPts val="600"/>
              </a:spcAft>
            </a:pPr>
            <a:endParaRPr lang="el-GR" dirty="0"/>
          </a:p>
        </p:txBody>
      </p:sp>
    </p:spTree>
    <p:extLst>
      <p:ext uri="{BB962C8B-B14F-4D97-AF65-F5344CB8AC3E}">
        <p14:creationId xmlns:p14="http://schemas.microsoft.com/office/powerpoint/2010/main" val="365999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4BDEA9C-36F3-42C2-B8BA-1C53381F5B21}"/>
              </a:ext>
            </a:extLst>
          </p:cNvPr>
          <p:cNvSpPr>
            <a:spLocks noGrp="1"/>
          </p:cNvSpPr>
          <p:nvPr>
            <p:ph idx="1"/>
          </p:nvPr>
        </p:nvSpPr>
        <p:spPr>
          <a:xfrm>
            <a:off x="838200" y="736848"/>
            <a:ext cx="10515600" cy="5440116"/>
          </a:xfrm>
        </p:spPr>
        <p:txBody>
          <a:bodyPr/>
          <a:lstStyle/>
          <a:p>
            <a:pPr>
              <a:lnSpc>
                <a:spcPct val="100000"/>
              </a:lnSpc>
              <a:spcBef>
                <a:spcPts val="600"/>
              </a:spcBef>
              <a:spcAft>
                <a:spcPts val="600"/>
              </a:spcAft>
            </a:pPr>
            <a:r>
              <a:rPr lang="el-GR" dirty="0"/>
              <a:t>Η </a:t>
            </a:r>
            <a:r>
              <a:rPr lang="el-GR" dirty="0">
                <a:hlinkClick r:id="rId2"/>
              </a:rPr>
              <a:t>Συλλογή Χειρογράφων της Εθνικής Βιβλιοθήκης</a:t>
            </a:r>
            <a:endParaRPr lang="el-GR" dirty="0"/>
          </a:p>
          <a:p>
            <a:pPr>
              <a:lnSpc>
                <a:spcPct val="100000"/>
              </a:lnSpc>
              <a:spcBef>
                <a:spcPts val="600"/>
              </a:spcBef>
              <a:spcAft>
                <a:spcPts val="600"/>
              </a:spcAft>
            </a:pPr>
            <a:r>
              <a:rPr lang="el-GR" dirty="0"/>
              <a:t>Οι </a:t>
            </a:r>
            <a:r>
              <a:rPr lang="el-GR" dirty="0">
                <a:hlinkClick r:id="rId3"/>
              </a:rPr>
              <a:t>Αρχαίοι Έλληνες Φιλόσοφοι </a:t>
            </a:r>
            <a:endParaRPr lang="el-GR" dirty="0"/>
          </a:p>
          <a:p>
            <a:pPr>
              <a:lnSpc>
                <a:spcPct val="100000"/>
              </a:lnSpc>
              <a:spcBef>
                <a:spcPts val="600"/>
              </a:spcBef>
              <a:spcAft>
                <a:spcPts val="600"/>
              </a:spcAft>
            </a:pPr>
            <a:r>
              <a:rPr lang="el-GR" dirty="0">
                <a:hlinkClick r:id="rId4"/>
              </a:rPr>
              <a:t>Ιστορίες ελληνικής μετανάστευσης στον Καναδά</a:t>
            </a:r>
            <a:endParaRPr lang="el-GR" dirty="0"/>
          </a:p>
          <a:p>
            <a:pPr lvl="1">
              <a:lnSpc>
                <a:spcPct val="100000"/>
              </a:lnSpc>
              <a:spcBef>
                <a:spcPts val="600"/>
              </a:spcBef>
              <a:spcAft>
                <a:spcPts val="600"/>
              </a:spcAft>
            </a:pPr>
            <a:r>
              <a:rPr lang="en-GB" dirty="0">
                <a:hlinkClick r:id="rId5"/>
              </a:rPr>
              <a:t>https://virtual.immigrec.com/en#/r4/room-4-map</a:t>
            </a:r>
            <a:r>
              <a:rPr lang="el-GR" dirty="0"/>
              <a:t> </a:t>
            </a:r>
          </a:p>
          <a:p>
            <a:pPr>
              <a:lnSpc>
                <a:spcPct val="100000"/>
              </a:lnSpc>
              <a:spcBef>
                <a:spcPts val="600"/>
              </a:spcBef>
              <a:spcAft>
                <a:spcPts val="600"/>
              </a:spcAft>
            </a:pPr>
            <a:r>
              <a:rPr lang="el-GR" dirty="0"/>
              <a:t>Σώματα κειμένων</a:t>
            </a:r>
          </a:p>
          <a:p>
            <a:pPr lvl="1">
              <a:lnSpc>
                <a:spcPct val="100000"/>
              </a:lnSpc>
              <a:spcBef>
                <a:spcPts val="600"/>
              </a:spcBef>
              <a:spcAft>
                <a:spcPts val="600"/>
              </a:spcAft>
            </a:pPr>
            <a:r>
              <a:rPr lang="el-GR" dirty="0">
                <a:hlinkClick r:id="rId6"/>
              </a:rPr>
              <a:t>Σώμα Νέων Ελληνικών Κειμένων  (ΚΕΓ)</a:t>
            </a:r>
            <a:endParaRPr lang="el-GR" dirty="0"/>
          </a:p>
          <a:p>
            <a:pPr lvl="1">
              <a:lnSpc>
                <a:spcPct val="100000"/>
              </a:lnSpc>
              <a:spcBef>
                <a:spcPts val="600"/>
              </a:spcBef>
              <a:spcAft>
                <a:spcPts val="600"/>
              </a:spcAft>
            </a:pPr>
            <a:r>
              <a:rPr lang="el-GR" dirty="0">
                <a:hlinkClick r:id="rId7"/>
              </a:rPr>
              <a:t>Εθνικός Θησαυρός Ελληνικής Γλώσσας (ΙΕΛ)</a:t>
            </a:r>
            <a:endParaRPr lang="el-GR" dirty="0"/>
          </a:p>
          <a:p>
            <a:pPr lvl="1">
              <a:lnSpc>
                <a:spcPct val="100000"/>
              </a:lnSpc>
              <a:spcBef>
                <a:spcPts val="600"/>
              </a:spcBef>
              <a:spcAft>
                <a:spcPts val="600"/>
              </a:spcAft>
            </a:pPr>
            <a:r>
              <a:rPr lang="el-GR" dirty="0">
                <a:hlinkClick r:id="rId8"/>
              </a:rPr>
              <a:t>Ανεμόσκαλα (ΚΕΓ)</a:t>
            </a:r>
            <a:endParaRPr lang="en-US" dirty="0"/>
          </a:p>
          <a:p>
            <a:pPr>
              <a:lnSpc>
                <a:spcPct val="100000"/>
              </a:lnSpc>
              <a:spcBef>
                <a:spcPts val="600"/>
              </a:spcBef>
              <a:spcAft>
                <a:spcPts val="600"/>
              </a:spcAft>
            </a:pPr>
            <a:r>
              <a:rPr lang="el-GR" dirty="0">
                <a:hlinkClick r:id="rId9"/>
              </a:rPr>
              <a:t>Φωτόδεντρο</a:t>
            </a:r>
            <a:endParaRPr lang="el-GR" dirty="0"/>
          </a:p>
        </p:txBody>
      </p:sp>
    </p:spTree>
    <p:extLst>
      <p:ext uri="{BB962C8B-B14F-4D97-AF65-F5344CB8AC3E}">
        <p14:creationId xmlns:p14="http://schemas.microsoft.com/office/powerpoint/2010/main" val="3723050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CB8133B-BA64-493F-AE8D-1132D74D890E}"/>
              </a:ext>
            </a:extLst>
          </p:cNvPr>
          <p:cNvSpPr>
            <a:spLocks noGrp="1"/>
          </p:cNvSpPr>
          <p:nvPr>
            <p:ph idx="1"/>
          </p:nvPr>
        </p:nvSpPr>
        <p:spPr>
          <a:xfrm>
            <a:off x="838200" y="1241777"/>
            <a:ext cx="10515600" cy="4935185"/>
          </a:xfrm>
        </p:spPr>
        <p:txBody>
          <a:bodyPr>
            <a:normAutofit/>
          </a:bodyPr>
          <a:lstStyle/>
          <a:p>
            <a:pPr>
              <a:lnSpc>
                <a:spcPct val="100000"/>
              </a:lnSpc>
              <a:spcBef>
                <a:spcPts val="600"/>
              </a:spcBef>
              <a:spcAft>
                <a:spcPts val="600"/>
              </a:spcAft>
            </a:pPr>
            <a:r>
              <a:rPr lang="el-GR" dirty="0">
                <a:hlinkClick r:id="rId2"/>
              </a:rPr>
              <a:t>Αρχείο προφορικών αφηγήσεων Ελλήνων Εβραίων που επέστρεψαν από τα στρατόπεδα εξόντωσης</a:t>
            </a:r>
            <a:endParaRPr lang="el-GR" dirty="0"/>
          </a:p>
          <a:p>
            <a:pPr>
              <a:lnSpc>
                <a:spcPct val="100000"/>
              </a:lnSpc>
              <a:spcBef>
                <a:spcPts val="600"/>
              </a:spcBef>
              <a:spcAft>
                <a:spcPts val="600"/>
              </a:spcAft>
            </a:pPr>
            <a:r>
              <a:rPr lang="el-GR" dirty="0">
                <a:hlinkClick r:id="rId3"/>
              </a:rPr>
              <a:t>Αρχεία και συλλογές Προφορικών μαρτυριών</a:t>
            </a:r>
            <a:endParaRPr lang="el-GR" dirty="0"/>
          </a:p>
          <a:p>
            <a:pPr>
              <a:lnSpc>
                <a:spcPct val="100000"/>
              </a:lnSpc>
              <a:spcBef>
                <a:spcPts val="600"/>
              </a:spcBef>
              <a:spcAft>
                <a:spcPts val="600"/>
              </a:spcAft>
            </a:pPr>
            <a:r>
              <a:rPr lang="el-GR" dirty="0"/>
              <a:t>Το </a:t>
            </a:r>
            <a:r>
              <a:rPr lang="en-US" dirty="0"/>
              <a:t>project </a:t>
            </a:r>
            <a:r>
              <a:rPr lang="en-US" dirty="0" err="1">
                <a:hlinkClick r:id="rId4"/>
              </a:rPr>
              <a:t>HistoryPin</a:t>
            </a:r>
            <a:endParaRPr lang="el-GR" dirty="0"/>
          </a:p>
          <a:p>
            <a:pPr>
              <a:lnSpc>
                <a:spcPct val="100000"/>
              </a:lnSpc>
              <a:spcBef>
                <a:spcPts val="600"/>
              </a:spcBef>
              <a:spcAft>
                <a:spcPts val="600"/>
              </a:spcAft>
            </a:pPr>
            <a:r>
              <a:rPr lang="el-GR" dirty="0">
                <a:hlinkClick r:id="rId5"/>
              </a:rPr>
              <a:t>Το ψηφιακό αποθετήριο της Ακαδημίας Αθηνών</a:t>
            </a:r>
            <a:endParaRPr lang="el-GR" dirty="0"/>
          </a:p>
          <a:p>
            <a:pPr>
              <a:lnSpc>
                <a:spcPct val="100000"/>
              </a:lnSpc>
              <a:spcBef>
                <a:spcPts val="600"/>
              </a:spcBef>
              <a:spcAft>
                <a:spcPts val="600"/>
              </a:spcAft>
            </a:pPr>
            <a:r>
              <a:rPr lang="el-GR" dirty="0">
                <a:hlinkClick r:id="rId6"/>
              </a:rPr>
              <a:t>Ακαδημία Αθηνών – συλλογή χαρτών</a:t>
            </a:r>
            <a:endParaRPr lang="el-GR" dirty="0"/>
          </a:p>
          <a:p>
            <a:pPr>
              <a:lnSpc>
                <a:spcPct val="100000"/>
              </a:lnSpc>
              <a:spcBef>
                <a:spcPts val="600"/>
              </a:spcBef>
              <a:spcAft>
                <a:spcPts val="600"/>
              </a:spcAft>
            </a:pPr>
            <a:r>
              <a:rPr lang="el-GR" dirty="0">
                <a:hlinkClick r:id="rId7"/>
              </a:rPr>
              <a:t>Εργαστήριο Ηλεκτρονικής Διαχείρισης Ιστορικών Αρχείων </a:t>
            </a:r>
            <a:r>
              <a:rPr lang="el-GR" sz="1600" dirty="0"/>
              <a:t>(του Τμήματος Ιστορίας και Φιλοσοφίας της Επιστήμης – ΕΚΠΑ)</a:t>
            </a:r>
          </a:p>
          <a:p>
            <a:pPr>
              <a:lnSpc>
                <a:spcPct val="100000"/>
              </a:lnSpc>
              <a:spcBef>
                <a:spcPts val="600"/>
              </a:spcBef>
              <a:spcAft>
                <a:spcPts val="600"/>
              </a:spcAft>
            </a:pPr>
            <a:endParaRPr lang="el-GR" dirty="0"/>
          </a:p>
        </p:txBody>
      </p:sp>
    </p:spTree>
    <p:extLst>
      <p:ext uri="{BB962C8B-B14F-4D97-AF65-F5344CB8AC3E}">
        <p14:creationId xmlns:p14="http://schemas.microsoft.com/office/powerpoint/2010/main" val="2474899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AE49E9-5161-41E4-8283-1CB0D1205586}"/>
              </a:ext>
            </a:extLst>
          </p:cNvPr>
          <p:cNvSpPr>
            <a:spLocks noGrp="1"/>
          </p:cNvSpPr>
          <p:nvPr>
            <p:ph idx="1"/>
          </p:nvPr>
        </p:nvSpPr>
        <p:spPr>
          <a:xfrm>
            <a:off x="838200" y="711200"/>
            <a:ext cx="10515600" cy="5465763"/>
          </a:xfrm>
        </p:spPr>
        <p:txBody>
          <a:bodyPr/>
          <a:lstStyle/>
          <a:p>
            <a:pPr>
              <a:lnSpc>
                <a:spcPct val="100000"/>
              </a:lnSpc>
              <a:spcBef>
                <a:spcPts val="600"/>
              </a:spcBef>
              <a:spcAft>
                <a:spcPts val="600"/>
              </a:spcAft>
            </a:pPr>
            <a:r>
              <a:rPr lang="el-GR" dirty="0">
                <a:hlinkClick r:id="rId2"/>
              </a:rPr>
              <a:t>Το ψηφιακό αρχείο του Ι. Καποδίστρια</a:t>
            </a:r>
            <a:endParaRPr lang="el-GR" dirty="0"/>
          </a:p>
          <a:p>
            <a:pPr>
              <a:lnSpc>
                <a:spcPct val="100000"/>
              </a:lnSpc>
              <a:spcBef>
                <a:spcPts val="600"/>
              </a:spcBef>
              <a:spcAft>
                <a:spcPts val="600"/>
              </a:spcAft>
            </a:pPr>
            <a:r>
              <a:rPr lang="el-GR" dirty="0">
                <a:hlinkClick r:id="rId3"/>
              </a:rPr>
              <a:t>ΠΑΝΔΕΚΤΗΣ -  Ψηφιακός Θησαυρός Ελληνικής Ιστορίας και Πολιτισμού</a:t>
            </a:r>
            <a:endParaRPr lang="el-GR" dirty="0"/>
          </a:p>
          <a:p>
            <a:pPr>
              <a:lnSpc>
                <a:spcPct val="100000"/>
              </a:lnSpc>
              <a:spcBef>
                <a:spcPts val="600"/>
              </a:spcBef>
              <a:spcAft>
                <a:spcPts val="600"/>
              </a:spcAft>
            </a:pPr>
            <a:r>
              <a:rPr lang="el-GR" dirty="0">
                <a:hlinkClick r:id="rId4"/>
              </a:rPr>
              <a:t>Ψηφιακό αρχείο του Ρήγα</a:t>
            </a:r>
            <a:endParaRPr lang="el-GR" dirty="0"/>
          </a:p>
          <a:p>
            <a:pPr>
              <a:lnSpc>
                <a:spcPct val="100000"/>
              </a:lnSpc>
              <a:spcBef>
                <a:spcPts val="600"/>
              </a:spcBef>
              <a:spcAft>
                <a:spcPts val="600"/>
              </a:spcAft>
            </a:pPr>
            <a:r>
              <a:rPr lang="el-GR" dirty="0">
                <a:hlinkClick r:id="rId5"/>
              </a:rPr>
              <a:t>Ψηφιακοί ιστορικοί χάρτες</a:t>
            </a:r>
            <a:endParaRPr lang="el-GR" dirty="0"/>
          </a:p>
          <a:p>
            <a:pPr>
              <a:lnSpc>
                <a:spcPct val="100000"/>
              </a:lnSpc>
              <a:spcBef>
                <a:spcPts val="600"/>
              </a:spcBef>
              <a:spcAft>
                <a:spcPts val="600"/>
              </a:spcAft>
            </a:pPr>
            <a:r>
              <a:rPr lang="el-GR" dirty="0">
                <a:hlinkClick r:id="rId6"/>
              </a:rPr>
              <a:t>To Ίδρυμα Αικατερίνης Λασκαρίδη στην «Πρωτοβουλία 1821-2021»</a:t>
            </a:r>
            <a:endParaRPr lang="el-GR" dirty="0"/>
          </a:p>
          <a:p>
            <a:pPr>
              <a:lnSpc>
                <a:spcPct val="100000"/>
              </a:lnSpc>
              <a:spcBef>
                <a:spcPts val="600"/>
              </a:spcBef>
              <a:spcAft>
                <a:spcPts val="600"/>
              </a:spcAft>
            </a:pPr>
            <a:r>
              <a:rPr lang="el-GR" dirty="0">
                <a:hlinkClick r:id="rId7"/>
              </a:rPr>
              <a:t>Ψηφιακό αρχείο της ΕΡΤ – Αναζήτηση: 1821</a:t>
            </a:r>
            <a:endParaRPr lang="el-GR" dirty="0"/>
          </a:p>
        </p:txBody>
      </p:sp>
    </p:spTree>
    <p:extLst>
      <p:ext uri="{BB962C8B-B14F-4D97-AF65-F5344CB8AC3E}">
        <p14:creationId xmlns:p14="http://schemas.microsoft.com/office/powerpoint/2010/main" val="40999875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ημερομηνίας 3">
            <a:extLst>
              <a:ext uri="{FF2B5EF4-FFF2-40B4-BE49-F238E27FC236}">
                <a16:creationId xmlns:a16="http://schemas.microsoft.com/office/drawing/2014/main" id="{F14A54E7-4F74-4C66-9271-54CAF5C847D6}"/>
              </a:ext>
            </a:extLst>
          </p:cNvPr>
          <p:cNvSpPr>
            <a:spLocks noGrp="1"/>
          </p:cNvSpPr>
          <p:nvPr>
            <p:ph type="dt" sz="half" idx="10"/>
          </p:nvPr>
        </p:nvSpPr>
        <p:spPr/>
        <p:txBody>
          <a:bodyPr/>
          <a:lstStyle/>
          <a:p>
            <a:fld id="{B414260D-AC08-445F-B5C4-B3866F383917}" type="datetime1">
              <a:rPr lang="el-GR" altLang="el-GR"/>
              <a:pPr/>
              <a:t>12/1/2021</a:t>
            </a:fld>
            <a:endParaRPr lang="el-GR" altLang="el-GR"/>
          </a:p>
        </p:txBody>
      </p:sp>
      <p:sp>
        <p:nvSpPr>
          <p:cNvPr id="5" name="Θέση αριθμού διαφάνειας 5">
            <a:extLst>
              <a:ext uri="{FF2B5EF4-FFF2-40B4-BE49-F238E27FC236}">
                <a16:creationId xmlns:a16="http://schemas.microsoft.com/office/drawing/2014/main" id="{6AC6BC53-E2EE-49F6-8997-1F623B8FBBB0}"/>
              </a:ext>
            </a:extLst>
          </p:cNvPr>
          <p:cNvSpPr>
            <a:spLocks noGrp="1"/>
          </p:cNvSpPr>
          <p:nvPr>
            <p:ph type="sldNum" sz="quarter" idx="12"/>
          </p:nvPr>
        </p:nvSpPr>
        <p:spPr/>
        <p:txBody>
          <a:bodyPr/>
          <a:lstStyle/>
          <a:p>
            <a:fld id="{CE7AD07A-7083-4811-9F63-1F5BDC46A917}" type="slidenum">
              <a:rPr lang="el-GR" altLang="el-GR"/>
              <a:pPr/>
              <a:t>23</a:t>
            </a:fld>
            <a:endParaRPr lang="el-GR" altLang="el-GR"/>
          </a:p>
        </p:txBody>
      </p:sp>
      <p:sp>
        <p:nvSpPr>
          <p:cNvPr id="65540" name="Rectangle 4">
            <a:extLst>
              <a:ext uri="{FF2B5EF4-FFF2-40B4-BE49-F238E27FC236}">
                <a16:creationId xmlns:a16="http://schemas.microsoft.com/office/drawing/2014/main" id="{917CF707-0F83-4ABA-8830-42938573E5DB}"/>
              </a:ext>
            </a:extLst>
          </p:cNvPr>
          <p:cNvSpPr>
            <a:spLocks noGrp="1" noChangeArrowheads="1"/>
          </p:cNvSpPr>
          <p:nvPr>
            <p:ph type="title"/>
          </p:nvPr>
        </p:nvSpPr>
        <p:spPr/>
        <p:txBody>
          <a:bodyPr/>
          <a:lstStyle/>
          <a:p>
            <a:r>
              <a:rPr lang="el-GR" altLang="el-GR" sz="3200" dirty="0"/>
              <a:t>Εάν στους συμφραστικούς πίνακες ζητήσετε: λήμματα από την οικογένεια </a:t>
            </a:r>
            <a:r>
              <a:rPr lang="el-GR" altLang="el-GR" sz="3200" b="1" dirty="0">
                <a:solidFill>
                  <a:srgbClr val="FF0000"/>
                </a:solidFill>
                <a:effectLst>
                  <a:outerShdw blurRad="38100" dist="38100" dir="2700000" algn="tl">
                    <a:srgbClr val="000000">
                      <a:alpha val="43137"/>
                    </a:srgbClr>
                  </a:outerShdw>
                </a:effectLst>
              </a:rPr>
              <a:t>#προσωπ#</a:t>
            </a:r>
          </a:p>
        </p:txBody>
      </p:sp>
      <p:sp>
        <p:nvSpPr>
          <p:cNvPr id="65541" name="Rectangle 5">
            <a:extLst>
              <a:ext uri="{FF2B5EF4-FFF2-40B4-BE49-F238E27FC236}">
                <a16:creationId xmlns:a16="http://schemas.microsoft.com/office/drawing/2014/main" id="{75E88A24-7DFC-4038-9CD8-F818180F5033}"/>
              </a:ext>
            </a:extLst>
          </p:cNvPr>
          <p:cNvSpPr>
            <a:spLocks noGrp="1" noChangeArrowheads="1"/>
          </p:cNvSpPr>
          <p:nvPr>
            <p:ph type="body" idx="1"/>
          </p:nvPr>
        </p:nvSpPr>
        <p:spPr>
          <a:xfrm>
            <a:off x="1703388" y="1773238"/>
            <a:ext cx="8748712" cy="4608512"/>
          </a:xfrm>
        </p:spPr>
        <p:txBody>
          <a:bodyPr/>
          <a:lstStyle/>
          <a:p>
            <a:r>
              <a:rPr lang="el-GR" altLang="el-GR" sz="1600" dirty="0"/>
              <a:t>Π019 035 014   κροτάλισμα της μοίρας| </a:t>
            </a:r>
            <a:r>
              <a:rPr lang="el-GR" altLang="el-GR" sz="1600" dirty="0">
                <a:solidFill>
                  <a:schemeClr val="accent1"/>
                </a:solidFill>
              </a:rPr>
              <a:t>πρόσωπα</a:t>
            </a:r>
            <a:r>
              <a:rPr lang="el-GR" altLang="el-GR" sz="1600" dirty="0"/>
              <a:t> ανάβουν λάμπουν μια στιγμή| και </a:t>
            </a:r>
            <a:r>
              <a:rPr lang="el-GR" altLang="el-GR" sz="1600" dirty="0" err="1"/>
              <a:t>σβήνουνται</a:t>
            </a:r>
            <a:r>
              <a:rPr lang="el-GR" altLang="el-GR" sz="1600" dirty="0"/>
              <a:t> σ' ένα</a:t>
            </a:r>
          </a:p>
          <a:p>
            <a:r>
              <a:rPr lang="el-GR" altLang="el-GR" sz="1600" dirty="0"/>
              <a:t>Π071 102 021   Είδα την πάχνη γύρω στα </a:t>
            </a:r>
            <a:r>
              <a:rPr lang="el-GR" altLang="el-GR" sz="1600" dirty="0">
                <a:solidFill>
                  <a:schemeClr val="accent1"/>
                </a:solidFill>
              </a:rPr>
              <a:t>πρόσωπα</a:t>
            </a:r>
            <a:r>
              <a:rPr lang="el-GR" altLang="el-GR" sz="1600" dirty="0"/>
              <a:t>| είδα τα χείλια υγρά τα δάκρυα παγωμένα| στην κόχη</a:t>
            </a:r>
          </a:p>
          <a:p>
            <a:r>
              <a:rPr lang="el-GR" altLang="el-GR" sz="1600" dirty="0"/>
              <a:t>Π089 138 037   Δεν τα καταλαβαίνω αυτά τα </a:t>
            </a:r>
            <a:r>
              <a:rPr lang="el-GR" altLang="el-GR" sz="1600" dirty="0">
                <a:solidFill>
                  <a:schemeClr val="accent1"/>
                </a:solidFill>
              </a:rPr>
              <a:t>πρόσωπα</a:t>
            </a:r>
            <a:r>
              <a:rPr lang="el-GR" altLang="el-GR" sz="1600" dirty="0"/>
              <a:t> δεν τα καταλαβαίνω| μιμούνται κάποτε το θάνατο</a:t>
            </a:r>
          </a:p>
          <a:p>
            <a:r>
              <a:rPr lang="el-GR" altLang="el-GR" sz="1600" dirty="0"/>
              <a:t>Π089 138 045   άλλο λιγοστεύουν| κολλούν σα γραμματόσημα στα τζάμια| τα </a:t>
            </a:r>
            <a:r>
              <a:rPr lang="el-GR" altLang="el-GR" sz="1600" dirty="0">
                <a:solidFill>
                  <a:schemeClr val="accent1"/>
                </a:solidFill>
              </a:rPr>
              <a:t>πρόσωπα</a:t>
            </a:r>
            <a:r>
              <a:rPr lang="el-GR" altLang="el-GR" sz="1600" dirty="0"/>
              <a:t> της άλλης φυλής.|</a:t>
            </a:r>
          </a:p>
          <a:p>
            <a:r>
              <a:rPr lang="el-GR" altLang="el-GR" sz="1600" dirty="0"/>
              <a:t>Π089 139 054   σκοτώσανε τα </a:t>
            </a:r>
            <a:r>
              <a:rPr lang="el-GR" altLang="el-GR" sz="1600" dirty="0">
                <a:solidFill>
                  <a:schemeClr val="accent1"/>
                </a:solidFill>
              </a:rPr>
              <a:t>πρόσωπά</a:t>
            </a:r>
            <a:r>
              <a:rPr lang="el-GR" altLang="el-GR" sz="1600" dirty="0"/>
              <a:t> τους· δεν τα καταλαβαίνω.| Μένει ακόμα η κίτρινη έρημο το</a:t>
            </a:r>
          </a:p>
          <a:p>
            <a:r>
              <a:rPr lang="el-GR" altLang="el-GR" sz="1600" dirty="0"/>
              <a:t>Π090 140 015   Τα </a:t>
            </a:r>
            <a:r>
              <a:rPr lang="el-GR" altLang="el-GR" sz="1600" dirty="0">
                <a:solidFill>
                  <a:schemeClr val="accent1"/>
                </a:solidFill>
              </a:rPr>
              <a:t>πρόσωπα</a:t>
            </a:r>
            <a:r>
              <a:rPr lang="el-GR" altLang="el-GR" sz="1600" dirty="0"/>
              <a:t> που βλέπω δε ρωτούν μήτε η γυναίκα| περπατώντας σκυφτή βυζαίνοντας</a:t>
            </a:r>
          </a:p>
          <a:p>
            <a:r>
              <a:rPr lang="el-GR" altLang="el-GR" sz="1600" dirty="0"/>
              <a:t>Π106 169 012   γίνεται ταραχή| και δεν μπορώ να γυρίσω πίσω| να ιδώ τα </a:t>
            </a:r>
            <a:r>
              <a:rPr lang="el-GR" altLang="el-GR" sz="1600" dirty="0">
                <a:solidFill>
                  <a:schemeClr val="accent1"/>
                </a:solidFill>
              </a:rPr>
              <a:t>πρόσωπά</a:t>
            </a:r>
            <a:r>
              <a:rPr lang="el-GR" altLang="el-GR" sz="1600" dirty="0"/>
              <a:t> σας στ' ακρογιάλι.|</a:t>
            </a:r>
          </a:p>
          <a:p>
            <a:r>
              <a:rPr lang="el-GR" altLang="el-GR" sz="1600" dirty="0"/>
              <a:t>Π110 178 023   τον ύπνο| εικόνες φρίκης στο κατώφλι του ύπνου| </a:t>
            </a:r>
            <a:r>
              <a:rPr lang="el-GR" altLang="el-GR" sz="1600" dirty="0">
                <a:solidFill>
                  <a:schemeClr val="accent1"/>
                </a:solidFill>
              </a:rPr>
              <a:t>πρόσωπα</a:t>
            </a:r>
            <a:r>
              <a:rPr lang="el-GR" altLang="el-GR" sz="1600" dirty="0"/>
              <a:t> ανυπόφορα από τη στοργή.|</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ημερομηνίας 3">
            <a:extLst>
              <a:ext uri="{FF2B5EF4-FFF2-40B4-BE49-F238E27FC236}">
                <a16:creationId xmlns:a16="http://schemas.microsoft.com/office/drawing/2014/main" id="{4A176C1C-38CD-4D31-B26F-72CA13EFAB3E}"/>
              </a:ext>
            </a:extLst>
          </p:cNvPr>
          <p:cNvSpPr>
            <a:spLocks noGrp="1"/>
          </p:cNvSpPr>
          <p:nvPr>
            <p:ph type="dt" sz="half" idx="10"/>
          </p:nvPr>
        </p:nvSpPr>
        <p:spPr/>
        <p:txBody>
          <a:bodyPr/>
          <a:lstStyle/>
          <a:p>
            <a:fld id="{C310D4CC-AB62-47A9-BA3D-3635574266E0}" type="datetime1">
              <a:rPr lang="el-GR" altLang="el-GR"/>
              <a:pPr/>
              <a:t>12/1/2021</a:t>
            </a:fld>
            <a:endParaRPr lang="el-GR" altLang="el-GR"/>
          </a:p>
        </p:txBody>
      </p:sp>
      <p:sp>
        <p:nvSpPr>
          <p:cNvPr id="5" name="Θέση αριθμού διαφάνειας 5">
            <a:extLst>
              <a:ext uri="{FF2B5EF4-FFF2-40B4-BE49-F238E27FC236}">
                <a16:creationId xmlns:a16="http://schemas.microsoft.com/office/drawing/2014/main" id="{CA32B60F-C780-41C7-8640-23E7AB91916C}"/>
              </a:ext>
            </a:extLst>
          </p:cNvPr>
          <p:cNvSpPr>
            <a:spLocks noGrp="1"/>
          </p:cNvSpPr>
          <p:nvPr>
            <p:ph type="sldNum" sz="quarter" idx="12"/>
          </p:nvPr>
        </p:nvSpPr>
        <p:spPr/>
        <p:txBody>
          <a:bodyPr/>
          <a:lstStyle/>
          <a:p>
            <a:fld id="{94F2136E-DB35-4471-A168-6FB3B76A9D8A}" type="slidenum">
              <a:rPr lang="el-GR" altLang="el-GR"/>
              <a:pPr/>
              <a:t>24</a:t>
            </a:fld>
            <a:endParaRPr lang="el-GR" altLang="el-GR"/>
          </a:p>
        </p:txBody>
      </p:sp>
      <p:sp>
        <p:nvSpPr>
          <p:cNvPr id="60420" name="Rectangle 4">
            <a:extLst>
              <a:ext uri="{FF2B5EF4-FFF2-40B4-BE49-F238E27FC236}">
                <a16:creationId xmlns:a16="http://schemas.microsoft.com/office/drawing/2014/main" id="{77FD8CC7-25A9-46C1-9493-29AEDCDCAA44}"/>
              </a:ext>
            </a:extLst>
          </p:cNvPr>
          <p:cNvSpPr>
            <a:spLocks noGrp="1" noChangeArrowheads="1"/>
          </p:cNvSpPr>
          <p:nvPr>
            <p:ph type="title"/>
          </p:nvPr>
        </p:nvSpPr>
        <p:spPr/>
        <p:txBody>
          <a:bodyPr/>
          <a:lstStyle/>
          <a:p>
            <a:r>
              <a:rPr lang="el-GR" altLang="el-GR" sz="3600" dirty="0"/>
              <a:t>προσώπου, προσωπάκι</a:t>
            </a:r>
          </a:p>
        </p:txBody>
      </p:sp>
      <p:sp>
        <p:nvSpPr>
          <p:cNvPr id="60421" name="Rectangle 5">
            <a:extLst>
              <a:ext uri="{FF2B5EF4-FFF2-40B4-BE49-F238E27FC236}">
                <a16:creationId xmlns:a16="http://schemas.microsoft.com/office/drawing/2014/main" id="{FBFD5FD7-3E84-496F-A1F4-09E565855F02}"/>
              </a:ext>
            </a:extLst>
          </p:cNvPr>
          <p:cNvSpPr>
            <a:spLocks noGrp="1" noChangeArrowheads="1"/>
          </p:cNvSpPr>
          <p:nvPr>
            <p:ph type="body" idx="1"/>
          </p:nvPr>
        </p:nvSpPr>
        <p:spPr/>
        <p:txBody>
          <a:bodyPr/>
          <a:lstStyle/>
          <a:p>
            <a:pPr>
              <a:lnSpc>
                <a:spcPct val="90000"/>
              </a:lnSpc>
            </a:pPr>
            <a:r>
              <a:rPr lang="el-GR" altLang="el-GR" sz="2400"/>
              <a:t>Π011 023 003   χρώμα </a:t>
            </a:r>
            <a:r>
              <a:rPr lang="el-GR" altLang="el-GR" sz="2400">
                <a:solidFill>
                  <a:schemeClr val="accent1"/>
                </a:solidFill>
              </a:rPr>
              <a:t>προσώπου</a:t>
            </a:r>
            <a:r>
              <a:rPr lang="el-GR" altLang="el-GR" sz="2400"/>
              <a:t> χαμένου κάπου στη φύση| δέντρα... πουλιά... κυνήγι...|</a:t>
            </a:r>
          </a:p>
          <a:p>
            <a:pPr>
              <a:lnSpc>
                <a:spcPct val="90000"/>
              </a:lnSpc>
            </a:pPr>
            <a:r>
              <a:rPr lang="el-GR" altLang="el-GR" sz="2400"/>
              <a:t>Π114 187 045   υπάρχουν, η κίνηση του </a:t>
            </a:r>
            <a:r>
              <a:rPr lang="el-GR" altLang="el-GR" sz="2400">
                <a:solidFill>
                  <a:schemeClr val="accent1"/>
                </a:solidFill>
              </a:rPr>
              <a:t>προσώπου</a:t>
            </a:r>
            <a:r>
              <a:rPr lang="el-GR" altLang="el-GR" sz="2400"/>
              <a:t> το σχήμα της στοργής| εκείνων που λιγόστεψαν τόσο</a:t>
            </a:r>
          </a:p>
          <a:p>
            <a:pPr>
              <a:lnSpc>
                <a:spcPct val="90000"/>
              </a:lnSpc>
              <a:buFont typeface="Wingdings" panose="05000000000000000000" pitchFamily="2" charset="2"/>
              <a:buNone/>
            </a:pPr>
            <a:endParaRPr lang="el-GR" altLang="el-GR" sz="2400"/>
          </a:p>
          <a:p>
            <a:pPr>
              <a:lnSpc>
                <a:spcPct val="90000"/>
              </a:lnSpc>
            </a:pPr>
            <a:r>
              <a:rPr lang="el-GR" altLang="el-GR" sz="2400"/>
              <a:t>Π048 085 010   το χέρι του φόρου| το γυναικείο εκείνο </a:t>
            </a:r>
            <a:r>
              <a:rPr lang="el-GR" altLang="el-GR" sz="2400">
                <a:solidFill>
                  <a:schemeClr val="accent1"/>
                </a:solidFill>
              </a:rPr>
              <a:t>προσωπάκι</a:t>
            </a:r>
            <a:r>
              <a:rPr lang="el-GR" altLang="el-GR" sz="2400"/>
              <a:t> στο λίκνο που λάμπει στον ήλιο|</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ημερομηνίας 3">
            <a:extLst>
              <a:ext uri="{FF2B5EF4-FFF2-40B4-BE49-F238E27FC236}">
                <a16:creationId xmlns:a16="http://schemas.microsoft.com/office/drawing/2014/main" id="{3A1657EF-77ED-45B5-867F-F1DF87D1D19D}"/>
              </a:ext>
            </a:extLst>
          </p:cNvPr>
          <p:cNvSpPr>
            <a:spLocks noGrp="1"/>
          </p:cNvSpPr>
          <p:nvPr>
            <p:ph type="dt" sz="half" idx="10"/>
          </p:nvPr>
        </p:nvSpPr>
        <p:spPr/>
        <p:txBody>
          <a:bodyPr/>
          <a:lstStyle/>
          <a:p>
            <a:fld id="{4883F5D0-A2B4-4670-998E-8891F535274E}" type="datetime1">
              <a:rPr lang="el-GR" altLang="el-GR"/>
              <a:pPr/>
              <a:t>12/1/2021</a:t>
            </a:fld>
            <a:endParaRPr lang="el-GR" altLang="el-GR"/>
          </a:p>
        </p:txBody>
      </p:sp>
      <p:sp>
        <p:nvSpPr>
          <p:cNvPr id="5" name="Θέση αριθμού διαφάνειας 5">
            <a:extLst>
              <a:ext uri="{FF2B5EF4-FFF2-40B4-BE49-F238E27FC236}">
                <a16:creationId xmlns:a16="http://schemas.microsoft.com/office/drawing/2014/main" id="{D94FB96F-0E78-4464-A8D5-F0A123F389D4}"/>
              </a:ext>
            </a:extLst>
          </p:cNvPr>
          <p:cNvSpPr>
            <a:spLocks noGrp="1"/>
          </p:cNvSpPr>
          <p:nvPr>
            <p:ph type="sldNum" sz="quarter" idx="12"/>
          </p:nvPr>
        </p:nvSpPr>
        <p:spPr/>
        <p:txBody>
          <a:bodyPr/>
          <a:lstStyle/>
          <a:p>
            <a:fld id="{E122ABF9-8A25-4175-B58E-A146C50AD01E}" type="slidenum">
              <a:rPr lang="el-GR" altLang="el-GR"/>
              <a:pPr/>
              <a:t>25</a:t>
            </a:fld>
            <a:endParaRPr lang="el-GR" altLang="el-GR"/>
          </a:p>
        </p:txBody>
      </p:sp>
      <p:sp>
        <p:nvSpPr>
          <p:cNvPr id="113666" name="Rectangle 2">
            <a:extLst>
              <a:ext uri="{FF2B5EF4-FFF2-40B4-BE49-F238E27FC236}">
                <a16:creationId xmlns:a16="http://schemas.microsoft.com/office/drawing/2014/main" id="{E1657632-A7BA-4EAD-80E2-19B25851D598}"/>
              </a:ext>
            </a:extLst>
          </p:cNvPr>
          <p:cNvSpPr>
            <a:spLocks noGrp="1" noChangeArrowheads="1"/>
          </p:cNvSpPr>
          <p:nvPr>
            <p:ph type="title"/>
          </p:nvPr>
        </p:nvSpPr>
        <p:spPr/>
        <p:txBody>
          <a:bodyPr/>
          <a:lstStyle/>
          <a:p>
            <a:r>
              <a:rPr lang="el-GR" altLang="el-GR" dirty="0"/>
              <a:t>προσωπίδα </a:t>
            </a:r>
          </a:p>
        </p:txBody>
      </p:sp>
      <p:sp>
        <p:nvSpPr>
          <p:cNvPr id="113667" name="Rectangle 3">
            <a:extLst>
              <a:ext uri="{FF2B5EF4-FFF2-40B4-BE49-F238E27FC236}">
                <a16:creationId xmlns:a16="http://schemas.microsoft.com/office/drawing/2014/main" id="{782158B6-2B9E-4373-86B7-2217C6FE6A26}"/>
              </a:ext>
            </a:extLst>
          </p:cNvPr>
          <p:cNvSpPr>
            <a:spLocks noGrp="1" noChangeArrowheads="1"/>
          </p:cNvSpPr>
          <p:nvPr>
            <p:ph type="body" idx="1"/>
          </p:nvPr>
        </p:nvSpPr>
        <p:spPr>
          <a:xfrm>
            <a:off x="1882776" y="1981200"/>
            <a:ext cx="8251825" cy="4114800"/>
          </a:xfrm>
        </p:spPr>
        <p:txBody>
          <a:bodyPr/>
          <a:lstStyle/>
          <a:p>
            <a:r>
              <a:rPr lang="el-GR" altLang="el-GR" sz="2000" dirty="0"/>
              <a:t>Π076 112 046   μια μαλαματένια| </a:t>
            </a:r>
            <a:r>
              <a:rPr lang="el-GR" altLang="el-GR" sz="2000" dirty="0">
                <a:solidFill>
                  <a:schemeClr val="accent1"/>
                </a:solidFill>
              </a:rPr>
              <a:t>προσωπίδα</a:t>
            </a:r>
            <a:r>
              <a:rPr lang="el-GR" altLang="el-GR" sz="2000" dirty="0"/>
              <a:t>, από εκείνες που βρέθηκαν στους| μυκηναϊκούς τάφους,</a:t>
            </a:r>
          </a:p>
          <a:p>
            <a:r>
              <a:rPr lang="el-GR" altLang="el-GR" sz="2000" dirty="0"/>
              <a:t>Π076 112 051   κάρφωσε στη θέση μου. Ήταν η </a:t>
            </a:r>
            <a:r>
              <a:rPr lang="el-GR" altLang="el-GR" sz="2000" dirty="0">
                <a:solidFill>
                  <a:schemeClr val="accent1"/>
                </a:solidFill>
              </a:rPr>
              <a:t>προσωπίδα</a:t>
            </a:r>
            <a:r>
              <a:rPr lang="el-GR" altLang="el-GR" sz="2000" dirty="0"/>
              <a:t>. Το </a:t>
            </a:r>
            <a:r>
              <a:rPr lang="el-GR" altLang="el-GR" sz="2000" dirty="0">
                <a:solidFill>
                  <a:schemeClr val="accent1"/>
                </a:solidFill>
              </a:rPr>
              <a:t>πρόσωπό</a:t>
            </a:r>
            <a:r>
              <a:rPr lang="el-GR" altLang="el-GR" sz="2000" dirty="0"/>
              <a:t>| του φανερώθηκε πάλι, όπως το είδα</a:t>
            </a:r>
          </a:p>
          <a:p>
            <a:r>
              <a:rPr lang="el-GR" altLang="el-GR" sz="2000" dirty="0"/>
              <a:t>Π114 185 016   μόνο μια λέξη στην Ιλιάδα κι εκείνη αβέβαιη| ριγμένη εδώ σαν την εντάφια χρυσή </a:t>
            </a:r>
            <a:r>
              <a:rPr lang="el-GR" altLang="el-GR" sz="2000" dirty="0">
                <a:solidFill>
                  <a:schemeClr val="accent1"/>
                </a:solidFill>
              </a:rPr>
              <a:t>προσωπίδα</a:t>
            </a:r>
            <a:r>
              <a:rPr lang="el-GR" altLang="el-GR" sz="2000" dirty="0"/>
              <a:t>.|</a:t>
            </a:r>
          </a:p>
          <a:p>
            <a:r>
              <a:rPr lang="el-GR" altLang="el-GR" sz="2000" dirty="0"/>
              <a:t>Π114 185 020   Ο βασιλιάς της Ασίνης ένα κενό κάτω απ' την </a:t>
            </a:r>
            <a:r>
              <a:rPr lang="el-GR" altLang="el-GR" sz="2000" dirty="0">
                <a:solidFill>
                  <a:schemeClr val="accent1"/>
                </a:solidFill>
              </a:rPr>
              <a:t>προσωπίδα</a:t>
            </a:r>
            <a:r>
              <a:rPr lang="el-GR" altLang="el-GR" sz="2000" dirty="0"/>
              <a:t>| παντού μαζί μας παντού μαζί μας,</a:t>
            </a:r>
          </a:p>
          <a:p>
            <a:r>
              <a:rPr lang="el-GR" altLang="el-GR" sz="2000" dirty="0"/>
              <a:t>Π114 186 026   και τα καράβια του| αραγμένα σ' άφαντο λιμάνι·| κάτω απ' την </a:t>
            </a:r>
            <a:r>
              <a:rPr lang="el-GR" altLang="el-GR" sz="2000" dirty="0">
                <a:solidFill>
                  <a:schemeClr val="accent1"/>
                </a:solidFill>
              </a:rPr>
              <a:t>προσωπίδα</a:t>
            </a:r>
            <a:r>
              <a:rPr lang="el-GR" altLang="el-GR" sz="2000" dirty="0"/>
              <a:t> ένα κενό.|</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ημερομηνίας 3">
            <a:extLst>
              <a:ext uri="{FF2B5EF4-FFF2-40B4-BE49-F238E27FC236}">
                <a16:creationId xmlns:a16="http://schemas.microsoft.com/office/drawing/2014/main" id="{69F1206E-E439-4312-9C4B-E2567B2E88BE}"/>
              </a:ext>
            </a:extLst>
          </p:cNvPr>
          <p:cNvSpPr>
            <a:spLocks noGrp="1"/>
          </p:cNvSpPr>
          <p:nvPr>
            <p:ph type="dt" sz="half" idx="10"/>
          </p:nvPr>
        </p:nvSpPr>
        <p:spPr/>
        <p:txBody>
          <a:bodyPr/>
          <a:lstStyle/>
          <a:p>
            <a:fld id="{F0D990AA-71F8-4DBB-9A68-1C292A33F8F9}" type="datetime1">
              <a:rPr lang="el-GR" altLang="el-GR"/>
              <a:pPr/>
              <a:t>12/1/2021</a:t>
            </a:fld>
            <a:endParaRPr lang="el-GR" altLang="el-GR"/>
          </a:p>
        </p:txBody>
      </p:sp>
      <p:sp>
        <p:nvSpPr>
          <p:cNvPr id="5" name="Θέση αριθμού διαφάνειας 5">
            <a:extLst>
              <a:ext uri="{FF2B5EF4-FFF2-40B4-BE49-F238E27FC236}">
                <a16:creationId xmlns:a16="http://schemas.microsoft.com/office/drawing/2014/main" id="{B5F90397-8A8E-47A5-87DC-06C9FEAF1DB9}"/>
              </a:ext>
            </a:extLst>
          </p:cNvPr>
          <p:cNvSpPr>
            <a:spLocks noGrp="1"/>
          </p:cNvSpPr>
          <p:nvPr>
            <p:ph type="sldNum" sz="quarter" idx="12"/>
          </p:nvPr>
        </p:nvSpPr>
        <p:spPr/>
        <p:txBody>
          <a:bodyPr/>
          <a:lstStyle/>
          <a:p>
            <a:fld id="{B62D9A27-1D1B-4C42-AF77-88EBECD4913E}" type="slidenum">
              <a:rPr lang="el-GR" altLang="el-GR"/>
              <a:pPr/>
              <a:t>26</a:t>
            </a:fld>
            <a:endParaRPr lang="el-GR" altLang="el-GR"/>
          </a:p>
        </p:txBody>
      </p:sp>
      <p:sp>
        <p:nvSpPr>
          <p:cNvPr id="115714" name="Rectangle 2">
            <a:extLst>
              <a:ext uri="{FF2B5EF4-FFF2-40B4-BE49-F238E27FC236}">
                <a16:creationId xmlns:a16="http://schemas.microsoft.com/office/drawing/2014/main" id="{F44CE662-9A89-47C3-A0DD-6DEDBBF3A2F5}"/>
              </a:ext>
            </a:extLst>
          </p:cNvPr>
          <p:cNvSpPr>
            <a:spLocks noGrp="1" noChangeArrowheads="1"/>
          </p:cNvSpPr>
          <p:nvPr>
            <p:ph type="title"/>
          </p:nvPr>
        </p:nvSpPr>
        <p:spPr/>
        <p:txBody>
          <a:bodyPr/>
          <a:lstStyle/>
          <a:p>
            <a:r>
              <a:rPr lang="el-GR" altLang="el-GR" dirty="0"/>
              <a:t>προσωπίδες </a:t>
            </a:r>
          </a:p>
        </p:txBody>
      </p:sp>
      <p:sp>
        <p:nvSpPr>
          <p:cNvPr id="115715" name="Rectangle 3">
            <a:extLst>
              <a:ext uri="{FF2B5EF4-FFF2-40B4-BE49-F238E27FC236}">
                <a16:creationId xmlns:a16="http://schemas.microsoft.com/office/drawing/2014/main" id="{CF796625-E029-41E5-A289-8CBECA065388}"/>
              </a:ext>
            </a:extLst>
          </p:cNvPr>
          <p:cNvSpPr>
            <a:spLocks noGrp="1" noChangeArrowheads="1"/>
          </p:cNvSpPr>
          <p:nvPr>
            <p:ph type="body" idx="1"/>
          </p:nvPr>
        </p:nvSpPr>
        <p:spPr>
          <a:xfrm>
            <a:off x="1703388" y="1981200"/>
            <a:ext cx="8431212" cy="4114800"/>
          </a:xfrm>
        </p:spPr>
        <p:txBody>
          <a:bodyPr/>
          <a:lstStyle/>
          <a:p>
            <a:r>
              <a:rPr lang="el-GR" altLang="el-GR" sz="2400"/>
              <a:t>Π087 133 009   οι </a:t>
            </a:r>
            <a:r>
              <a:rPr lang="el-GR" altLang="el-GR" sz="2400">
                <a:solidFill>
                  <a:schemeClr val="accent1"/>
                </a:solidFill>
              </a:rPr>
              <a:t>προσωπίδες</a:t>
            </a:r>
            <a:r>
              <a:rPr lang="el-GR" altLang="el-GR" sz="2400"/>
              <a:t> για τα τρία κύρια συναισθήματα| και τα ενδιάμεσα| τα φορέματα με τις</a:t>
            </a:r>
          </a:p>
          <a:p>
            <a:r>
              <a:rPr lang="el-GR" altLang="el-GR" sz="2400"/>
              <a:t>Π089 137 010   καθώς οι φάροι των αυτοκινήτων σκοτώνουν| χιλιάδες χλωμές </a:t>
            </a:r>
            <a:r>
              <a:rPr lang="el-GR" altLang="el-GR" sz="2400">
                <a:solidFill>
                  <a:schemeClr val="accent1"/>
                </a:solidFill>
              </a:rPr>
              <a:t>προσωπίδες</a:t>
            </a:r>
            <a:r>
              <a:rPr lang="el-GR" altLang="el-GR" sz="2400"/>
              <a:t>.|</a:t>
            </a:r>
          </a:p>
          <a:p>
            <a:r>
              <a:rPr lang="el-GR" altLang="el-GR" sz="2400"/>
              <a:t>Π127 214 072   καθώς χορεύουν οι αυλικοί με τερατώδεις </a:t>
            </a:r>
            <a:r>
              <a:rPr lang="el-GR" altLang="el-GR" sz="2400">
                <a:solidFill>
                  <a:schemeClr val="accent1"/>
                </a:solidFill>
              </a:rPr>
              <a:t>προσωπίδες</a:t>
            </a:r>
            <a:r>
              <a:rPr lang="el-GR" altLang="el-GR" sz="2400"/>
              <a:t>.| Όμως ο τόπος που τον πελεκούν</a:t>
            </a:r>
          </a:p>
          <a:p>
            <a:r>
              <a:rPr lang="el-GR" altLang="el-GR" sz="2400"/>
              <a:t>Τ004 016 002   Όπως τα ζαρωμένα πρόσωπα γερόντων| πέφτουν σαν </a:t>
            </a:r>
            <a:r>
              <a:rPr lang="el-GR" altLang="el-GR" sz="2400">
                <a:solidFill>
                  <a:schemeClr val="accent1"/>
                </a:solidFill>
              </a:rPr>
              <a:t>προσωπίδες</a:t>
            </a:r>
            <a:r>
              <a:rPr lang="el-GR" altLang="el-GR" sz="2400"/>
              <a:t> σ' ανοιγμένους λάκκους -|</a:t>
            </a:r>
          </a:p>
          <a:p>
            <a:endParaRPr lang="el-GR" altLang="el-G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ημερομηνίας 3">
            <a:extLst>
              <a:ext uri="{FF2B5EF4-FFF2-40B4-BE49-F238E27FC236}">
                <a16:creationId xmlns:a16="http://schemas.microsoft.com/office/drawing/2014/main" id="{00CF9332-145E-4F15-A6CF-69888899548B}"/>
              </a:ext>
            </a:extLst>
          </p:cNvPr>
          <p:cNvSpPr>
            <a:spLocks noGrp="1"/>
          </p:cNvSpPr>
          <p:nvPr>
            <p:ph type="dt" sz="half" idx="10"/>
          </p:nvPr>
        </p:nvSpPr>
        <p:spPr/>
        <p:txBody>
          <a:bodyPr/>
          <a:lstStyle/>
          <a:p>
            <a:fld id="{FC2E2227-72B8-4F0D-92AB-9388F1AA7127}" type="datetime1">
              <a:rPr lang="el-GR" altLang="el-GR"/>
              <a:pPr/>
              <a:t>12/1/2021</a:t>
            </a:fld>
            <a:endParaRPr lang="el-GR" altLang="el-GR"/>
          </a:p>
        </p:txBody>
      </p:sp>
      <p:sp>
        <p:nvSpPr>
          <p:cNvPr id="5" name="Θέση αριθμού διαφάνειας 5">
            <a:extLst>
              <a:ext uri="{FF2B5EF4-FFF2-40B4-BE49-F238E27FC236}">
                <a16:creationId xmlns:a16="http://schemas.microsoft.com/office/drawing/2014/main" id="{EEA9B391-DD40-4CF5-AE01-29DA0DE8AF98}"/>
              </a:ext>
            </a:extLst>
          </p:cNvPr>
          <p:cNvSpPr>
            <a:spLocks noGrp="1"/>
          </p:cNvSpPr>
          <p:nvPr>
            <p:ph type="sldNum" sz="quarter" idx="12"/>
          </p:nvPr>
        </p:nvSpPr>
        <p:spPr/>
        <p:txBody>
          <a:bodyPr/>
          <a:lstStyle/>
          <a:p>
            <a:fld id="{C249D824-81D0-4688-9668-F210B87092E0}" type="slidenum">
              <a:rPr lang="el-GR" altLang="el-GR"/>
              <a:pPr/>
              <a:t>27</a:t>
            </a:fld>
            <a:endParaRPr lang="el-GR" altLang="el-GR"/>
          </a:p>
        </p:txBody>
      </p:sp>
      <p:sp>
        <p:nvSpPr>
          <p:cNvPr id="59395" name="Rectangle 3">
            <a:extLst>
              <a:ext uri="{FF2B5EF4-FFF2-40B4-BE49-F238E27FC236}">
                <a16:creationId xmlns:a16="http://schemas.microsoft.com/office/drawing/2014/main" id="{91BE4F8F-D407-4941-AB14-7926FFF39087}"/>
              </a:ext>
            </a:extLst>
          </p:cNvPr>
          <p:cNvSpPr>
            <a:spLocks noGrp="1" noChangeArrowheads="1"/>
          </p:cNvSpPr>
          <p:nvPr>
            <p:ph type="body" idx="1"/>
          </p:nvPr>
        </p:nvSpPr>
        <p:spPr>
          <a:xfrm>
            <a:off x="1846264" y="1700213"/>
            <a:ext cx="8821737" cy="4824412"/>
          </a:xfrm>
        </p:spPr>
        <p:txBody>
          <a:bodyPr/>
          <a:lstStyle/>
          <a:p>
            <a:r>
              <a:rPr lang="el-GR" altLang="el-GR" sz="1800"/>
              <a:t>Π023 047 035   τους έγιναν ένα με τα κουπιά και τους σκαρμούς| με το σοβαρό </a:t>
            </a:r>
            <a:r>
              <a:rPr lang="el-GR" altLang="el-GR" sz="1800" b="1">
                <a:solidFill>
                  <a:schemeClr val="hlink"/>
                </a:solidFill>
              </a:rPr>
              <a:t>πρόσωπο</a:t>
            </a:r>
            <a:r>
              <a:rPr lang="el-GR" altLang="el-GR" sz="1800"/>
              <a:t> της πλώρης|</a:t>
            </a:r>
          </a:p>
          <a:p>
            <a:r>
              <a:rPr lang="el-GR" altLang="el-GR" sz="1800"/>
              <a:t>Π070 100 032   του γερο-φωτογράφου να του στρώνει τις ρυτίδες| που είχαν αφήσει στο </a:t>
            </a:r>
            <a:r>
              <a:rPr lang="el-GR" altLang="el-GR" sz="1800" b="1">
                <a:solidFill>
                  <a:schemeClr val="hlink"/>
                </a:solidFill>
              </a:rPr>
              <a:t>πρόσωπό</a:t>
            </a:r>
            <a:r>
              <a:rPr lang="el-GR" altLang="el-GR" sz="1800"/>
              <a:t> του|</a:t>
            </a:r>
          </a:p>
          <a:p>
            <a:r>
              <a:rPr lang="el-GR" altLang="el-GR" sz="1800"/>
              <a:t>Π076 112 027   Το θέαμα αυτό με ζάλισε και σκέπασα| με τα δυο μου χέρια το </a:t>
            </a:r>
            <a:r>
              <a:rPr lang="el-GR" altLang="el-GR" sz="1800" b="1">
                <a:solidFill>
                  <a:schemeClr val="hlink"/>
                </a:solidFill>
              </a:rPr>
              <a:t>πρόσωπό</a:t>
            </a:r>
            <a:r>
              <a:rPr lang="el-GR" altLang="el-GR" sz="1800">
                <a:solidFill>
                  <a:schemeClr val="hlink"/>
                </a:solidFill>
              </a:rPr>
              <a:t> </a:t>
            </a:r>
            <a:r>
              <a:rPr lang="el-GR" altLang="el-GR" sz="1800"/>
              <a:t>μου. Έσφιγγα</a:t>
            </a:r>
          </a:p>
          <a:p>
            <a:r>
              <a:rPr lang="el-GR" altLang="el-GR" sz="1800"/>
              <a:t>Π076 112 044   αποφάσισα να τον κοιτάξω| </a:t>
            </a:r>
            <a:r>
              <a:rPr lang="el-GR" altLang="el-GR" sz="1800">
                <a:solidFill>
                  <a:schemeClr val="hlink"/>
                </a:solidFill>
              </a:rPr>
              <a:t>κατά </a:t>
            </a:r>
            <a:r>
              <a:rPr lang="el-GR" altLang="el-GR" sz="1800" b="1">
                <a:solidFill>
                  <a:schemeClr val="hlink"/>
                </a:solidFill>
              </a:rPr>
              <a:t>πρόσωπο</a:t>
            </a:r>
            <a:r>
              <a:rPr lang="el-GR" altLang="el-GR" sz="1800"/>
              <a:t>. Πρόσωπο δεν υπήρχε· πάνω από το| πορφυρό</a:t>
            </a:r>
          </a:p>
          <a:p>
            <a:r>
              <a:rPr lang="el-GR" altLang="el-GR" sz="1800"/>
              <a:t>Π076 112 044   κατά πρόσωπο. </a:t>
            </a:r>
            <a:r>
              <a:rPr lang="el-GR" altLang="el-GR" sz="1800" b="1">
                <a:solidFill>
                  <a:schemeClr val="hlink"/>
                </a:solidFill>
              </a:rPr>
              <a:t>Πρόσωπο</a:t>
            </a:r>
            <a:r>
              <a:rPr lang="el-GR" altLang="el-GR" sz="1800"/>
              <a:t> δεν υπήρχε· πάνω από το| πορφυρό κορμί, θα 'λεγες ακέφαλο,</a:t>
            </a:r>
          </a:p>
          <a:p>
            <a:r>
              <a:rPr lang="el-GR" altLang="el-GR" sz="1800"/>
              <a:t>Π076 112 051   Ήταν η προσωπίδα. Το </a:t>
            </a:r>
            <a:r>
              <a:rPr lang="el-GR" altLang="el-GR" sz="1800" b="1">
                <a:solidFill>
                  <a:schemeClr val="hlink"/>
                </a:solidFill>
              </a:rPr>
              <a:t>πρόσωπό</a:t>
            </a:r>
            <a:r>
              <a:rPr lang="el-GR" altLang="el-GR" sz="1800"/>
              <a:t>| του φανερώθηκε πάλι, όπως το είδα στην αρχή, τα μάτια,|</a:t>
            </a:r>
          </a:p>
          <a:p>
            <a:r>
              <a:rPr lang="el-GR" altLang="el-GR" sz="1800"/>
              <a:t>Π081 120 014   σε μια γωνιά, την αηδία ζωγραφισμένη| σ' ένα </a:t>
            </a:r>
            <a:r>
              <a:rPr lang="el-GR" altLang="el-GR" sz="1800" b="1">
                <a:solidFill>
                  <a:schemeClr val="hlink"/>
                </a:solidFill>
              </a:rPr>
              <a:t>πρόσωπο</a:t>
            </a:r>
            <a:r>
              <a:rPr lang="el-GR" altLang="el-GR" sz="1800"/>
              <a:t> που κοίταζε το θαύμα σα να|</a:t>
            </a:r>
          </a:p>
        </p:txBody>
      </p:sp>
      <p:sp>
        <p:nvSpPr>
          <p:cNvPr id="59396" name="Rectangle 4">
            <a:extLst>
              <a:ext uri="{FF2B5EF4-FFF2-40B4-BE49-F238E27FC236}">
                <a16:creationId xmlns:a16="http://schemas.microsoft.com/office/drawing/2014/main" id="{9A4B81AD-58F8-4105-8A67-BB3F8AED9BE5}"/>
              </a:ext>
            </a:extLst>
          </p:cNvPr>
          <p:cNvSpPr>
            <a:spLocks noGrp="1" noChangeArrowheads="1"/>
          </p:cNvSpPr>
          <p:nvPr>
            <p:ph type="title"/>
          </p:nvPr>
        </p:nvSpPr>
        <p:spPr/>
        <p:txBody>
          <a:bodyPr/>
          <a:lstStyle/>
          <a:p>
            <a:r>
              <a:rPr lang="el-GR" altLang="el-GR" b="1" dirty="0"/>
              <a:t>πρόσωπο</a:t>
            </a:r>
            <a:endParaRPr lang="el-GR" alt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66F981-B348-46A9-842B-0AA8B0B20F36}"/>
              </a:ext>
            </a:extLst>
          </p:cNvPr>
          <p:cNvSpPr>
            <a:spLocks noGrp="1"/>
          </p:cNvSpPr>
          <p:nvPr>
            <p:ph type="title"/>
          </p:nvPr>
        </p:nvSpPr>
        <p:spPr/>
        <p:txBody>
          <a:bodyPr/>
          <a:lstStyle/>
          <a:p>
            <a:r>
              <a:rPr lang="el-GR" b="1" dirty="0"/>
              <a:t>Λογοτεχνία</a:t>
            </a:r>
          </a:p>
        </p:txBody>
      </p:sp>
      <p:sp>
        <p:nvSpPr>
          <p:cNvPr id="3" name="Θέση περιεχομένου 2">
            <a:extLst>
              <a:ext uri="{FF2B5EF4-FFF2-40B4-BE49-F238E27FC236}">
                <a16:creationId xmlns:a16="http://schemas.microsoft.com/office/drawing/2014/main" id="{9DA99524-D72F-460A-8DE9-92767A61FD41}"/>
              </a:ext>
            </a:extLst>
          </p:cNvPr>
          <p:cNvSpPr>
            <a:spLocks noGrp="1"/>
          </p:cNvSpPr>
          <p:nvPr>
            <p:ph idx="1"/>
          </p:nvPr>
        </p:nvSpPr>
        <p:spPr>
          <a:xfrm>
            <a:off x="838200" y="1603683"/>
            <a:ext cx="10515600" cy="624612"/>
          </a:xfrm>
        </p:spPr>
        <p:txBody>
          <a:bodyPr/>
          <a:lstStyle/>
          <a:p>
            <a:pPr marL="0" indent="0">
              <a:buNone/>
            </a:pPr>
            <a:r>
              <a:rPr lang="el-GR" dirty="0">
                <a:hlinkClick r:id="rId2"/>
              </a:rPr>
              <a:t>Λογοτεχνία και πόλεις</a:t>
            </a:r>
            <a:endParaRPr lang="el-GR" dirty="0"/>
          </a:p>
          <a:p>
            <a:endParaRPr lang="el-GR" dirty="0"/>
          </a:p>
        </p:txBody>
      </p:sp>
      <p:sp>
        <p:nvSpPr>
          <p:cNvPr id="4" name="Τίτλος 1">
            <a:extLst>
              <a:ext uri="{FF2B5EF4-FFF2-40B4-BE49-F238E27FC236}">
                <a16:creationId xmlns:a16="http://schemas.microsoft.com/office/drawing/2014/main" id="{D2263628-ECA1-44F0-AC48-11E3082C16B9}"/>
              </a:ext>
            </a:extLst>
          </p:cNvPr>
          <p:cNvSpPr txBox="1">
            <a:spLocks/>
          </p:cNvSpPr>
          <p:nvPr/>
        </p:nvSpPr>
        <p:spPr>
          <a:xfrm>
            <a:off x="838200" y="27662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b="1" dirty="0" err="1"/>
              <a:t>Υπερκειμενική</a:t>
            </a:r>
            <a:r>
              <a:rPr lang="el-GR" b="1" dirty="0"/>
              <a:t> λογοτεχνία</a:t>
            </a:r>
          </a:p>
        </p:txBody>
      </p:sp>
      <p:sp>
        <p:nvSpPr>
          <p:cNvPr id="5" name="Θέση περιεχομένου 2">
            <a:extLst>
              <a:ext uri="{FF2B5EF4-FFF2-40B4-BE49-F238E27FC236}">
                <a16:creationId xmlns:a16="http://schemas.microsoft.com/office/drawing/2014/main" id="{2877037C-B1AF-482E-8B72-6539FF2C45D7}"/>
              </a:ext>
            </a:extLst>
          </p:cNvPr>
          <p:cNvSpPr txBox="1">
            <a:spLocks/>
          </p:cNvSpPr>
          <p:nvPr/>
        </p:nvSpPr>
        <p:spPr>
          <a:xfrm>
            <a:off x="838200" y="3948872"/>
            <a:ext cx="10515600" cy="21323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None/>
            </a:pPr>
            <a:r>
              <a:rPr lang="el-GR" sz="2800" dirty="0"/>
              <a:t>Μη γραμμική διάσταση στην αφήγηση / ανάγνωση </a:t>
            </a:r>
          </a:p>
          <a:p>
            <a:pPr marL="0" indent="0">
              <a:lnSpc>
                <a:spcPct val="80000"/>
              </a:lnSpc>
              <a:buNone/>
            </a:pPr>
            <a:r>
              <a:rPr lang="el-GR" sz="2800" dirty="0" err="1"/>
              <a:t>Διαδραστικότητα</a:t>
            </a:r>
            <a:endParaRPr lang="el-GR" sz="2800" dirty="0"/>
          </a:p>
          <a:p>
            <a:pPr marL="0" indent="0">
              <a:lnSpc>
                <a:spcPct val="80000"/>
              </a:lnSpc>
              <a:buNone/>
            </a:pPr>
            <a:r>
              <a:rPr lang="el-GR" dirty="0"/>
              <a:t>Ο </a:t>
            </a:r>
            <a:r>
              <a:rPr lang="en-US" dirty="0"/>
              <a:t>reader </a:t>
            </a:r>
            <a:r>
              <a:rPr lang="el-GR" dirty="0"/>
              <a:t>γίνεται </a:t>
            </a:r>
            <a:r>
              <a:rPr lang="en-US" dirty="0" err="1"/>
              <a:t>wreader</a:t>
            </a:r>
            <a:r>
              <a:rPr lang="el-GR" dirty="0"/>
              <a:t> εφόσον συν-κατασκευάζει το νόημα</a:t>
            </a:r>
          </a:p>
          <a:p>
            <a:pPr marL="0" indent="0">
              <a:lnSpc>
                <a:spcPct val="80000"/>
              </a:lnSpc>
              <a:buNone/>
            </a:pPr>
            <a:r>
              <a:rPr lang="el-GR" sz="2800" dirty="0"/>
              <a:t>Η διάκριση μεταξύ συγγραφέα και αναγνώστη γίνεται </a:t>
            </a:r>
            <a:r>
              <a:rPr lang="el-GR" sz="2800" dirty="0">
                <a:solidFill>
                  <a:schemeClr val="bg2">
                    <a:lumMod val="50000"/>
                  </a:schemeClr>
                </a:solidFill>
                <a:effectLst>
                  <a:outerShdw blurRad="38100" dist="38100" dir="2700000" algn="tl">
                    <a:srgbClr val="C0C0C0"/>
                  </a:outerShdw>
                </a:effectLst>
              </a:rPr>
              <a:t>θολή</a:t>
            </a:r>
            <a:endParaRPr lang="el-GR" sz="2800" dirty="0">
              <a:solidFill>
                <a:schemeClr val="bg2">
                  <a:lumMod val="50000"/>
                </a:schemeClr>
              </a:solidFill>
            </a:endParaRPr>
          </a:p>
        </p:txBody>
      </p:sp>
    </p:spTree>
    <p:extLst>
      <p:ext uri="{BB962C8B-B14F-4D97-AF65-F5344CB8AC3E}">
        <p14:creationId xmlns:p14="http://schemas.microsoft.com/office/powerpoint/2010/main" val="2747233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body" idx="1"/>
          </p:nvPr>
        </p:nvSpPr>
        <p:spPr>
          <a:xfrm>
            <a:off x="1703389" y="260350"/>
            <a:ext cx="8785225" cy="591906"/>
          </a:xfrm>
          <a:noFill/>
        </p:spPr>
        <p:txBody>
          <a:bodyPr>
            <a:normAutofit/>
          </a:bodyPr>
          <a:lstStyle/>
          <a:p>
            <a:pPr>
              <a:lnSpc>
                <a:spcPct val="80000"/>
              </a:lnSpc>
              <a:buFont typeface="Wingdings" pitchFamily="2" charset="2"/>
              <a:buNone/>
            </a:pPr>
            <a:r>
              <a:rPr lang="el-GR" sz="2600" b="1" dirty="0">
                <a:sym typeface="Wingdings" pitchFamily="2" charset="2"/>
              </a:rPr>
              <a:t>Ο συγγραφέας …</a:t>
            </a:r>
          </a:p>
          <a:p>
            <a:pPr>
              <a:lnSpc>
                <a:spcPct val="80000"/>
              </a:lnSpc>
            </a:pPr>
            <a:endParaRPr lang="el-GR" sz="2600" b="1" dirty="0">
              <a:sym typeface="Wingdings" pitchFamily="2" charset="2"/>
            </a:endParaRPr>
          </a:p>
        </p:txBody>
      </p:sp>
      <p:sp>
        <p:nvSpPr>
          <p:cNvPr id="84995" name="Text Box 3"/>
          <p:cNvSpPr txBox="1">
            <a:spLocks noChangeArrowheads="1"/>
          </p:cNvSpPr>
          <p:nvPr/>
        </p:nvSpPr>
        <p:spPr bwMode="auto">
          <a:xfrm>
            <a:off x="993174" y="1514366"/>
            <a:ext cx="3960812" cy="3354765"/>
          </a:xfrm>
          <a:prstGeom prst="rect">
            <a:avLst/>
          </a:prstGeom>
          <a:noFill/>
          <a:ln w="9525">
            <a:noFill/>
            <a:miter lim="800000"/>
            <a:headEnd/>
            <a:tailEnd/>
          </a:ln>
          <a:effectLst/>
        </p:spPr>
        <p:txBody>
          <a:bodyPr>
            <a:spAutoFit/>
          </a:bodyPr>
          <a:lstStyle/>
          <a:p>
            <a:pPr eaLnBrk="0" hangingPunct="0"/>
            <a:r>
              <a:rPr lang="el-GR" sz="2400" b="1" dirty="0">
                <a:latin typeface="Trebuchet MS" pitchFamily="34" charset="0"/>
                <a:sym typeface="Wingdings" pitchFamily="2" charset="2"/>
              </a:rPr>
              <a:t>Στη Λογοτεχνία</a:t>
            </a:r>
          </a:p>
          <a:p>
            <a:pPr eaLnBrk="0" hangingPunct="0">
              <a:buFontTx/>
              <a:buChar char="•"/>
            </a:pPr>
            <a:r>
              <a:rPr lang="el-GR" sz="2400" dirty="0">
                <a:latin typeface="Trebuchet MS" pitchFamily="34" charset="0"/>
                <a:sym typeface="Wingdings" pitchFamily="2" charset="2"/>
              </a:rPr>
              <a:t>Γράφει μια ιστορία</a:t>
            </a:r>
            <a:endParaRPr lang="en-US" sz="2400" dirty="0">
              <a:latin typeface="Trebuchet MS" pitchFamily="34" charset="0"/>
              <a:sym typeface="Wingdings" pitchFamily="2" charset="2"/>
            </a:endParaRPr>
          </a:p>
          <a:p>
            <a:pPr eaLnBrk="0" hangingPunct="0"/>
            <a:endParaRPr lang="en-US" sz="1000" dirty="0">
              <a:latin typeface="Trebuchet MS" pitchFamily="34" charset="0"/>
              <a:sym typeface="Wingdings" pitchFamily="2" charset="2"/>
            </a:endParaRPr>
          </a:p>
          <a:p>
            <a:pPr eaLnBrk="0" hangingPunct="0">
              <a:buFontTx/>
              <a:buChar char="•"/>
            </a:pPr>
            <a:r>
              <a:rPr lang="el-GR" sz="2400" dirty="0">
                <a:latin typeface="Trebuchet MS" pitchFamily="34" charset="0"/>
                <a:sym typeface="Wingdings" pitchFamily="2" charset="2"/>
              </a:rPr>
              <a:t>Σχεδιάζει, δημιουργεί ως σύστημα που τοποθετείται παραπάνω από τον αναγνώστη.</a:t>
            </a:r>
            <a:endParaRPr lang="en-US" sz="2400" dirty="0">
              <a:latin typeface="Trebuchet MS" pitchFamily="34" charset="0"/>
              <a:sym typeface="Wingdings" pitchFamily="2" charset="2"/>
            </a:endParaRPr>
          </a:p>
          <a:p>
            <a:pPr eaLnBrk="0" hangingPunct="0"/>
            <a:endParaRPr lang="en-US" sz="1000" dirty="0">
              <a:latin typeface="Trebuchet MS" pitchFamily="34" charset="0"/>
              <a:sym typeface="Wingdings" pitchFamily="2" charset="2"/>
            </a:endParaRPr>
          </a:p>
          <a:p>
            <a:pPr eaLnBrk="0" hangingPunct="0">
              <a:buFontTx/>
              <a:buChar char="•"/>
            </a:pPr>
            <a:r>
              <a:rPr lang="el-GR" sz="2400" dirty="0">
                <a:latin typeface="Trebuchet MS" pitchFamily="34" charset="0"/>
                <a:sym typeface="Wingdings" pitchFamily="2" charset="2"/>
              </a:rPr>
              <a:t>Έχει τον απόλυτο έλεγχο της</a:t>
            </a:r>
            <a:r>
              <a:rPr lang="en-US" sz="2400" dirty="0">
                <a:latin typeface="Trebuchet MS" pitchFamily="34" charset="0"/>
                <a:sym typeface="Wingdings" pitchFamily="2" charset="2"/>
              </a:rPr>
              <a:t> </a:t>
            </a:r>
            <a:r>
              <a:rPr lang="el-GR" sz="2400" dirty="0">
                <a:latin typeface="Trebuchet MS" pitchFamily="34" charset="0"/>
                <a:sym typeface="Wingdings" pitchFamily="2" charset="2"/>
              </a:rPr>
              <a:t>διαδικασίας</a:t>
            </a:r>
          </a:p>
        </p:txBody>
      </p:sp>
      <p:sp>
        <p:nvSpPr>
          <p:cNvPr id="84996" name="Text Box 4"/>
          <p:cNvSpPr txBox="1">
            <a:spLocks noChangeArrowheads="1"/>
          </p:cNvSpPr>
          <p:nvPr/>
        </p:nvSpPr>
        <p:spPr bwMode="auto">
          <a:xfrm>
            <a:off x="5919650" y="1514366"/>
            <a:ext cx="5076825" cy="3600986"/>
          </a:xfrm>
          <a:prstGeom prst="rect">
            <a:avLst/>
          </a:prstGeom>
          <a:noFill/>
          <a:ln w="9525">
            <a:noFill/>
            <a:miter lim="800000"/>
            <a:headEnd/>
            <a:tailEnd/>
          </a:ln>
          <a:effectLst/>
        </p:spPr>
        <p:txBody>
          <a:bodyPr>
            <a:spAutoFit/>
          </a:bodyPr>
          <a:lstStyle/>
          <a:p>
            <a:pPr eaLnBrk="0" hangingPunct="0">
              <a:spcBef>
                <a:spcPct val="50000"/>
              </a:spcBef>
            </a:pPr>
            <a:r>
              <a:rPr lang="el-GR" sz="2400" b="1" dirty="0">
                <a:latin typeface="Trebuchet MS" pitchFamily="34" charset="0"/>
                <a:sym typeface="Wingdings" pitchFamily="2" charset="2"/>
              </a:rPr>
              <a:t>Στην </a:t>
            </a:r>
            <a:r>
              <a:rPr lang="el-GR" sz="2400" b="1" dirty="0" err="1">
                <a:latin typeface="Trebuchet MS" pitchFamily="34" charset="0"/>
                <a:sym typeface="Wingdings" pitchFamily="2" charset="2"/>
              </a:rPr>
              <a:t>υπερκειμενική</a:t>
            </a:r>
            <a:r>
              <a:rPr lang="el-GR" sz="2400" b="1" dirty="0">
                <a:latin typeface="Trebuchet MS" pitchFamily="34" charset="0"/>
                <a:sym typeface="Wingdings" pitchFamily="2" charset="2"/>
              </a:rPr>
              <a:t> λογοτεχνία</a:t>
            </a:r>
            <a:endParaRPr lang="en-US" sz="2400" b="1" dirty="0">
              <a:latin typeface="Trebuchet MS" pitchFamily="34" charset="0"/>
              <a:sym typeface="Wingdings" pitchFamily="2" charset="2"/>
            </a:endParaRPr>
          </a:p>
          <a:p>
            <a:pPr eaLnBrk="0" hangingPunct="0">
              <a:spcBef>
                <a:spcPct val="50000"/>
              </a:spcBef>
              <a:buFontTx/>
              <a:buChar char="•"/>
            </a:pPr>
            <a:r>
              <a:rPr lang="el-GR" sz="2400" dirty="0">
                <a:latin typeface="Trebuchet MS" pitchFamily="34" charset="0"/>
                <a:sym typeface="Wingdings" pitchFamily="2" charset="2"/>
              </a:rPr>
              <a:t>Προβλέπει δυνητικές διαδρομές</a:t>
            </a:r>
            <a:endParaRPr lang="en-US" sz="2400" dirty="0">
              <a:latin typeface="Trebuchet MS" pitchFamily="34" charset="0"/>
              <a:sym typeface="Wingdings" pitchFamily="2" charset="2"/>
            </a:endParaRPr>
          </a:p>
          <a:p>
            <a:pPr eaLnBrk="0" hangingPunct="0">
              <a:spcBef>
                <a:spcPct val="50000"/>
              </a:spcBef>
              <a:buFontTx/>
              <a:buChar char="•"/>
            </a:pPr>
            <a:r>
              <a:rPr lang="el-GR" sz="2400" dirty="0">
                <a:latin typeface="Trebuchet MS" pitchFamily="34" charset="0"/>
                <a:sym typeface="Wingdings" pitchFamily="2" charset="2"/>
              </a:rPr>
              <a:t>Συμπεριλαμβάνεται στο σύστημα</a:t>
            </a:r>
            <a:r>
              <a:rPr lang="en-US" sz="2400" dirty="0">
                <a:latin typeface="Trebuchet MS" pitchFamily="34" charset="0"/>
                <a:sym typeface="Wingdings" pitchFamily="2" charset="2"/>
              </a:rPr>
              <a:t> </a:t>
            </a:r>
            <a:r>
              <a:rPr lang="el-GR" sz="2400" dirty="0">
                <a:latin typeface="Trebuchet MS" pitchFamily="34" charset="0"/>
                <a:sym typeface="Wingdings" pitchFamily="2" charset="2"/>
              </a:rPr>
              <a:t>για το οποίο γράφει με το ρόλο του κρίσιμου υποσυστήματος που παίρνει κάποιες αποφάσεις.»</a:t>
            </a:r>
            <a:endParaRPr lang="en-US" sz="2400" dirty="0">
              <a:latin typeface="Trebuchet MS" pitchFamily="34" charset="0"/>
              <a:sym typeface="Wingdings" pitchFamily="2" charset="2"/>
            </a:endParaRPr>
          </a:p>
          <a:p>
            <a:pPr eaLnBrk="0" hangingPunct="0">
              <a:spcBef>
                <a:spcPct val="50000"/>
              </a:spcBef>
              <a:buFontTx/>
              <a:buChar char="•"/>
            </a:pPr>
            <a:r>
              <a:rPr lang="el-GR" sz="2400" dirty="0">
                <a:latin typeface="Trebuchet MS" pitchFamily="34" charset="0"/>
                <a:sym typeface="Wingdings" pitchFamily="2" charset="2"/>
              </a:rPr>
              <a:t>Έχει ακόμα τα μεγαλύτερα</a:t>
            </a:r>
            <a:r>
              <a:rPr lang="en-US" sz="2400" dirty="0">
                <a:latin typeface="Trebuchet MS" pitchFamily="34" charset="0"/>
                <a:sym typeface="Wingdings" pitchFamily="2" charset="2"/>
              </a:rPr>
              <a:t> </a:t>
            </a:r>
            <a:r>
              <a:rPr lang="el-GR" sz="2400" dirty="0">
                <a:latin typeface="Trebuchet MS" pitchFamily="34" charset="0"/>
                <a:sym typeface="Wingdings" pitchFamily="2" charset="2"/>
              </a:rPr>
              <a:t>περιθώρια ελέγχου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4">
                                            <p:txEl>
                                              <p:pRg st="0" end="0"/>
                                            </p:txEl>
                                          </p:spTgt>
                                        </p:tgtEl>
                                        <p:attrNameLst>
                                          <p:attrName>style.visibility</p:attrName>
                                        </p:attrNameLst>
                                      </p:cBhvr>
                                      <p:to>
                                        <p:strVal val="visible"/>
                                      </p:to>
                                    </p:set>
                                    <p:anim calcmode="lin" valueType="num">
                                      <p:cBhvr additive="base">
                                        <p:cTn id="7" dur="500" fill="hold"/>
                                        <p:tgtEl>
                                          <p:spTgt spid="8499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84995"/>
                                        </p:tgtEl>
                                        <p:attrNameLst>
                                          <p:attrName>style.visibility</p:attrName>
                                        </p:attrNameLst>
                                      </p:cBhvr>
                                      <p:to>
                                        <p:strVal val="visible"/>
                                      </p:to>
                                    </p:set>
                                    <p:anim calcmode="lin" valueType="num">
                                      <p:cBhvr additive="base">
                                        <p:cTn id="13" dur="500" fill="hold"/>
                                        <p:tgtEl>
                                          <p:spTgt spid="84995"/>
                                        </p:tgtEl>
                                        <p:attrNameLst>
                                          <p:attrName>ppt_x</p:attrName>
                                        </p:attrNameLst>
                                      </p:cBhvr>
                                      <p:tavLst>
                                        <p:tav tm="0">
                                          <p:val>
                                            <p:strVal val="1+#ppt_w/2"/>
                                          </p:val>
                                        </p:tav>
                                        <p:tav tm="100000">
                                          <p:val>
                                            <p:strVal val="#ppt_x"/>
                                          </p:val>
                                        </p:tav>
                                      </p:tavLst>
                                    </p:anim>
                                    <p:anim calcmode="lin" valueType="num">
                                      <p:cBhvr additive="base">
                                        <p:cTn id="14" dur="500" fill="hold"/>
                                        <p:tgtEl>
                                          <p:spTgt spid="8499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4996"/>
                                        </p:tgtEl>
                                        <p:attrNameLst>
                                          <p:attrName>style.visibility</p:attrName>
                                        </p:attrNameLst>
                                      </p:cBhvr>
                                      <p:to>
                                        <p:strVal val="visible"/>
                                      </p:to>
                                    </p:set>
                                    <p:anim calcmode="lin" valueType="num">
                                      <p:cBhvr additive="base">
                                        <p:cTn id="19" dur="500" fill="hold"/>
                                        <p:tgtEl>
                                          <p:spTgt spid="84996"/>
                                        </p:tgtEl>
                                        <p:attrNameLst>
                                          <p:attrName>ppt_x</p:attrName>
                                        </p:attrNameLst>
                                      </p:cBhvr>
                                      <p:tavLst>
                                        <p:tav tm="0">
                                          <p:val>
                                            <p:strVal val="0-#ppt_w/2"/>
                                          </p:val>
                                        </p:tav>
                                        <p:tav tm="100000">
                                          <p:val>
                                            <p:strVal val="#ppt_x"/>
                                          </p:val>
                                        </p:tav>
                                      </p:tavLst>
                                    </p:anim>
                                    <p:anim calcmode="lin" valueType="num">
                                      <p:cBhvr additive="base">
                                        <p:cTn id="20" dur="500" fill="hold"/>
                                        <p:tgtEl>
                                          <p:spTgt spid="849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build="p"/>
      <p:bldP spid="84995" grpId="0"/>
      <p:bldP spid="8499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83548E-3CF8-4CCB-A908-5F998A58657E}"/>
              </a:ext>
            </a:extLst>
          </p:cNvPr>
          <p:cNvSpPr>
            <a:spLocks noGrp="1"/>
          </p:cNvSpPr>
          <p:nvPr>
            <p:ph type="title"/>
          </p:nvPr>
        </p:nvSpPr>
        <p:spPr/>
        <p:txBody>
          <a:bodyPr/>
          <a:lstStyle/>
          <a:p>
            <a:r>
              <a:rPr lang="el-GR" dirty="0"/>
              <a:t>Πρώτη φάση (ως τις αρχές του 21</a:t>
            </a:r>
            <a:r>
              <a:rPr lang="el-GR" baseline="30000" dirty="0"/>
              <a:t>ου</a:t>
            </a:r>
            <a:r>
              <a:rPr lang="el-GR" dirty="0"/>
              <a:t> αι.)</a:t>
            </a:r>
          </a:p>
        </p:txBody>
      </p:sp>
      <p:sp>
        <p:nvSpPr>
          <p:cNvPr id="3" name="Θέση περιεχομένου 2">
            <a:extLst>
              <a:ext uri="{FF2B5EF4-FFF2-40B4-BE49-F238E27FC236}">
                <a16:creationId xmlns:a16="http://schemas.microsoft.com/office/drawing/2014/main" id="{849911D4-0169-43DB-8739-C1373D64C808}"/>
              </a:ext>
            </a:extLst>
          </p:cNvPr>
          <p:cNvSpPr>
            <a:spLocks noGrp="1"/>
          </p:cNvSpPr>
          <p:nvPr>
            <p:ph idx="1"/>
          </p:nvPr>
        </p:nvSpPr>
        <p:spPr/>
        <p:txBody>
          <a:bodyPr>
            <a:normAutofit/>
          </a:bodyPr>
          <a:lstStyle/>
          <a:p>
            <a:pPr>
              <a:lnSpc>
                <a:spcPct val="100000"/>
              </a:lnSpc>
              <a:spcBef>
                <a:spcPts val="600"/>
              </a:spcBef>
              <a:spcAft>
                <a:spcPts val="600"/>
              </a:spcAft>
            </a:pPr>
            <a:r>
              <a:rPr lang="el-GR" dirty="0"/>
              <a:t>Ο χώρος ήταν γνωστός ως πληροφορική των ανθρωπιστικών επιστημών (</a:t>
            </a:r>
            <a:r>
              <a:rPr lang="el-GR" dirty="0" err="1"/>
              <a:t>humanities</a:t>
            </a:r>
            <a:r>
              <a:rPr lang="el-GR" dirty="0"/>
              <a:t> </a:t>
            </a:r>
            <a:r>
              <a:rPr lang="el-GR" dirty="0" err="1"/>
              <a:t>computing</a:t>
            </a:r>
            <a:r>
              <a:rPr lang="el-GR" dirty="0"/>
              <a:t>).</a:t>
            </a:r>
          </a:p>
          <a:p>
            <a:pPr>
              <a:lnSpc>
                <a:spcPct val="100000"/>
              </a:lnSpc>
              <a:spcBef>
                <a:spcPts val="600"/>
              </a:spcBef>
              <a:spcAft>
                <a:spcPts val="600"/>
              </a:spcAft>
            </a:pPr>
            <a:r>
              <a:rPr lang="el-GR" dirty="0"/>
              <a:t>Οι πρωτοβουλίες εστίαζαν στην εφαρμογή ΤΠΕ στην έρευνα, ιδιαίτερα στις λογοτεχνικές σπουδές, όπου προείχε η κωδικοποίηση της κειμενικής κληρονομιάς (</a:t>
            </a:r>
            <a:r>
              <a:rPr lang="el-GR" dirty="0" err="1"/>
              <a:t>text</a:t>
            </a:r>
            <a:r>
              <a:rPr lang="el-GR" dirty="0"/>
              <a:t> </a:t>
            </a:r>
            <a:r>
              <a:rPr lang="el-GR" dirty="0" err="1"/>
              <a:t>encoding</a:t>
            </a:r>
            <a:r>
              <a:rPr lang="el-GR" dirty="0"/>
              <a:t>).</a:t>
            </a:r>
          </a:p>
        </p:txBody>
      </p:sp>
    </p:spTree>
    <p:extLst>
      <p:ext uri="{BB962C8B-B14F-4D97-AF65-F5344CB8AC3E}">
        <p14:creationId xmlns:p14="http://schemas.microsoft.com/office/powerpoint/2010/main" val="41291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l-GR" dirty="0"/>
              <a:t>Παραδείγματα </a:t>
            </a:r>
            <a:r>
              <a:rPr lang="el-GR" dirty="0" err="1"/>
              <a:t>υπερκειμενικής</a:t>
            </a:r>
            <a:r>
              <a:rPr lang="el-GR" dirty="0"/>
              <a:t> λογοτεχνίας</a:t>
            </a:r>
          </a:p>
        </p:txBody>
      </p:sp>
      <p:sp>
        <p:nvSpPr>
          <p:cNvPr id="54275" name="Rectangle 3"/>
          <p:cNvSpPr>
            <a:spLocks noGrp="1" noChangeArrowheads="1"/>
          </p:cNvSpPr>
          <p:nvPr>
            <p:ph type="body" idx="1"/>
          </p:nvPr>
        </p:nvSpPr>
        <p:spPr>
          <a:xfrm>
            <a:off x="838200" y="2636667"/>
            <a:ext cx="10515600" cy="3540295"/>
          </a:xfrm>
        </p:spPr>
        <p:txBody>
          <a:bodyPr/>
          <a:lstStyle/>
          <a:p>
            <a:pPr>
              <a:lnSpc>
                <a:spcPct val="100000"/>
              </a:lnSpc>
              <a:spcBef>
                <a:spcPts val="600"/>
              </a:spcBef>
              <a:spcAft>
                <a:spcPts val="600"/>
              </a:spcAft>
            </a:pPr>
            <a:r>
              <a:rPr lang="el-GR" dirty="0" err="1">
                <a:hlinkClick r:id="rId3"/>
              </a:rPr>
              <a:t>Υπερκειμενική</a:t>
            </a:r>
            <a:r>
              <a:rPr lang="el-GR" dirty="0">
                <a:hlinkClick r:id="rId3"/>
              </a:rPr>
              <a:t> ποίηση </a:t>
            </a:r>
            <a:r>
              <a:rPr lang="el-GR" dirty="0"/>
              <a:t>(κάντε κλικ στο </a:t>
            </a:r>
            <a:r>
              <a:rPr lang="en-US" dirty="0"/>
              <a:t>Begin poem)</a:t>
            </a:r>
          </a:p>
          <a:p>
            <a:pPr>
              <a:lnSpc>
                <a:spcPct val="100000"/>
              </a:lnSpc>
              <a:spcBef>
                <a:spcPts val="600"/>
              </a:spcBef>
              <a:spcAft>
                <a:spcPts val="600"/>
              </a:spcAft>
            </a:pPr>
            <a:r>
              <a:rPr lang="el-GR" dirty="0"/>
              <a:t>Μυθιστόρημα </a:t>
            </a:r>
            <a:r>
              <a:rPr lang="el-GR" dirty="0">
                <a:hlinkClick r:id="rId4"/>
              </a:rPr>
              <a:t>«24 ώρες μ’ έναν γνωστό σου»</a:t>
            </a:r>
            <a:endParaRPr lang="el-GR" dirty="0"/>
          </a:p>
          <a:p>
            <a:pPr>
              <a:lnSpc>
                <a:spcPct val="100000"/>
              </a:lnSpc>
              <a:spcBef>
                <a:spcPts val="600"/>
              </a:spcBef>
              <a:spcAft>
                <a:spcPts val="600"/>
              </a:spcAft>
            </a:pPr>
            <a:r>
              <a:rPr lang="el-GR" dirty="0">
                <a:hlinkClick r:id="rId5"/>
              </a:rPr>
              <a:t>Πλανήτης Πρέσπα</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776631-BA0C-4382-ADDF-9DCC9671ACD1}"/>
              </a:ext>
            </a:extLst>
          </p:cNvPr>
          <p:cNvSpPr>
            <a:spLocks noGrp="1"/>
          </p:cNvSpPr>
          <p:nvPr>
            <p:ph type="title"/>
          </p:nvPr>
        </p:nvSpPr>
        <p:spPr>
          <a:xfrm>
            <a:off x="678402" y="2308194"/>
            <a:ext cx="10515600" cy="1970195"/>
          </a:xfrm>
        </p:spPr>
        <p:txBody>
          <a:bodyPr/>
          <a:lstStyle/>
          <a:p>
            <a:r>
              <a:rPr lang="el-GR" dirty="0"/>
              <a:t>Πώς «διαβάζω» τα Π.Σ. και τα διδακτικά εγχειρίδια </a:t>
            </a:r>
          </a:p>
        </p:txBody>
      </p:sp>
    </p:spTree>
    <p:extLst>
      <p:ext uri="{BB962C8B-B14F-4D97-AF65-F5344CB8AC3E}">
        <p14:creationId xmlns:p14="http://schemas.microsoft.com/office/powerpoint/2010/main" val="23953529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Θέση κειμένου 2">
            <a:extLst>
              <a:ext uri="{FF2B5EF4-FFF2-40B4-BE49-F238E27FC236}">
                <a16:creationId xmlns:a16="http://schemas.microsoft.com/office/drawing/2014/main" id="{6115DF95-A648-4F3F-B9C7-30B39B98DD78}"/>
              </a:ext>
            </a:extLst>
          </p:cNvPr>
          <p:cNvSpPr>
            <a:spLocks noGrp="1"/>
          </p:cNvSpPr>
          <p:nvPr>
            <p:ph idx="1"/>
          </p:nvPr>
        </p:nvSpPr>
        <p:spPr>
          <a:xfrm>
            <a:off x="838200" y="461639"/>
            <a:ext cx="10515600" cy="5715324"/>
          </a:xfrm>
        </p:spPr>
        <p:txBody>
          <a:bodyPr/>
          <a:lstStyle/>
          <a:p>
            <a:r>
              <a:rPr lang="el-GR" dirty="0"/>
              <a:t>Με ανοιχτό, δημιουργικό, διερευνητικό, </a:t>
            </a:r>
            <a:r>
              <a:rPr lang="el-GR" b="1" dirty="0">
                <a:solidFill>
                  <a:srgbClr val="FF0000"/>
                </a:solidFill>
                <a:effectLst>
                  <a:outerShdw blurRad="38100" dist="38100" dir="2700000" algn="tl">
                    <a:srgbClr val="000000">
                      <a:alpha val="43137"/>
                    </a:srgbClr>
                  </a:outerShdw>
                </a:effectLst>
              </a:rPr>
              <a:t>δυναμικό</a:t>
            </a:r>
            <a:r>
              <a:rPr lang="el-GR" dirty="0"/>
              <a:t>, κριτικό τρόπο</a:t>
            </a:r>
          </a:p>
          <a:p>
            <a:r>
              <a:rPr lang="el-GR" dirty="0"/>
              <a:t>Έτσι ώστε να παίρνω ιδέες για ιστορίες</a:t>
            </a:r>
          </a:p>
          <a:p>
            <a:endParaRPr lang="el-GR" dirty="0"/>
          </a:p>
          <a:p>
            <a:pPr lvl="1"/>
            <a:r>
              <a:rPr lang="el-GR" dirty="0"/>
              <a:t>«ανακατεύω» τα μαθήματα </a:t>
            </a:r>
          </a:p>
          <a:p>
            <a:pPr lvl="2"/>
            <a:r>
              <a:rPr lang="el-GR" dirty="0"/>
              <a:t>π.χ. Φυσική, Ιστορία και Γεωγραφία (Ο Κ. </a:t>
            </a:r>
            <a:r>
              <a:rPr lang="el-GR" dirty="0">
                <a:solidFill>
                  <a:srgbClr val="FF0000"/>
                </a:solidFill>
              </a:rPr>
              <a:t>Κούμας</a:t>
            </a:r>
            <a:r>
              <a:rPr lang="el-GR" dirty="0"/>
              <a:t> έκανε πειράματα </a:t>
            </a:r>
            <a:r>
              <a:rPr lang="el-GR" dirty="0">
                <a:solidFill>
                  <a:srgbClr val="FF0000"/>
                </a:solidFill>
              </a:rPr>
              <a:t>Φυσικής</a:t>
            </a:r>
            <a:r>
              <a:rPr lang="el-GR" dirty="0"/>
              <a:t> στη Σχολή της </a:t>
            </a:r>
            <a:r>
              <a:rPr lang="el-GR" dirty="0">
                <a:solidFill>
                  <a:srgbClr val="FF0000"/>
                </a:solidFill>
              </a:rPr>
              <a:t>Σμύρνης</a:t>
            </a:r>
            <a:r>
              <a:rPr lang="el-GR" dirty="0"/>
              <a:t>)</a:t>
            </a:r>
          </a:p>
          <a:p>
            <a:pPr lvl="1"/>
            <a:r>
              <a:rPr lang="el-GR" dirty="0"/>
              <a:t>«ανακατεύω» δεδομένα από το ίδιο ή και άλλο μάθημα αλλά σε μη γραμμική λογική</a:t>
            </a:r>
          </a:p>
          <a:p>
            <a:pPr lvl="2"/>
            <a:r>
              <a:rPr lang="el-GR" dirty="0"/>
              <a:t>π.χ. αξιοποιώ πρόσωπα που πρωταγωνιστούν σε διαφορετικές ιστορικές χρονικές περιόδους καθώς και λογοτεχνικούς ήρωες και τους τοποθετώ ως πρόσωπα σε μια ιστορία</a:t>
            </a:r>
          </a:p>
          <a:p>
            <a:pPr lvl="1"/>
            <a:r>
              <a:rPr lang="el-GR" dirty="0"/>
              <a:t>δίνω στα παιδιά τη δυνατότητα να ξεφυλλίσουν το διδακτικό εγχειρίδιο ή / και το ΠΣ για να επινοήσουν ιστορίες</a:t>
            </a:r>
          </a:p>
          <a:p>
            <a:pPr lvl="1"/>
            <a:r>
              <a:rPr lang="el-GR" dirty="0"/>
              <a:t>έχω κατά νου τον οπτικό γραμματισμό (εικόνα, βίντεο κλπ.)</a:t>
            </a:r>
          </a:p>
          <a:p>
            <a:pPr lvl="1"/>
            <a:r>
              <a:rPr lang="el-GR" dirty="0"/>
              <a:t>…</a:t>
            </a:r>
          </a:p>
        </p:txBody>
      </p:sp>
    </p:spTree>
    <p:extLst>
      <p:ext uri="{BB962C8B-B14F-4D97-AF65-F5344CB8AC3E}">
        <p14:creationId xmlns:p14="http://schemas.microsoft.com/office/powerpoint/2010/main" val="907147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AB36B531-8C91-4AEC-BD35-35A60FEFAE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55625"/>
            <a:ext cx="12192000" cy="574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2549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CB4CDC-CC96-4B7B-9C19-C651A9AF38F5}"/>
              </a:ext>
            </a:extLst>
          </p:cNvPr>
          <p:cNvSpPr>
            <a:spLocks noGrp="1"/>
          </p:cNvSpPr>
          <p:nvPr>
            <p:ph type="title"/>
          </p:nvPr>
        </p:nvSpPr>
        <p:spPr/>
        <p:txBody>
          <a:bodyPr/>
          <a:lstStyle/>
          <a:p>
            <a:r>
              <a:rPr lang="el-GR" dirty="0"/>
              <a:t>Να θυμηθούμε οι φιλόλογοι:</a:t>
            </a:r>
          </a:p>
        </p:txBody>
      </p:sp>
      <p:sp>
        <p:nvSpPr>
          <p:cNvPr id="3" name="Θέση περιεχομένου 2">
            <a:extLst>
              <a:ext uri="{FF2B5EF4-FFF2-40B4-BE49-F238E27FC236}">
                <a16:creationId xmlns:a16="http://schemas.microsoft.com/office/drawing/2014/main" id="{7DEA884C-95E3-45B8-9904-84DB23D792FE}"/>
              </a:ext>
            </a:extLst>
          </p:cNvPr>
          <p:cNvSpPr>
            <a:spLocks noGrp="1"/>
          </p:cNvSpPr>
          <p:nvPr>
            <p:ph idx="1"/>
          </p:nvPr>
        </p:nvSpPr>
        <p:spPr/>
        <p:txBody>
          <a:bodyPr>
            <a:normAutofit fontScale="92500"/>
          </a:bodyPr>
          <a:lstStyle/>
          <a:p>
            <a:pPr>
              <a:lnSpc>
                <a:spcPct val="100000"/>
              </a:lnSpc>
              <a:spcBef>
                <a:spcPts val="600"/>
              </a:spcBef>
              <a:spcAft>
                <a:spcPts val="600"/>
              </a:spcAft>
            </a:pPr>
            <a:r>
              <a:rPr lang="el-GR" dirty="0"/>
              <a:t>Το 1976 ο Ξ. Α. </a:t>
            </a:r>
            <a:r>
              <a:rPr lang="el-GR" dirty="0" err="1"/>
              <a:t>Κοκόλης</a:t>
            </a:r>
            <a:r>
              <a:rPr lang="el-GR" dirty="0"/>
              <a:t> στο βιβλίο του </a:t>
            </a:r>
            <a:r>
              <a:rPr lang="el-GR" b="1" dirty="0">
                <a:effectLst>
                  <a:outerShdw blurRad="38100" dist="38100" dir="2700000" algn="tl">
                    <a:srgbClr val="000000">
                      <a:alpha val="43137"/>
                    </a:srgbClr>
                  </a:outerShdw>
                </a:effectLst>
              </a:rPr>
              <a:t>«Λέξεις-Άπαξ, Στοιχείο ύφους»</a:t>
            </a:r>
            <a:r>
              <a:rPr lang="el-GR" dirty="0"/>
              <a:t> μελέτησε τις «λέξεις-άπαξ», τις συνέκρινε µε το υπόλοιπο λεξιλόγιο στην ποίηση του Σεφέρη και μελέτησε το ειδικό βάρος που έχουν στο έργο του. </a:t>
            </a:r>
          </a:p>
          <a:p>
            <a:pPr>
              <a:lnSpc>
                <a:spcPct val="100000"/>
              </a:lnSpc>
              <a:spcBef>
                <a:spcPts val="600"/>
              </a:spcBef>
              <a:spcAft>
                <a:spcPts val="600"/>
              </a:spcAft>
            </a:pPr>
            <a:r>
              <a:rPr lang="el-GR" dirty="0"/>
              <a:t>Το ίδιο έτος κυκλοφόρησε από τον ίδιο και ο Πίνακας λέξεων των 154 ποιημάτων του Κ.Π. Καβάφη (τον συνέταξε ακολουθώντας τις προδιαγραφές του πίνακα του Σεφέρη).</a:t>
            </a:r>
          </a:p>
          <a:p>
            <a:pPr>
              <a:lnSpc>
                <a:spcPct val="100000"/>
              </a:lnSpc>
              <a:spcBef>
                <a:spcPts val="600"/>
              </a:spcBef>
              <a:spcAft>
                <a:spcPts val="600"/>
              </a:spcAft>
            </a:pPr>
            <a:endParaRPr lang="el-GR" dirty="0"/>
          </a:p>
          <a:p>
            <a:pPr>
              <a:lnSpc>
                <a:spcPct val="100000"/>
              </a:lnSpc>
              <a:spcBef>
                <a:spcPts val="600"/>
              </a:spcBef>
              <a:spcAft>
                <a:spcPts val="600"/>
              </a:spcAft>
            </a:pPr>
            <a:r>
              <a:rPr lang="el-GR" b="1" dirty="0">
                <a:effectLst>
                  <a:outerShdw blurRad="38100" dist="38100" dir="2700000" algn="tl">
                    <a:srgbClr val="000000">
                      <a:alpha val="43137"/>
                    </a:srgbClr>
                  </a:outerShdw>
                </a:effectLst>
              </a:rPr>
              <a:t>Πόσο ευκολότερο ή διαφορετικό θα ήταν το έργο του αν δούλευε με υπολογιστή;</a:t>
            </a:r>
          </a:p>
        </p:txBody>
      </p:sp>
      <p:pic>
        <p:nvPicPr>
          <p:cNvPr id="2050" name="Picture 2" descr="ΛΕΞΕΙΣ ΑΠΑΞ ΣΤΟΙΧΕΙΟ ΥΦΟΥΣ ΘΕΩΡΗΤΙΚΗ ΕΞΕΤΑΣΗ ΚΑΤΑΓΡΑΦΗ ΣΤΑ ΠΟΙΗΜΑΤΑ ΤΟΥ Γ.  ΣΕΦΕΡΗ (35.951Α)">
            <a:extLst>
              <a:ext uri="{FF2B5EF4-FFF2-40B4-BE49-F238E27FC236}">
                <a16:creationId xmlns:a16="http://schemas.microsoft.com/office/drawing/2014/main" id="{619310A1-144B-4D83-B093-393F054792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1211" y="501820"/>
            <a:ext cx="2809875" cy="4238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263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ED146A-E9F6-48E0-8141-BEE733BBE9AE}"/>
              </a:ext>
            </a:extLst>
          </p:cNvPr>
          <p:cNvSpPr>
            <a:spLocks noGrp="1"/>
          </p:cNvSpPr>
          <p:nvPr>
            <p:ph type="title"/>
          </p:nvPr>
        </p:nvSpPr>
        <p:spPr/>
        <p:txBody>
          <a:bodyPr/>
          <a:lstStyle/>
          <a:p>
            <a:r>
              <a:rPr lang="el-GR" dirty="0"/>
              <a:t>Συμφραστικοί πίνακες</a:t>
            </a:r>
          </a:p>
        </p:txBody>
      </p:sp>
      <p:sp>
        <p:nvSpPr>
          <p:cNvPr id="3" name="Θέση περιεχομένου 2">
            <a:extLst>
              <a:ext uri="{FF2B5EF4-FFF2-40B4-BE49-F238E27FC236}">
                <a16:creationId xmlns:a16="http://schemas.microsoft.com/office/drawing/2014/main" id="{26172567-B9E8-45B8-B2F9-99CA53861302}"/>
              </a:ext>
            </a:extLst>
          </p:cNvPr>
          <p:cNvSpPr>
            <a:spLocks noGrp="1"/>
          </p:cNvSpPr>
          <p:nvPr>
            <p:ph idx="1"/>
          </p:nvPr>
        </p:nvSpPr>
        <p:spPr/>
        <p:txBody>
          <a:bodyPr>
            <a:normAutofit fontScale="70000" lnSpcReduction="20000"/>
          </a:bodyPr>
          <a:lstStyle/>
          <a:p>
            <a:pPr>
              <a:lnSpc>
                <a:spcPct val="110000"/>
              </a:lnSpc>
              <a:spcBef>
                <a:spcPts val="600"/>
              </a:spcBef>
              <a:spcAft>
                <a:spcPts val="600"/>
              </a:spcAft>
            </a:pPr>
            <a:r>
              <a:rPr lang="el-GR" dirty="0"/>
              <a:t>αλφαβητικά οργανωμένοι κατάλογοι των σημαντικότερων λέξεων ή φράσεων ενός βιβλίου ή ολόκληρου του σώματος ενός γραπτού έργου. </a:t>
            </a:r>
          </a:p>
          <a:p>
            <a:pPr>
              <a:lnSpc>
                <a:spcPct val="110000"/>
              </a:lnSpc>
              <a:spcBef>
                <a:spcPts val="600"/>
              </a:spcBef>
              <a:spcAft>
                <a:spcPts val="600"/>
              </a:spcAft>
            </a:pPr>
            <a:r>
              <a:rPr lang="el-GR" dirty="0"/>
              <a:t>τα λήμματα συνοδεύονται από τα άμεσα συμφραζόμενά τους, έκτασης συνήθως ενός στίχου ή και ολόκληρης πρότασης, καθώς και τις αντίστοιχες παραπομπές. </a:t>
            </a:r>
          </a:p>
          <a:p>
            <a:pPr>
              <a:lnSpc>
                <a:spcPct val="110000"/>
              </a:lnSpc>
              <a:spcBef>
                <a:spcPts val="600"/>
              </a:spcBef>
              <a:spcAft>
                <a:spcPts val="600"/>
              </a:spcAft>
            </a:pPr>
            <a:r>
              <a:rPr lang="el-GR" dirty="0"/>
              <a:t>πριν από την ψηφιακή εποχή μόνο για πολύ σπουδαία έργα δημιουργήθηκαν συμφραστικοί πίνακες λόγω του χρόνου / κόστους / της δυσκολίας που απαιτεί η δημιουργία τους. </a:t>
            </a:r>
          </a:p>
          <a:p>
            <a:pPr>
              <a:lnSpc>
                <a:spcPct val="110000"/>
              </a:lnSpc>
              <a:spcBef>
                <a:spcPts val="600"/>
              </a:spcBef>
              <a:spcAft>
                <a:spcPts val="600"/>
              </a:spcAft>
            </a:pPr>
            <a:r>
              <a:rPr lang="el-GR" dirty="0"/>
              <a:t>Ο πρώτος συμφραστικός πίνακας δημιουργήθηκε για τη λατινική μετάφραση της Αγίας Γραφής από τον </a:t>
            </a:r>
            <a:r>
              <a:rPr lang="el-GR" dirty="0" err="1"/>
              <a:t>Hugh</a:t>
            </a:r>
            <a:r>
              <a:rPr lang="el-GR" dirty="0"/>
              <a:t> of </a:t>
            </a:r>
            <a:r>
              <a:rPr lang="el-GR" dirty="0" err="1"/>
              <a:t>St</a:t>
            </a:r>
            <a:r>
              <a:rPr lang="el-GR" dirty="0"/>
              <a:t> </a:t>
            </a:r>
            <a:r>
              <a:rPr lang="el-GR" dirty="0" err="1"/>
              <a:t>Cher</a:t>
            </a:r>
            <a:r>
              <a:rPr lang="el-GR" dirty="0"/>
              <a:t> (1200 – 1263), ο οποίος επιστράτευσε 500 μοναχούς για να τον βοηθήσουν στο έργο του. </a:t>
            </a:r>
          </a:p>
          <a:p>
            <a:pPr>
              <a:lnSpc>
                <a:spcPct val="110000"/>
              </a:lnSpc>
              <a:spcBef>
                <a:spcPts val="600"/>
              </a:spcBef>
              <a:spcAft>
                <a:spcPts val="600"/>
              </a:spcAft>
            </a:pPr>
            <a:r>
              <a:rPr lang="el-GR" dirty="0"/>
              <a:t>Σήμερα οι συμφραστικοί πίνακες δημιουργούνται ηλεκτρονικά και υπηρετούν μια ολόκληρη σειρά από διαφορετικούς σκοπούς των επιστημών, κυρίως της γλωσσολογίας και της φιλολογίας.</a:t>
            </a:r>
          </a:p>
        </p:txBody>
      </p:sp>
    </p:spTree>
    <p:extLst>
      <p:ext uri="{BB962C8B-B14F-4D97-AF65-F5344CB8AC3E}">
        <p14:creationId xmlns:p14="http://schemas.microsoft.com/office/powerpoint/2010/main" val="3006768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861638-A459-489C-B593-CD8DF82A3E8B}"/>
              </a:ext>
            </a:extLst>
          </p:cNvPr>
          <p:cNvSpPr>
            <a:spLocks noGrp="1"/>
          </p:cNvSpPr>
          <p:nvPr>
            <p:ph type="title"/>
          </p:nvPr>
        </p:nvSpPr>
        <p:spPr/>
        <p:txBody>
          <a:bodyPr/>
          <a:lstStyle/>
          <a:p>
            <a:r>
              <a:rPr lang="el-GR" dirty="0"/>
              <a:t>Πού τους χρησιμοποιούμε …</a:t>
            </a:r>
          </a:p>
        </p:txBody>
      </p:sp>
      <p:sp>
        <p:nvSpPr>
          <p:cNvPr id="3" name="Θέση περιεχομένου 2">
            <a:extLst>
              <a:ext uri="{FF2B5EF4-FFF2-40B4-BE49-F238E27FC236}">
                <a16:creationId xmlns:a16="http://schemas.microsoft.com/office/drawing/2014/main" id="{AA7EFAE3-3F27-4799-B77E-FACAE7737A12}"/>
              </a:ext>
            </a:extLst>
          </p:cNvPr>
          <p:cNvSpPr>
            <a:spLocks noGrp="1"/>
          </p:cNvSpPr>
          <p:nvPr>
            <p:ph idx="1"/>
          </p:nvPr>
        </p:nvSpPr>
        <p:spPr/>
        <p:txBody>
          <a:bodyPr>
            <a:normAutofit lnSpcReduction="10000"/>
          </a:bodyPr>
          <a:lstStyle/>
          <a:p>
            <a:r>
              <a:rPr lang="el-GR" dirty="0"/>
              <a:t>Στη γλωσσολογία, για τη μελέτη ενός κειμένου:</a:t>
            </a:r>
          </a:p>
          <a:p>
            <a:pPr lvl="1"/>
            <a:r>
              <a:rPr lang="el-GR" dirty="0"/>
              <a:t>σύγκριση διαφορετικών χρήσεων της ίδιας λέξης</a:t>
            </a:r>
          </a:p>
          <a:p>
            <a:pPr lvl="1"/>
            <a:r>
              <a:rPr lang="el-GR" dirty="0"/>
              <a:t>ανάλυση συχνότητας εμφάνισης μιας λέξης</a:t>
            </a:r>
          </a:p>
          <a:p>
            <a:pPr lvl="1"/>
            <a:r>
              <a:rPr lang="el-GR" dirty="0"/>
              <a:t>εύρεση και ανάλυση φράσεων</a:t>
            </a:r>
          </a:p>
          <a:p>
            <a:pPr lvl="1"/>
            <a:r>
              <a:rPr lang="el-GR" dirty="0"/>
              <a:t>εύρεση μετάφρασης</a:t>
            </a:r>
          </a:p>
          <a:p>
            <a:pPr lvl="1"/>
            <a:r>
              <a:rPr lang="el-GR" dirty="0"/>
              <a:t>δημιουργία πινάκων</a:t>
            </a:r>
          </a:p>
          <a:p>
            <a:pPr lvl="1"/>
            <a:endParaRPr lang="el-GR" dirty="0"/>
          </a:p>
          <a:p>
            <a:r>
              <a:rPr lang="el-GR" dirty="0"/>
              <a:t>Στην </a:t>
            </a:r>
            <a:r>
              <a:rPr lang="el-GR" dirty="0" err="1"/>
              <a:t>γλωσσοδιδακτική</a:t>
            </a:r>
            <a:endParaRPr lang="el-GR" dirty="0"/>
          </a:p>
          <a:p>
            <a:pPr lvl="1"/>
            <a:r>
              <a:rPr lang="el-GR" dirty="0"/>
              <a:t>Κυρίως με αντιστροφή της συνήθους διαδικασίας (όχι: αυτός είναι ο ορισμός μιας λέξης – αλλά αυτή είναι η λέξη στο περικείμενό της πες μου ποια είναι η σημασία της)</a:t>
            </a:r>
          </a:p>
        </p:txBody>
      </p:sp>
    </p:spTree>
    <p:extLst>
      <p:ext uri="{BB962C8B-B14F-4D97-AF65-F5344CB8AC3E}">
        <p14:creationId xmlns:p14="http://schemas.microsoft.com/office/powerpoint/2010/main" val="214297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8C19BB-BE56-47D6-A95E-5CACF779AF02}"/>
              </a:ext>
            </a:extLst>
          </p:cNvPr>
          <p:cNvSpPr>
            <a:spLocks noGrp="1"/>
          </p:cNvSpPr>
          <p:nvPr>
            <p:ph type="title"/>
          </p:nvPr>
        </p:nvSpPr>
        <p:spPr>
          <a:xfrm>
            <a:off x="376561" y="196449"/>
            <a:ext cx="1106010" cy="1325563"/>
          </a:xfrm>
        </p:spPr>
        <p:txBody>
          <a:bodyPr/>
          <a:lstStyle/>
          <a:p>
            <a:r>
              <a:rPr lang="el-GR" dirty="0"/>
              <a:t>π.χ.</a:t>
            </a:r>
          </a:p>
        </p:txBody>
      </p:sp>
      <p:sp>
        <p:nvSpPr>
          <p:cNvPr id="3" name="Θέση περιεχομένου 2">
            <a:extLst>
              <a:ext uri="{FF2B5EF4-FFF2-40B4-BE49-F238E27FC236}">
                <a16:creationId xmlns:a16="http://schemas.microsoft.com/office/drawing/2014/main" id="{B042305B-144F-4133-92D4-E0EFD93A4AD4}"/>
              </a:ext>
            </a:extLst>
          </p:cNvPr>
          <p:cNvSpPr>
            <a:spLocks noGrp="1"/>
          </p:cNvSpPr>
          <p:nvPr>
            <p:ph idx="1"/>
          </p:nvPr>
        </p:nvSpPr>
        <p:spPr>
          <a:xfrm>
            <a:off x="243396" y="1763482"/>
            <a:ext cx="2881544" cy="4351338"/>
          </a:xfrm>
        </p:spPr>
        <p:txBody>
          <a:bodyPr/>
          <a:lstStyle/>
          <a:p>
            <a:pPr marL="0" indent="0">
              <a:buNone/>
            </a:pPr>
            <a:r>
              <a:rPr lang="el-GR" dirty="0"/>
              <a:t>της </a:t>
            </a:r>
          </a:p>
          <a:p>
            <a:pPr marL="0" indent="0">
              <a:buNone/>
            </a:pPr>
            <a:r>
              <a:rPr lang="el-GR" dirty="0">
                <a:hlinkClick r:id="rId2"/>
              </a:rPr>
              <a:t>Πύλης για την Ελληνική Γλώσσα </a:t>
            </a:r>
            <a:endParaRPr lang="el-GR" dirty="0"/>
          </a:p>
          <a:p>
            <a:endParaRPr lang="el-GR" dirty="0"/>
          </a:p>
          <a:p>
            <a:endParaRPr lang="el-GR" dirty="0"/>
          </a:p>
        </p:txBody>
      </p:sp>
      <p:pic>
        <p:nvPicPr>
          <p:cNvPr id="5" name="Εικόνα 4">
            <a:extLst>
              <a:ext uri="{FF2B5EF4-FFF2-40B4-BE49-F238E27FC236}">
                <a16:creationId xmlns:a16="http://schemas.microsoft.com/office/drawing/2014/main" id="{4D0D7834-FCC1-4EA6-8AEA-9590EFA9DE48}"/>
              </a:ext>
            </a:extLst>
          </p:cNvPr>
          <p:cNvPicPr>
            <a:picLocks noChangeAspect="1"/>
          </p:cNvPicPr>
          <p:nvPr/>
        </p:nvPicPr>
        <p:blipFill>
          <a:blip r:embed="rId3"/>
          <a:stretch>
            <a:fillRect/>
          </a:stretch>
        </p:blipFill>
        <p:spPr>
          <a:xfrm>
            <a:off x="3510154" y="448261"/>
            <a:ext cx="8039695" cy="6320961"/>
          </a:xfrm>
          <a:prstGeom prst="rect">
            <a:avLst/>
          </a:prstGeom>
        </p:spPr>
      </p:pic>
    </p:spTree>
    <p:extLst>
      <p:ext uri="{BB962C8B-B14F-4D97-AF65-F5344CB8AC3E}">
        <p14:creationId xmlns:p14="http://schemas.microsoft.com/office/powerpoint/2010/main" val="4268641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43D437-7B76-4D0B-B66C-0CE2EF960FB4}"/>
              </a:ext>
            </a:extLst>
          </p:cNvPr>
          <p:cNvSpPr>
            <a:spLocks noGrp="1"/>
          </p:cNvSpPr>
          <p:nvPr>
            <p:ph type="title"/>
          </p:nvPr>
        </p:nvSpPr>
        <p:spPr/>
        <p:txBody>
          <a:bodyPr/>
          <a:lstStyle/>
          <a:p>
            <a:r>
              <a:rPr lang="el-GR" dirty="0"/>
              <a:t>Επόμενη φάση - αρχές 21</a:t>
            </a:r>
            <a:r>
              <a:rPr lang="el-GR" baseline="30000" dirty="0"/>
              <a:t>ου</a:t>
            </a:r>
            <a:r>
              <a:rPr lang="el-GR" dirty="0"/>
              <a:t> αι. ως σήμερα</a:t>
            </a:r>
          </a:p>
        </p:txBody>
      </p:sp>
      <p:sp>
        <p:nvSpPr>
          <p:cNvPr id="3" name="Θέση περιεχομένου 2">
            <a:extLst>
              <a:ext uri="{FF2B5EF4-FFF2-40B4-BE49-F238E27FC236}">
                <a16:creationId xmlns:a16="http://schemas.microsoft.com/office/drawing/2014/main" id="{75B368BB-1A10-43E2-9EAC-A80CBBAD3139}"/>
              </a:ext>
            </a:extLst>
          </p:cNvPr>
          <p:cNvSpPr>
            <a:spLocks noGrp="1"/>
          </p:cNvSpPr>
          <p:nvPr>
            <p:ph idx="1"/>
          </p:nvPr>
        </p:nvSpPr>
        <p:spPr/>
        <p:txBody>
          <a:bodyPr/>
          <a:lstStyle/>
          <a:p>
            <a:pPr>
              <a:lnSpc>
                <a:spcPct val="100000"/>
              </a:lnSpc>
              <a:spcBef>
                <a:spcPts val="600"/>
              </a:spcBef>
              <a:spcAft>
                <a:spcPts val="600"/>
              </a:spcAft>
            </a:pPr>
            <a:r>
              <a:rPr lang="el-GR" dirty="0"/>
              <a:t>Ο χώρος μετονομάζεται</a:t>
            </a:r>
          </a:p>
          <a:p>
            <a:pPr>
              <a:lnSpc>
                <a:spcPct val="100000"/>
              </a:lnSpc>
              <a:spcBef>
                <a:spcPts val="600"/>
              </a:spcBef>
              <a:spcAft>
                <a:spcPts val="600"/>
              </a:spcAft>
            </a:pPr>
            <a:r>
              <a:rPr lang="el-GR" dirty="0"/>
              <a:t>από </a:t>
            </a:r>
            <a:r>
              <a:rPr lang="en-US" dirty="0"/>
              <a:t>humanities computing</a:t>
            </a:r>
            <a:r>
              <a:rPr lang="el-GR" dirty="0"/>
              <a:t> (η έμφαση στο </a:t>
            </a:r>
            <a:r>
              <a:rPr lang="en-US" dirty="0"/>
              <a:t>computing</a:t>
            </a:r>
            <a:r>
              <a:rPr lang="el-GR" dirty="0"/>
              <a:t>)</a:t>
            </a:r>
          </a:p>
          <a:p>
            <a:pPr>
              <a:lnSpc>
                <a:spcPct val="100000"/>
              </a:lnSpc>
              <a:spcBef>
                <a:spcPts val="600"/>
              </a:spcBef>
              <a:spcAft>
                <a:spcPts val="600"/>
              </a:spcAft>
            </a:pPr>
            <a:r>
              <a:rPr lang="el-GR" dirty="0"/>
              <a:t>σε </a:t>
            </a:r>
            <a:r>
              <a:rPr lang="en-US" b="1" dirty="0">
                <a:solidFill>
                  <a:srgbClr val="FF0000"/>
                </a:solidFill>
                <a:effectLst>
                  <a:outerShdw blurRad="38100" dist="38100" dir="2700000" algn="tl">
                    <a:srgbClr val="000000">
                      <a:alpha val="43137"/>
                    </a:srgbClr>
                  </a:outerShdw>
                </a:effectLst>
              </a:rPr>
              <a:t>digital</a:t>
            </a:r>
            <a:r>
              <a:rPr lang="el-GR" b="1" dirty="0">
                <a:solidFill>
                  <a:srgbClr val="FF0000"/>
                </a:solidFill>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humanities</a:t>
            </a:r>
            <a:r>
              <a:rPr lang="el-GR" dirty="0"/>
              <a:t>, όπου </a:t>
            </a:r>
          </a:p>
          <a:p>
            <a:pPr lvl="1">
              <a:lnSpc>
                <a:spcPct val="100000"/>
              </a:lnSpc>
              <a:spcBef>
                <a:spcPts val="600"/>
              </a:spcBef>
              <a:spcAft>
                <a:spcPts val="600"/>
              </a:spcAft>
            </a:pPr>
            <a:r>
              <a:rPr lang="el-GR" dirty="0"/>
              <a:t>η έμφαση μεταφέρεται στο </a:t>
            </a:r>
            <a:r>
              <a:rPr lang="en-US" dirty="0"/>
              <a:t>humanities</a:t>
            </a:r>
            <a:r>
              <a:rPr lang="el-GR" dirty="0"/>
              <a:t>, </a:t>
            </a:r>
          </a:p>
          <a:p>
            <a:pPr lvl="1">
              <a:lnSpc>
                <a:spcPct val="100000"/>
              </a:lnSpc>
              <a:spcBef>
                <a:spcPts val="600"/>
              </a:spcBef>
              <a:spcAft>
                <a:spcPts val="600"/>
              </a:spcAft>
            </a:pPr>
            <a:r>
              <a:rPr lang="el-GR" dirty="0"/>
              <a:t>αντανακλά τη διεκδίκηση ενός κεντρικού ρόλου και όχι απλά μιας επικουρικής θέσης στη διαμόρφωση νέων ερωτημάτων, θεσμών και ερευνητικών πρακτικών στις ανθρωπιστικές επιστήμες.</a:t>
            </a:r>
          </a:p>
        </p:txBody>
      </p:sp>
    </p:spTree>
    <p:extLst>
      <p:ext uri="{BB962C8B-B14F-4D97-AF65-F5344CB8AC3E}">
        <p14:creationId xmlns:p14="http://schemas.microsoft.com/office/powerpoint/2010/main" val="76737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852D99-B656-4724-A273-9B9894CFAB3D}"/>
              </a:ext>
            </a:extLst>
          </p:cNvPr>
          <p:cNvSpPr>
            <a:spLocks noGrp="1"/>
          </p:cNvSpPr>
          <p:nvPr>
            <p:ph type="title"/>
          </p:nvPr>
        </p:nvSpPr>
        <p:spPr/>
        <p:txBody>
          <a:bodyPr/>
          <a:lstStyle/>
          <a:p>
            <a:r>
              <a:rPr lang="en-US" b="1" dirty="0">
                <a:solidFill>
                  <a:srgbClr val="FF0000"/>
                </a:solidFill>
                <a:effectLst>
                  <a:outerShdw blurRad="38100" dist="38100" dir="2700000" algn="tl">
                    <a:srgbClr val="000000">
                      <a:alpha val="43137"/>
                    </a:srgbClr>
                  </a:outerShdw>
                </a:effectLst>
              </a:rPr>
              <a:t>digital</a:t>
            </a:r>
            <a:r>
              <a:rPr lang="el-GR" b="1" dirty="0">
                <a:solidFill>
                  <a:srgbClr val="FF0000"/>
                </a:solidFill>
                <a:effectLst>
                  <a:outerShdw blurRad="38100" dist="38100" dir="2700000" algn="tl">
                    <a:srgbClr val="000000">
                      <a:alpha val="43137"/>
                    </a:srgbClr>
                  </a:outerShdw>
                </a:effectLst>
              </a:rPr>
              <a:t> </a:t>
            </a:r>
            <a:r>
              <a:rPr lang="en-US" b="1" dirty="0">
                <a:solidFill>
                  <a:srgbClr val="FF0000"/>
                </a:solidFill>
                <a:effectLst>
                  <a:outerShdw blurRad="38100" dist="38100" dir="2700000" algn="tl">
                    <a:srgbClr val="000000">
                      <a:alpha val="43137"/>
                    </a:srgbClr>
                  </a:outerShdw>
                </a:effectLst>
              </a:rPr>
              <a:t>humanities</a:t>
            </a:r>
            <a:endParaRPr lang="el-GR" dirty="0"/>
          </a:p>
        </p:txBody>
      </p:sp>
      <p:sp>
        <p:nvSpPr>
          <p:cNvPr id="3" name="Θέση περιεχομένου 2">
            <a:extLst>
              <a:ext uri="{FF2B5EF4-FFF2-40B4-BE49-F238E27FC236}">
                <a16:creationId xmlns:a16="http://schemas.microsoft.com/office/drawing/2014/main" id="{C3CAF76C-B997-4BB7-A905-5810CC72827E}"/>
              </a:ext>
            </a:extLst>
          </p:cNvPr>
          <p:cNvSpPr>
            <a:spLocks noGrp="1"/>
          </p:cNvSpPr>
          <p:nvPr>
            <p:ph idx="1"/>
          </p:nvPr>
        </p:nvSpPr>
        <p:spPr/>
        <p:txBody>
          <a:bodyPr>
            <a:normAutofit fontScale="70000" lnSpcReduction="20000"/>
          </a:bodyPr>
          <a:lstStyle/>
          <a:p>
            <a:pPr>
              <a:lnSpc>
                <a:spcPct val="120000"/>
              </a:lnSpc>
              <a:spcBef>
                <a:spcPts val="600"/>
              </a:spcBef>
              <a:spcAft>
                <a:spcPts val="600"/>
              </a:spcAft>
            </a:pPr>
            <a:r>
              <a:rPr lang="el-GR" dirty="0"/>
              <a:t>δεν είναι η απλή «ψηφιοποίηση» κειμένων και η αξιοποίηση συσκευών και λογισμικών στην έρευνα των ανθρωπιστικών επιστημών, </a:t>
            </a:r>
          </a:p>
          <a:p>
            <a:pPr>
              <a:lnSpc>
                <a:spcPct val="120000"/>
              </a:lnSpc>
              <a:spcBef>
                <a:spcPts val="600"/>
              </a:spcBef>
              <a:spcAft>
                <a:spcPts val="600"/>
              </a:spcAft>
            </a:pPr>
            <a:r>
              <a:rPr lang="el-GR" i="1" dirty="0"/>
              <a:t>αλλά</a:t>
            </a:r>
            <a:r>
              <a:rPr lang="el-GR" dirty="0"/>
              <a:t> </a:t>
            </a:r>
          </a:p>
          <a:p>
            <a:pPr>
              <a:lnSpc>
                <a:spcPct val="120000"/>
              </a:lnSpc>
              <a:spcBef>
                <a:spcPts val="600"/>
              </a:spcBef>
              <a:spcAft>
                <a:spcPts val="600"/>
              </a:spcAft>
            </a:pPr>
            <a:r>
              <a:rPr lang="el-GR" dirty="0"/>
              <a:t>η ιστορική μετάβαση από την έντυπη στην ψηφιακή εποχή: από τις αναλογικές τεχνολογίες αποθήκευσης της πληροφορίας (λέξεις, εικόνες, φωτογραφίες) στις αντίστοιχες ψηφιακές, οι οποίες δεν βασίζονται στην αναπαράσταση (στην «αναλογία» δηλαδή), αλλά την καθιστούν εξαιρετικά ευέλικτη και ανοικτή σε περαιτέρω τροποποίηση και (</a:t>
            </a:r>
            <a:r>
              <a:rPr lang="el-GR" dirty="0" err="1"/>
              <a:t>επανα</a:t>
            </a:r>
            <a:r>
              <a:rPr lang="el-GR" dirty="0"/>
              <a:t>)συναρμολόγηση.</a:t>
            </a:r>
          </a:p>
          <a:p>
            <a:pPr>
              <a:lnSpc>
                <a:spcPct val="120000"/>
              </a:lnSpc>
              <a:spcBef>
                <a:spcPts val="600"/>
              </a:spcBef>
              <a:spcAft>
                <a:spcPts val="600"/>
              </a:spcAft>
            </a:pPr>
            <a:r>
              <a:rPr lang="el-GR" i="1" dirty="0"/>
              <a:t>με</a:t>
            </a:r>
            <a:r>
              <a:rPr lang="el-GR" dirty="0"/>
              <a:t> </a:t>
            </a:r>
            <a:r>
              <a:rPr lang="el-GR" i="1" dirty="0"/>
              <a:t>δυο</a:t>
            </a:r>
            <a:r>
              <a:rPr lang="el-GR" dirty="0"/>
              <a:t> </a:t>
            </a:r>
            <a:r>
              <a:rPr lang="el-GR" i="1" dirty="0"/>
              <a:t>λόγια</a:t>
            </a:r>
          </a:p>
          <a:p>
            <a:pPr>
              <a:lnSpc>
                <a:spcPct val="120000"/>
              </a:lnSpc>
              <a:spcBef>
                <a:spcPts val="600"/>
              </a:spcBef>
              <a:spcAft>
                <a:spcPts val="600"/>
              </a:spcAft>
            </a:pPr>
            <a:r>
              <a:rPr lang="el-GR" dirty="0"/>
              <a:t>η μετάβαση </a:t>
            </a:r>
            <a:r>
              <a:rPr lang="el-GR" b="1" dirty="0">
                <a:solidFill>
                  <a:srgbClr val="FF0000"/>
                </a:solidFill>
                <a:effectLst>
                  <a:outerShdw blurRad="38100" dist="38100" dir="2700000" algn="tl">
                    <a:srgbClr val="000000">
                      <a:alpha val="43137"/>
                    </a:srgbClr>
                  </a:outerShdw>
                </a:effectLst>
              </a:rPr>
              <a:t>από το αρχείο και τη βιβλιοθήκη </a:t>
            </a:r>
            <a:r>
              <a:rPr lang="el-GR" dirty="0"/>
              <a:t>- ως λογικών οργάνωσης και ταξινόμησης της πληροφορίας και της γνώσης - </a:t>
            </a:r>
            <a:r>
              <a:rPr lang="el-GR" b="1" dirty="0">
                <a:solidFill>
                  <a:srgbClr val="FF0000"/>
                </a:solidFill>
                <a:effectLst>
                  <a:outerShdw blurRad="38100" dist="38100" dir="2700000" algn="tl">
                    <a:srgbClr val="000000">
                      <a:alpha val="43137"/>
                    </a:srgbClr>
                  </a:outerShdw>
                </a:effectLst>
              </a:rPr>
              <a:t>στη βάση δεδομένων</a:t>
            </a:r>
            <a:r>
              <a:rPr lang="el-GR" dirty="0"/>
              <a:t>.</a:t>
            </a:r>
          </a:p>
        </p:txBody>
      </p:sp>
    </p:spTree>
    <p:extLst>
      <p:ext uri="{BB962C8B-B14F-4D97-AF65-F5344CB8AC3E}">
        <p14:creationId xmlns:p14="http://schemas.microsoft.com/office/powerpoint/2010/main" val="156920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TotalTime>
  <Words>2047</Words>
  <Application>Microsoft Office PowerPoint</Application>
  <PresentationFormat>Ευρεία οθόνη</PresentationFormat>
  <Paragraphs>238</Paragraphs>
  <Slides>33</Slides>
  <Notes>7</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Arial</vt:lpstr>
      <vt:lpstr>Calibri</vt:lpstr>
      <vt:lpstr>Calibri Light</vt:lpstr>
      <vt:lpstr>Trebuchet MS</vt:lpstr>
      <vt:lpstr>Wingdings</vt:lpstr>
      <vt:lpstr>Θέμα του Office</vt:lpstr>
      <vt:lpstr>Ψηφιακά μέσα, ανθρωπιστικές επιστήμες, “νέοι” γραμματισμοί  Πώς "διαβάζω" τα Προγράμματα Σπουδών και τα διδακτικά εγχειρίδια με στόχο να βοηθήσω τα παιδιά στις ψηφιακές τους αφηγήσεις</vt:lpstr>
      <vt:lpstr>Ψηφιακές ανθρωπιστικές επιστήμες digital humanities (D.H.)</vt:lpstr>
      <vt:lpstr>Πρώτη φάση (ως τις αρχές του 21ου αι.)</vt:lpstr>
      <vt:lpstr>Να θυμηθούμε οι φιλόλογοι:</vt:lpstr>
      <vt:lpstr>Συμφραστικοί πίνακες</vt:lpstr>
      <vt:lpstr>Πού τους χρησιμοποιούμε …</vt:lpstr>
      <vt:lpstr>π.χ.</vt:lpstr>
      <vt:lpstr>Επόμενη φάση - αρχές 21ου αι. ως σήμερα</vt:lpstr>
      <vt:lpstr>digital humanities</vt:lpstr>
      <vt:lpstr>Πεδία των Digital Humanities</vt:lpstr>
      <vt:lpstr>Όλο και συχνότερα θα ακούμε για …</vt:lpstr>
      <vt:lpstr>Βιβλιοκεντρισμός </vt:lpstr>
      <vt:lpstr>Παρουσίαση του PowerPoint</vt:lpstr>
      <vt:lpstr>ψηφιακές ανθρωπιστικές σπουδές: αναθεώρηση του βιβλιοκεντρικού μοντέλου</vt:lpstr>
      <vt:lpstr>Όλα αυτά το ελληνικό σχολείο δεν θέλει να τα ξέρει γιατί όλοι εμείς …</vt:lpstr>
      <vt:lpstr>Παρουσίαση του PowerPoint</vt:lpstr>
      <vt:lpstr>Η ταυτότητα των μαθητ@ν στην digital εποχή</vt:lpstr>
      <vt:lpstr>Παραδείγματα</vt:lpstr>
      <vt:lpstr>Ψηφιακή Βιβλιοθήκη Περσέας</vt:lpstr>
      <vt:lpstr>Παρουσίαση του PowerPoint</vt:lpstr>
      <vt:lpstr>Παρουσίαση του PowerPoint</vt:lpstr>
      <vt:lpstr>Παρουσίαση του PowerPoint</vt:lpstr>
      <vt:lpstr>Εάν στους συμφραστικούς πίνακες ζητήσετε: λήμματα από την οικογένεια #προσωπ#</vt:lpstr>
      <vt:lpstr>προσώπου, προσωπάκι</vt:lpstr>
      <vt:lpstr>προσωπίδα </vt:lpstr>
      <vt:lpstr>προσωπίδες </vt:lpstr>
      <vt:lpstr>πρόσωπο</vt:lpstr>
      <vt:lpstr>Λογοτεχνία</vt:lpstr>
      <vt:lpstr>Παρουσίαση του PowerPoint</vt:lpstr>
      <vt:lpstr>Παραδείγματα υπερκειμενικής λογοτεχνίας</vt:lpstr>
      <vt:lpstr>Πώς «διαβάζω» τα Π.Σ. και τα διδακτικά εγχειρίδια </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ΑΝΑΣΤΑΣΙΟΣ ΜΑΤΟΣ</dc:creator>
  <cp:lastModifiedBy>ΑΝΑΣΤΑΣΙΟΣ ΜΑΤΟΣ</cp:lastModifiedBy>
  <cp:revision>34</cp:revision>
  <dcterms:created xsi:type="dcterms:W3CDTF">2021-01-05T08:26:17Z</dcterms:created>
  <dcterms:modified xsi:type="dcterms:W3CDTF">2021-01-12T10:21:54Z</dcterms:modified>
</cp:coreProperties>
</file>