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2" r:id="rId2"/>
    <p:sldId id="273" r:id="rId3"/>
    <p:sldId id="280" r:id="rId4"/>
    <p:sldId id="274" r:id="rId5"/>
    <p:sldId id="276" r:id="rId6"/>
    <p:sldId id="277" r:id="rId7"/>
    <p:sldId id="282" r:id="rId8"/>
    <p:sldId id="279" r:id="rId9"/>
    <p:sldId id="281" r:id="rId10"/>
    <p:sldId id="278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879E09-D6C9-45E4-AFEC-2730C98F3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911658"/>
          </a:xfrm>
        </p:spPr>
        <p:txBody>
          <a:bodyPr>
            <a:noAutofit/>
          </a:bodyPr>
          <a:lstStyle/>
          <a:p>
            <a:pPr algn="ctr"/>
            <a:r>
              <a:rPr lang="el-GR" sz="2800" b="1" i="0" u="none" strike="noStrike" baseline="0" dirty="0">
                <a:solidFill>
                  <a:schemeClr val="accent2"/>
                </a:solidFill>
                <a:latin typeface="Calibri-Light"/>
              </a:rPr>
              <a:t>ΠΕΚΕΣ ΘΕΣΣΑΛΙΑΣ </a:t>
            </a:r>
            <a:br>
              <a:rPr lang="el-GR" sz="2800" b="1" i="0" u="none" strike="noStrike" baseline="0" dirty="0">
                <a:solidFill>
                  <a:schemeClr val="accent2"/>
                </a:solidFill>
                <a:latin typeface="Calibri-Light"/>
              </a:rPr>
            </a:br>
            <a:r>
              <a:rPr lang="el-GR" sz="2800" b="1" i="0" u="none" strike="noStrike" baseline="0" dirty="0">
                <a:solidFill>
                  <a:schemeClr val="accent2"/>
                </a:solidFill>
                <a:latin typeface="Calibri-Light"/>
              </a:rPr>
              <a:t>Δημιουργώντας Ψηφιακές Αφηγήσεις για τα 200 χρόνια από την Ελληνική</a:t>
            </a:r>
            <a:br>
              <a:rPr lang="el-GR" sz="2800" b="1" i="0" u="none" strike="noStrike" baseline="0" dirty="0">
                <a:solidFill>
                  <a:schemeClr val="accent2"/>
                </a:solidFill>
                <a:latin typeface="Calibri-Light"/>
              </a:rPr>
            </a:br>
            <a:r>
              <a:rPr lang="el-GR" sz="2800" b="1" i="0" u="none" strike="noStrike" baseline="0" dirty="0">
                <a:solidFill>
                  <a:schemeClr val="accent2"/>
                </a:solidFill>
                <a:latin typeface="Calibri-Light"/>
              </a:rPr>
              <a:t>Επανάσταση του 1821</a:t>
            </a:r>
            <a:endParaRPr lang="el-GR" sz="2800" b="1" dirty="0">
              <a:solidFill>
                <a:schemeClr val="accent2"/>
              </a:solidFill>
              <a:ea typeface="Cambria" pitchFamily="18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8D4FFB7-2E5D-4E32-8CA4-463622C16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21258"/>
            <a:ext cx="8596668" cy="3520104"/>
          </a:xfrm>
        </p:spPr>
        <p:txBody>
          <a:bodyPr>
            <a:normAutofit fontScale="92500"/>
          </a:bodyPr>
          <a:lstStyle/>
          <a:p>
            <a:endParaRPr lang="el-GR" sz="2800" dirty="0">
              <a:ea typeface="Cambria" pitchFamily="18" charset="0"/>
            </a:endParaRPr>
          </a:p>
          <a:p>
            <a:pPr marL="0" indent="0" algn="ctr">
              <a:buNone/>
            </a:pPr>
            <a:r>
              <a:rPr lang="el-GR" sz="2800" b="1" i="0" u="none" strike="noStrike" baseline="0" dirty="0">
                <a:solidFill>
                  <a:schemeClr val="accent3"/>
                </a:solidFill>
                <a:latin typeface="Calibri-Light"/>
              </a:rPr>
              <a:t>Τοπική Ιστορία και ερευνητικά σχέδια (</a:t>
            </a:r>
            <a:r>
              <a:rPr lang="el-GR" sz="2800" b="1" i="0" u="none" strike="noStrike" baseline="0" dirty="0" err="1">
                <a:solidFill>
                  <a:schemeClr val="accent3"/>
                </a:solidFill>
                <a:latin typeface="Calibri-Light"/>
              </a:rPr>
              <a:t>project</a:t>
            </a:r>
            <a:r>
              <a:rPr lang="el-GR" sz="2800" b="1" i="0" u="none" strike="noStrike" baseline="0" dirty="0">
                <a:solidFill>
                  <a:schemeClr val="accent3"/>
                </a:solidFill>
                <a:latin typeface="Calibri-Light"/>
              </a:rPr>
              <a:t>) </a:t>
            </a:r>
          </a:p>
          <a:p>
            <a:pPr marL="0" indent="0" algn="ctr">
              <a:buNone/>
            </a:pPr>
            <a:r>
              <a:rPr lang="el-GR" sz="2800" b="1" i="0" u="none" strike="noStrike" baseline="0" dirty="0">
                <a:solidFill>
                  <a:schemeClr val="accent3"/>
                </a:solidFill>
                <a:latin typeface="Calibri-Light"/>
              </a:rPr>
              <a:t>Προτάσεις με θέματα του Νεοελληνικού</a:t>
            </a:r>
          </a:p>
          <a:p>
            <a:pPr marL="0" indent="0" algn="ctr">
              <a:buNone/>
            </a:pPr>
            <a:r>
              <a:rPr lang="el-GR" sz="2800" b="1" i="0" u="none" strike="noStrike" baseline="0" dirty="0">
                <a:solidFill>
                  <a:schemeClr val="accent3"/>
                </a:solidFill>
                <a:latin typeface="Calibri-Light"/>
              </a:rPr>
              <a:t>Διαφωτισμού και της Επανάστασης του 1821 στη Θεσσαλία</a:t>
            </a:r>
          </a:p>
          <a:p>
            <a:pPr algn="ctr"/>
            <a:endParaRPr lang="el-GR" sz="1200" dirty="0">
              <a:solidFill>
                <a:schemeClr val="accent3"/>
              </a:solidFill>
              <a:latin typeface="Calibri-Light"/>
            </a:endParaRPr>
          </a:p>
          <a:p>
            <a:pPr marL="0" indent="0" algn="r">
              <a:buNone/>
            </a:pPr>
            <a:endParaRPr lang="el-GR" sz="1800" b="1" dirty="0">
              <a:solidFill>
                <a:schemeClr val="accent3"/>
              </a:solidFill>
              <a:latin typeface="Calibri-Light"/>
            </a:endParaRPr>
          </a:p>
          <a:p>
            <a:pPr marL="0" indent="0" algn="r">
              <a:buNone/>
            </a:pPr>
            <a:r>
              <a:rPr lang="el-GR" sz="1800" b="1" dirty="0">
                <a:solidFill>
                  <a:schemeClr val="accent3"/>
                </a:solidFill>
                <a:latin typeface="Calibri-Light"/>
              </a:rPr>
              <a:t>Ιουλία Κανδήλα</a:t>
            </a:r>
          </a:p>
          <a:p>
            <a:pPr marL="0" indent="0" algn="r">
              <a:buNone/>
            </a:pPr>
            <a:r>
              <a:rPr lang="el-GR" sz="1800" b="1" dirty="0">
                <a:solidFill>
                  <a:schemeClr val="accent3"/>
                </a:solidFill>
                <a:latin typeface="Calibri-Light"/>
              </a:rPr>
              <a:t>ΣΕΕ ΠΕ02</a:t>
            </a:r>
            <a:endParaRPr lang="el-GR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72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57B58E-4739-4E92-A768-9554FA003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Πηγές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2AD67F-0B41-4D38-A723-A089513B5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V. Προφορικές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VI. Στατιστικοί πίνακες και γραφήματα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VII. Το τοπίο (τοποθεσίες, τοπία, τοπωνύμια - δημόσια κτήρια και ερείπια - εκκλησιαστικά και θρησκευτικά κτήρια - τόποι και αντικείμενα μνήμης - μουσεία, βιβλιοθήκες)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VIII. Φωτογραφικές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IX. Χάρτες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X. Αντικείμενα τέχνης και καθημερινής ζωής </a:t>
            </a:r>
            <a:endParaRPr lang="en-US" altLang="el-GR" sz="2000" dirty="0">
              <a:solidFill>
                <a:schemeClr val="tx1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12621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863F9-6794-4A57-AF17-85214D150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0928"/>
          </a:xfrm>
        </p:spPr>
        <p:txBody>
          <a:bodyPr/>
          <a:lstStyle/>
          <a:p>
            <a:pPr algn="ctr"/>
            <a:r>
              <a:rPr lang="el-GR" altLang="el-GR" dirty="0">
                <a:solidFill>
                  <a:schemeClr val="accent2"/>
                </a:solidFill>
              </a:rPr>
              <a:t>Στόχοι Τοπικής Ιστορίας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1936B48-2FCA-4489-ABA4-92FED67BC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2471"/>
            <a:ext cx="8596668" cy="447889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Αντιμετωπίζει ερευνητικά το περιβάλλον διατυπώνοντας έλλογες υποθέσεις εργασίας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Κατανοεί τον περιβάλλοντα φυσικό, δομημένο και κοινωνικό χώρο και εντάσσεται δημιουργικά σ’ αυτόν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Εντοπίζει, επιλέγει, αξιολογεί και αξιοποιεί τις κατάλληλες πηγές πληροφόρησης.</a:t>
            </a:r>
          </a:p>
          <a:p>
            <a:pPr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Παρατηρεί, περιγράφει, συγκρίνει και εξηγεί τους λόγους για τους οποίους τα πράγματα πήραν την παρούσα μορφή τους στον συγκεκριμένο χώρο.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Ενεργοποιείται δημιουργικά στις προσπάθειες διατήρησης της πολιτισμικής φυσιογνωμίας του τόπου του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Σφυρηλατεί τους δεσμούς του με τον τόπο στον οποίο ζει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Καλλιεργεί κίνητρα και εθισμούς για ατομική και συλλογική δράση μέσα και έξω από  το σχολείο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Αναπτύσσει ερευνητικές δεξιότητες (άντληση πληροφοριών - επαλήθευση δεδομένων)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13499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285817-0D15-497D-91A9-9618240AC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5365073"/>
          </a:xfrm>
        </p:spPr>
        <p:txBody>
          <a:bodyPr>
            <a:normAutofit/>
          </a:bodyPr>
          <a:lstStyle/>
          <a:p>
            <a:pPr algn="ctr"/>
            <a:br>
              <a:rPr lang="el-GR" b="1" dirty="0"/>
            </a:br>
            <a:br>
              <a:rPr lang="el-GR" b="1" dirty="0"/>
            </a:br>
            <a:br>
              <a:rPr lang="el-GR" b="1" dirty="0"/>
            </a:br>
            <a:r>
              <a:rPr lang="el-GR" b="1" dirty="0"/>
              <a:t>Ενδεικτικές Προτάσεις για το 1821 </a:t>
            </a:r>
            <a:br>
              <a:rPr lang="el-GR" b="1" dirty="0"/>
            </a:br>
            <a:r>
              <a:rPr lang="el-GR" b="1" dirty="0"/>
              <a:t>και τον</a:t>
            </a:r>
            <a:br>
              <a:rPr lang="el-GR" b="1" dirty="0"/>
            </a:br>
            <a:r>
              <a:rPr lang="el-GR" b="1" dirty="0"/>
              <a:t>Νεοελληνικό Διαφωτισμό στη Θεσσαλία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C423B0-C089-4C6E-97BF-85E69C306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228948"/>
            <a:ext cx="8596668" cy="812414"/>
          </a:xfrm>
        </p:spPr>
        <p:txBody>
          <a:bodyPr/>
          <a:lstStyle/>
          <a:p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</a:p>
          <a:p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84893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6DF395-7F13-412F-A6DC-D917140C8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Πώς θυμόμαστε την επανάσταση</a:t>
            </a:r>
            <a:br>
              <a:rPr lang="el-G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2800" b="0" i="0" dirty="0">
                <a:solidFill>
                  <a:srgbClr val="646469"/>
                </a:solidFill>
                <a:effectLst/>
                <a:latin typeface="Averta-SemiBold"/>
              </a:rPr>
              <a:t>Κέντρο Έρευνας για τις Ανθρωπιστικές Επιστήμες (ΚΕΑΕ)</a:t>
            </a:r>
            <a:endParaRPr lang="el-GR" sz="28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F3F268-6C1B-4AC9-AA7F-58789EE19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Για όλους τους μαθητές/</a:t>
            </a: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τριες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Νηπιαγωγείου- Δημοτικού – Γυμνασίου και Λυκείου – Εντοπισμός αναφορών για την επανάσταση στην πόλη ή στο χωριό (έδρα σχολείου)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Ονόματα δρόμων  - πλατειών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Προτομές – αγάλματα – μνημεία - ηρώα 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l-G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Ονοματοδοσία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σχολείων – συλλόγων –φορέων 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Βιβλία (βιβλιοθήκες)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Αντικείμενα τέχνης σε μουσεία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43328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584865-B407-41DF-90B5-54AC7A2B9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/>
          <a:lstStyle/>
          <a:p>
            <a:pPr algn="ctr"/>
            <a:r>
              <a:rPr lang="el-GR" b="1" dirty="0">
                <a:latin typeface="Calibri" panose="020F0502020204030204" pitchFamily="34" charset="0"/>
                <a:cs typeface="Times New Roman" panose="02020603050405020304" pitchFamily="18" charset="0"/>
              </a:rPr>
              <a:t>Κωνσταντίνος Κούμας -Λάρισα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DE420E-55B4-440F-BDE1-891FF46F3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125"/>
            <a:ext cx="8596668" cy="4381238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l-GR" sz="4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Οδός </a:t>
            </a:r>
            <a:r>
              <a:rPr lang="el-GR" sz="5500" dirty="0" err="1">
                <a:ea typeface="Calibri" panose="020F0502020204030204" pitchFamily="34" charset="0"/>
                <a:cs typeface="Times New Roman" panose="02020603050405020304" pitchFamily="18" charset="0"/>
              </a:rPr>
              <a:t>Κούμα</a:t>
            </a: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 (κεντρικός δρόμος) - προτομή </a:t>
            </a:r>
            <a:r>
              <a:rPr lang="el-GR" sz="5500" dirty="0" err="1">
                <a:ea typeface="Calibri" panose="020F0502020204030204" pitchFamily="34" charset="0"/>
                <a:cs typeface="Times New Roman" panose="02020603050405020304" pitchFamily="18" charset="0"/>
              </a:rPr>
              <a:t>Κούμα</a:t>
            </a: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 (κεντρική πλατεία Λάρισας)  - 5</a:t>
            </a:r>
            <a:r>
              <a:rPr lang="el-GR" sz="55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ο</a:t>
            </a: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 ΓΕΛ Λάρισας –Δημόσια Κεντρική Βιβλιοθήκη Λάρισας- Σύλλογος Εκπαιδευτικών ΠΕ Λάρισας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l-GR" sz="5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Οργανώνουμε μία επιτόπια επίσκεψη, βγάζουμε φωτογραφίες, </a:t>
            </a: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κάνουμε συνεντεύξεις, </a:t>
            </a:r>
            <a:r>
              <a:rPr lang="el-GR" sz="5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συζητάμε στην τάξη για τα ευρήματά μας.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Δίνουμε</a:t>
            </a:r>
            <a:r>
              <a:rPr lang="el-GR" sz="5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πηγές για τον </a:t>
            </a:r>
            <a:r>
              <a:rPr lang="el-GR" sz="55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Κούμα</a:t>
            </a:r>
            <a:r>
              <a:rPr lang="el-GR" sz="5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– χωρίζουμε σε ομάδες μαθητές και τους αναθέτουμε να γράψουν μια ιστορία </a:t>
            </a:r>
            <a:r>
              <a:rPr lang="el-GR" sz="55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el-GR" sz="5500" dirty="0">
                <a:ea typeface="Calibri" panose="020F0502020204030204" pitchFamily="34" charset="0"/>
                <a:cs typeface="Times New Roman" panose="02020603050405020304" pitchFamily="18" charset="0"/>
              </a:rPr>
              <a:t>Γράφουμε – σχεδιάζουμε ……..αποφασίζουμε</a:t>
            </a:r>
            <a:endParaRPr lang="el-GR" sz="5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1188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2C3DD71-7262-4546-918A-35A26928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5052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Γεώργιος Καραϊσκάκης – προτομές </a:t>
            </a:r>
            <a:br>
              <a:rPr lang="el-GR" b="1" dirty="0"/>
            </a:br>
            <a:r>
              <a:rPr lang="el-GR" b="1" dirty="0"/>
              <a:t>Καρδίτσα 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98DDDC1-783E-45E2-AE09-C11F514BA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Σύγκριση των τεσσάρων 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απεικονίσεων»</a:t>
            </a:r>
            <a:r>
              <a:rPr lang="el-GR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 Γ. Καραϊσκάκη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Προτομή του ήρωα της επανάστασης του 1821, Γεωργίου Καραϊσκάκη έργο του Αθηναίου γλύπτη, Ν. Γεωργαντή (1883-1947).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>
                <a:solidFill>
                  <a:srgbClr val="1A282B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Ο</a:t>
            </a:r>
            <a:r>
              <a:rPr lang="el-GR" sz="1800" dirty="0">
                <a:solidFill>
                  <a:srgbClr val="1A282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ρειχάλκινος έφιππος ανδριάντας του μεγάλου ήρωα του 1821 Γεωργίου Καραϊσκάκη. Είναι ο μεγαλύτερος έφιππος ανδριάντας στην Ελλάδα. Φιλοτεχνήθηκε από την γλύπτρια Νικολίτσα-</a:t>
            </a:r>
            <a:r>
              <a:rPr lang="el-GR" sz="1800" dirty="0" err="1">
                <a:solidFill>
                  <a:srgbClr val="1A282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Λητώ</a:t>
            </a:r>
            <a:r>
              <a:rPr lang="el-GR" sz="1800" dirty="0">
                <a:solidFill>
                  <a:srgbClr val="1A282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Λεοντή.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>
                <a:solidFill>
                  <a:srgbClr val="1A282B"/>
                </a:solidFill>
                <a:latin typeface="Calibri" panose="020F0502020204030204" pitchFamily="34" charset="0"/>
              </a:rPr>
              <a:t>Ανδριάντας Γ. Καραϊσκάκη στο </a:t>
            </a:r>
            <a:r>
              <a:rPr lang="el-GR" dirty="0" err="1">
                <a:solidFill>
                  <a:srgbClr val="1A282B"/>
                </a:solidFill>
                <a:latin typeface="Calibri" panose="020F0502020204030204" pitchFamily="34" charset="0"/>
              </a:rPr>
              <a:t>Μαυρομάττι</a:t>
            </a:r>
            <a:r>
              <a:rPr lang="el-GR" dirty="0">
                <a:solidFill>
                  <a:srgbClr val="1A282B"/>
                </a:solidFill>
                <a:latin typeface="Calibri" panose="020F0502020204030204" pitchFamily="34" charset="0"/>
              </a:rPr>
              <a:t> Καρδίτσας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>
                <a:solidFill>
                  <a:srgbClr val="1A282B"/>
                </a:solidFill>
                <a:latin typeface="Calibri" panose="020F0502020204030204" pitchFamily="34" charset="0"/>
              </a:rPr>
              <a:t>Μετάλλιο στο Μουσείο Πόλης της Καρδίτσας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>
                <a:solidFill>
                  <a:srgbClr val="1A282B"/>
                </a:solidFill>
                <a:latin typeface="Calibri" panose="020F0502020204030204" pitchFamily="34" charset="0"/>
              </a:rPr>
              <a:t>Αφήγηση φανταστική των δημιουργών – γλυπτών για το πώς «είδαν» τον ήρωα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476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4AA433-0B58-45B2-88F7-99A3EFE9C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Η επανάσταση στο Πήλιο - Εκπρόσωποι Νεοελληνικού Διαφωτισμού - Μαγνησία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BFFA45-B632-4AE3-9C35-F03DD90481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Αφηγήσεις με θέμα τα γεγονότα: έναρξη επανάστασης στο Πήλιο και Βελεστίνο (Μάιος 1821)</a:t>
            </a:r>
          </a:p>
          <a:p>
            <a:r>
              <a:rPr lang="el-GR" dirty="0"/>
              <a:t>Συναντήσεις Άνθιμου Γαζή – Γρηγορίου </a:t>
            </a:r>
            <a:r>
              <a:rPr lang="el-GR" dirty="0" err="1"/>
              <a:t>Κωνσταντά</a:t>
            </a:r>
            <a:endParaRPr lang="el-GR" dirty="0"/>
          </a:p>
          <a:p>
            <a:r>
              <a:rPr lang="el-GR" dirty="0"/>
              <a:t>Τοπικοί ήρωες: Κυριάκος </a:t>
            </a:r>
            <a:r>
              <a:rPr lang="el-GR" dirty="0" err="1"/>
              <a:t>Μπασδέκης</a:t>
            </a:r>
            <a:r>
              <a:rPr lang="el-GR" dirty="0"/>
              <a:t>, </a:t>
            </a:r>
            <a:r>
              <a:rPr lang="el-GR" dirty="0" err="1"/>
              <a:t>Αλέξ</a:t>
            </a:r>
            <a:r>
              <a:rPr lang="el-GR" dirty="0"/>
              <a:t>. </a:t>
            </a:r>
            <a:r>
              <a:rPr lang="el-GR" dirty="0" err="1"/>
              <a:t>Κασσαβέτης</a:t>
            </a:r>
            <a:r>
              <a:rPr lang="el-GR" dirty="0"/>
              <a:t>, Γιάννης Δήμου, Μ. Δημάδης κ.α.</a:t>
            </a:r>
          </a:p>
          <a:p>
            <a:r>
              <a:rPr lang="el-GR" dirty="0"/>
              <a:t>Άνθιμος Γαζής: η πορεία του, τα ταξίδια του, το έργο του, η διδασκαλία σε σχολεία </a:t>
            </a:r>
          </a:p>
          <a:p>
            <a:r>
              <a:rPr lang="el-GR" dirty="0"/>
              <a:t>Ρήγας …….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8734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FD5D7F-5528-4035-B12C-4C03DB8DF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Τρίκαλα – Μάχες </a:t>
            </a:r>
            <a:r>
              <a:rPr lang="el-GR" b="1" dirty="0" err="1"/>
              <a:t>Ασπροποτάμου</a:t>
            </a:r>
            <a:r>
              <a:rPr lang="el-GR" b="1" dirty="0"/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BF95F5-D9BE-4346-BA0B-EA4E5DA51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Έναρξη επανάστασης Ιούλιος 1821 – </a:t>
            </a:r>
            <a:r>
              <a:rPr lang="el-GR" dirty="0" err="1"/>
              <a:t>Νικολός</a:t>
            </a:r>
            <a:r>
              <a:rPr lang="el-GR" dirty="0"/>
              <a:t> </a:t>
            </a:r>
            <a:r>
              <a:rPr lang="el-GR" dirty="0" err="1"/>
              <a:t>Στουρνάρης</a:t>
            </a:r>
            <a:endParaRPr lang="el-GR" dirty="0"/>
          </a:p>
          <a:p>
            <a:r>
              <a:rPr lang="el-GR" dirty="0"/>
              <a:t>Συμμετοχή </a:t>
            </a:r>
            <a:r>
              <a:rPr lang="el-GR" dirty="0" err="1"/>
              <a:t>Ασπροποταμιτών</a:t>
            </a:r>
            <a:r>
              <a:rPr lang="el-GR" dirty="0"/>
              <a:t> στην πολιορκία του Μεσολογγίου (</a:t>
            </a:r>
            <a:r>
              <a:rPr lang="el-GR" dirty="0" err="1"/>
              <a:t>Νικολός</a:t>
            </a:r>
            <a:r>
              <a:rPr lang="el-GR" dirty="0"/>
              <a:t> </a:t>
            </a:r>
            <a:r>
              <a:rPr lang="el-GR" dirty="0" err="1"/>
              <a:t>Στουρνάρης</a:t>
            </a:r>
            <a:r>
              <a:rPr lang="el-GR" dirty="0"/>
              <a:t> – Γρηγόριος </a:t>
            </a:r>
            <a:r>
              <a:rPr lang="el-GR" dirty="0" err="1"/>
              <a:t>Λιακατάς</a:t>
            </a:r>
            <a:r>
              <a:rPr lang="el-GR" dirty="0"/>
              <a:t> – Χριστόδουλος </a:t>
            </a:r>
            <a:r>
              <a:rPr lang="el-GR" dirty="0" err="1"/>
              <a:t>Χατζηπέτρος</a:t>
            </a:r>
            <a:r>
              <a:rPr lang="el-GR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012301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0369790-D10B-4586-BBE5-2937F082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Καταλήγοντας…..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0A42EDE-D04B-4446-9A56-672B3C263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Συναντήσεις ηρώων επανάστασης και εκπροσώπων του Νεοελληνικού Διαφωτισμού </a:t>
            </a:r>
          </a:p>
          <a:p>
            <a:r>
              <a:rPr lang="el-GR" dirty="0"/>
              <a:t>Ταξιδιωτικές ιστορίες </a:t>
            </a:r>
          </a:p>
          <a:p>
            <a:r>
              <a:rPr lang="el-GR" dirty="0"/>
              <a:t>Συναντήσεις μαθητών της εποχής του 1821 και του σήμερα (με αφορμή </a:t>
            </a:r>
            <a:r>
              <a:rPr lang="el-GR" dirty="0" err="1"/>
              <a:t>ονοματοδοσία</a:t>
            </a:r>
            <a:r>
              <a:rPr lang="el-GR" dirty="0"/>
              <a:t> σχολείων)</a:t>
            </a:r>
          </a:p>
          <a:p>
            <a:r>
              <a:rPr lang="el-GR" dirty="0"/>
              <a:t>Πιστεύουμε ότι οι μαθητές </a:t>
            </a:r>
            <a:r>
              <a:rPr lang="el-GR"/>
              <a:t>και μαθήτριες </a:t>
            </a:r>
            <a:r>
              <a:rPr lang="el-GR" dirty="0"/>
              <a:t>με τη σωστή καθοδήγησή σας θα </a:t>
            </a:r>
            <a:r>
              <a:rPr lang="el-GR"/>
              <a:t>μας εκπλήξουν ……..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7626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12F0A6-48C2-4C39-8998-1C8617AE2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7561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b="1" dirty="0"/>
              <a:t>Μέθοδος Project </a:t>
            </a:r>
            <a:br>
              <a:rPr lang="el-GR" sz="3600" b="1" dirty="0"/>
            </a:b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D6D9E5-2EB3-443B-80AA-83B7F4A5C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89103"/>
            <a:ext cx="8596668" cy="4452259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l-GR" sz="2000" dirty="0"/>
              <a:t>Κάθε οργανωμένη μαθησιακή δραστηριότητα συλλογικής συνήθως μορφής, που αναπτύσσεται σε πλαίσιο ελεύθερης επιλογής, με βάση προκαθορισμένο σχέδιο και αποβλέπει στη </a:t>
            </a:r>
            <a:r>
              <a:rPr lang="el-GR" sz="2000" dirty="0" err="1"/>
              <a:t>διευρεύνηση</a:t>
            </a:r>
            <a:r>
              <a:rPr lang="el-GR" sz="2000" dirty="0"/>
              <a:t>, οργάνωση και διαχείριση γνώσεων, υλικών, αξιών και δράσεων, οι οποίες ενδιαφέρουν άμεσα τους μαθητές ως άτομα ή ως μέλη κοινωνικών ομάδων.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l-GR" sz="2000" b="1" dirty="0">
                <a:effectLst/>
              </a:rPr>
              <a:t>Η βασική δομή της μεθόδου είναι</a:t>
            </a:r>
            <a:r>
              <a:rPr lang="el-GR" sz="2000" dirty="0">
                <a:effectLst/>
              </a:rPr>
              <a:t>: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2000" dirty="0">
                <a:effectLst/>
              </a:rPr>
              <a:t>η πρωτοβουλία των μαθητών για να εξετάσουν κάποιο θέμα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2000" dirty="0">
                <a:effectLst/>
              </a:rPr>
              <a:t>η ανταλλαγή απόψεων σχετικά με την πρωτοβουλία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2000" dirty="0">
                <a:effectLst/>
              </a:rPr>
              <a:t>η από κοινού διαμόρφωση των πλαισίων δράσης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2000" dirty="0">
                <a:effectLst/>
              </a:rPr>
              <a:t>η υλοποίηση όσων έχουν προγραμματιστεί και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el-GR" sz="2000" dirty="0">
                <a:effectLst/>
              </a:rPr>
              <a:t>η περάτωση του Project. </a:t>
            </a:r>
            <a:endParaRPr lang="el-GR" sz="2000" dirty="0"/>
          </a:p>
          <a:p>
            <a:pPr>
              <a:buFont typeface="Wingdings" pitchFamily="2" charset="2"/>
              <a:buChar char="Ø"/>
            </a:pPr>
            <a:endParaRPr 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181446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3BB957-39EA-44C4-BE73-125C21F48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8381"/>
          </a:xfrm>
        </p:spPr>
        <p:txBody>
          <a:bodyPr/>
          <a:lstStyle/>
          <a:p>
            <a:pPr algn="ctr"/>
            <a:r>
              <a:rPr lang="el-GR" sz="3600" b="1" dirty="0"/>
              <a:t>Μέθοδος Project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9C9619-26FA-4EDF-99F0-4EEE98F23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7679"/>
            <a:ext cx="8596668" cy="4203684"/>
          </a:xfrm>
        </p:spPr>
        <p:txBody>
          <a:bodyPr>
            <a:normAutofit/>
          </a:bodyPr>
          <a:lstStyle/>
          <a:p>
            <a:pPr algn="just"/>
            <a:r>
              <a:rPr lang="el-GR" sz="2000" dirty="0">
                <a:effectLst/>
              </a:rPr>
              <a:t>Ανοικτή διαδικασία μάθησης (όρια και διαδικασίες όχι αυστηρά καθορισμένα).</a:t>
            </a:r>
          </a:p>
          <a:p>
            <a:pPr algn="just"/>
            <a:r>
              <a:rPr lang="el-GR" sz="2000" dirty="0">
                <a:effectLst/>
              </a:rPr>
              <a:t>Εργασία σε ομάδες</a:t>
            </a:r>
          </a:p>
          <a:p>
            <a:pPr algn="just"/>
            <a:r>
              <a:rPr lang="el-GR" sz="2000" dirty="0">
                <a:effectLst/>
              </a:rPr>
              <a:t>Εργασία διερευνητική</a:t>
            </a:r>
          </a:p>
          <a:p>
            <a:pPr algn="just"/>
            <a:r>
              <a:rPr lang="el-GR" sz="2000" dirty="0">
                <a:effectLst/>
              </a:rPr>
              <a:t>Τα αγαθά της μεθόδου: ερευνητικότητα, </a:t>
            </a:r>
            <a:r>
              <a:rPr lang="el-GR" sz="2000" dirty="0" err="1">
                <a:effectLst/>
              </a:rPr>
              <a:t>επιστημονικότητα</a:t>
            </a:r>
            <a:r>
              <a:rPr lang="el-GR" sz="2000" dirty="0">
                <a:effectLst/>
              </a:rPr>
              <a:t> (επιστημονική εντιμότητα), επαγωγική σκέψη, διαθεματικότητα, </a:t>
            </a:r>
            <a:r>
              <a:rPr lang="el-GR" sz="2000" dirty="0" err="1">
                <a:effectLst/>
              </a:rPr>
              <a:t>εποπτικότητα</a:t>
            </a:r>
            <a:r>
              <a:rPr lang="el-GR" sz="2000" dirty="0">
                <a:effectLst/>
              </a:rPr>
              <a:t> υλικού, διαπροσωπικές σχέσεις, ομαδικότητα</a:t>
            </a:r>
          </a:p>
          <a:p>
            <a:pPr algn="just"/>
            <a:r>
              <a:rPr lang="el-GR" sz="2000" dirty="0">
                <a:effectLst/>
              </a:rPr>
              <a:t>Η κυκλική κίνηση του </a:t>
            </a:r>
            <a:r>
              <a:rPr lang="el-GR" sz="2000" dirty="0" err="1">
                <a:effectLst/>
              </a:rPr>
              <a:t>πρότζεκτ</a:t>
            </a:r>
            <a:r>
              <a:rPr lang="el-GR" sz="2000" dirty="0">
                <a:effectLst/>
              </a:rPr>
              <a:t>: Από τη σχολική τάξη στο πεδίο και πάλι στη σχολική τάξη. Από την ολομέλεια στην ομάδα και πάλι στην ολομέλεια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84040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A4AE90-86F8-40D7-90D0-FB4F1070E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7460"/>
          </a:xfrm>
        </p:spPr>
        <p:txBody>
          <a:bodyPr/>
          <a:lstStyle/>
          <a:p>
            <a:pPr algn="ctr"/>
            <a:r>
              <a:rPr lang="el-GR" altLang="el-GR" dirty="0">
                <a:solidFill>
                  <a:schemeClr val="accent2"/>
                </a:solidFill>
              </a:rPr>
              <a:t>Τι είναι τοπική ιστορία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68EC120-1E8F-443B-82A0-D918B8129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52583"/>
            <a:ext cx="8596668" cy="3895818"/>
          </a:xfrm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</a:rPr>
              <a:t>Κλάδος της ιστορικής επιστήμης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</a:rPr>
              <a:t>Αποτελεί μερίκευση και εντοπισμό σε συγκεκριμένα όρια ώστε να προσεγγιστεί καλύτερα και να μελετηθεί ευκολότερα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</a:rPr>
              <a:t>Ιστορικό υλικό που βρίσκεται στη γειτονική περιοχή και είναι γνωστό, οικείο στους μαθητές ή 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</a:rPr>
              <a:t>Μπορεί να γίνει γνωστό μέσω εργασιών και επιτόπιας έρευνας</a:t>
            </a:r>
          </a:p>
          <a:p>
            <a:pPr>
              <a:lnSpc>
                <a:spcPct val="80000"/>
              </a:lnSpc>
            </a:pPr>
            <a:r>
              <a:rPr lang="el-GR" altLang="el-GR" sz="2400" dirty="0">
                <a:solidFill>
                  <a:schemeClr val="tx1"/>
                </a:solidFill>
              </a:rPr>
              <a:t>Απαραίτητη προϋπόθεση: γνώση της γενικής ιστορίας</a:t>
            </a:r>
          </a:p>
          <a:p>
            <a:pPr>
              <a:lnSpc>
                <a:spcPct val="80000"/>
              </a:lnSpc>
            </a:pPr>
            <a:r>
              <a:rPr lang="el-GR" sz="2400" dirty="0">
                <a:effectLst/>
              </a:rPr>
              <a:t>Με τον όρο τοπική ιστορία εννοούμε την ιστορία που ξεκινά από τα ενδιαφέροντα και τις ανάγκες μιας τοπικής κοινωνίας, συνδέεται με τους τοπικούς θεσμούς και ανατροφοδοτεί την τοπική ταυτότητα και αυτογνωσία. </a:t>
            </a:r>
            <a:endParaRPr lang="en-US" altLang="el-GR" sz="2400" dirty="0">
              <a:solidFill>
                <a:schemeClr val="tx1"/>
              </a:solidFill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082705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36C8F3-0D59-428B-8EE3-E20DA6EC6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173"/>
          </a:xfrm>
        </p:spPr>
        <p:txBody>
          <a:bodyPr>
            <a:normAutofit/>
          </a:bodyPr>
          <a:lstStyle/>
          <a:p>
            <a:pPr algn="ctr"/>
            <a:r>
              <a:rPr lang="el-GR" altLang="el-GR" dirty="0">
                <a:solidFill>
                  <a:schemeClr val="accent2"/>
                </a:solidFill>
              </a:rPr>
              <a:t>Τρόποι προσέγγισης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62CFC7-72FD-49E9-A2EF-A28585B8D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2773"/>
            <a:ext cx="8596668" cy="4718589"/>
          </a:xfrm>
        </p:spPr>
        <p:txBody>
          <a:bodyPr>
            <a:normAutofit fontScale="85000" lnSpcReduction="20000"/>
          </a:bodyPr>
          <a:lstStyle/>
          <a:p>
            <a:r>
              <a:rPr lang="el-GR" altLang="el-GR" sz="2200" b="1" dirty="0">
                <a:solidFill>
                  <a:schemeClr val="tx1"/>
                </a:solidFill>
              </a:rPr>
              <a:t>Η </a:t>
            </a:r>
            <a:r>
              <a:rPr lang="el-GR" altLang="el-GR" sz="2200" b="1" u="sng" dirty="0">
                <a:solidFill>
                  <a:schemeClr val="tx1"/>
                </a:solidFill>
              </a:rPr>
              <a:t>πρώτη προσέγγιση </a:t>
            </a:r>
            <a:r>
              <a:rPr lang="el-GR" altLang="el-GR" sz="2200" b="1" dirty="0">
                <a:solidFill>
                  <a:schemeClr val="tx1"/>
                </a:solidFill>
              </a:rPr>
              <a:t>παραπέμπει στη γενική ιστορία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συγκεκριμενοποιεί και αισθητοποιεί τη γενική ιστορία.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λειτουργεί συμπληρωματικά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συμβάλλει στην κατανόηση φαινομένων, περιόδων και γεγονότων της γενικής ιστορίας </a:t>
            </a:r>
          </a:p>
          <a:p>
            <a:r>
              <a:rPr lang="el-GR" altLang="el-GR" sz="2200" b="1" dirty="0">
                <a:solidFill>
                  <a:schemeClr val="tx1"/>
                </a:solidFill>
              </a:rPr>
              <a:t>Η </a:t>
            </a:r>
            <a:r>
              <a:rPr lang="el-GR" altLang="el-GR" sz="2200" b="1" u="sng" dirty="0">
                <a:solidFill>
                  <a:schemeClr val="tx1"/>
                </a:solidFill>
              </a:rPr>
              <a:t>δεύτερη προσέγγιση </a:t>
            </a:r>
            <a:r>
              <a:rPr lang="el-GR" altLang="el-GR" sz="2200" b="1" dirty="0">
                <a:solidFill>
                  <a:schemeClr val="tx1"/>
                </a:solidFill>
              </a:rPr>
              <a:t>παραπέμπει στη μέθοδο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στην περίπτωση αυτή η τοπική ιστορία είναι σχολική δραστηριότητα. Ιστορική αναζήτηση στον τόπο του σχολείου – έρευνα στα αρχεία του τόπου ή στις άλλες πηγές πάλι του τόπου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 στόχοι: ανάπτυξη δεξιοτήτων </a:t>
            </a:r>
            <a:endParaRPr lang="en-US" altLang="el-GR" sz="2200" dirty="0">
              <a:solidFill>
                <a:schemeClr val="tx1"/>
              </a:solidFill>
            </a:endParaRPr>
          </a:p>
          <a:p>
            <a:r>
              <a:rPr lang="el-GR" altLang="el-GR" sz="2200" b="1" dirty="0">
                <a:solidFill>
                  <a:schemeClr val="tx1"/>
                </a:solidFill>
              </a:rPr>
              <a:t>Η </a:t>
            </a:r>
            <a:r>
              <a:rPr lang="el-GR" altLang="el-GR" sz="2200" b="1" u="sng" dirty="0">
                <a:solidFill>
                  <a:schemeClr val="tx1"/>
                </a:solidFill>
              </a:rPr>
              <a:t>τρίτη προσέγγιση </a:t>
            </a:r>
            <a:r>
              <a:rPr lang="el-GR" altLang="el-GR" sz="2200" b="1" dirty="0">
                <a:solidFill>
                  <a:schemeClr val="tx1"/>
                </a:solidFill>
              </a:rPr>
              <a:t>παραπέμπει στις περιβαλλοντικές σπουδές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προσέγγιση διαθεματική – το αντικείμενο της σχολικής δραστηριότητας αποτελεί όψη ή και όψεις του περιβάλλοντος του σχολικού χώρου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altLang="el-GR" sz="2200" dirty="0">
                <a:solidFill>
                  <a:schemeClr val="tx1"/>
                </a:solidFill>
              </a:rPr>
              <a:t>διαφορετικά αντικείμενα όπως μαθηματικά, βιολογία, χημεία, γεωγραφία ενισχύουν ή και συμπληρώνουν την ιστορική μέθοδο</a:t>
            </a:r>
            <a:endParaRPr lang="en-US" altLang="el-GR" sz="2200" dirty="0">
              <a:solidFill>
                <a:schemeClr val="tx1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718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AE3300-4968-434D-9D02-00E4B2BD8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altLang="el-GR" dirty="0">
                <a:solidFill>
                  <a:schemeClr val="accent2"/>
                </a:solidFill>
              </a:rPr>
              <a:t>Ολισθήματα προς αποφυγή</a:t>
            </a:r>
            <a:r>
              <a:rPr lang="el-GR" b="1" dirty="0"/>
              <a:t> 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57F99F-6F1B-403B-B716-5C85027DA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>
                <a:effectLst/>
              </a:rPr>
              <a:t>Όχι καλλιέργεια </a:t>
            </a:r>
            <a:r>
              <a:rPr lang="el-GR" sz="2000" dirty="0" err="1">
                <a:effectLst/>
              </a:rPr>
              <a:t>υπερσυναισθηματισμού</a:t>
            </a:r>
            <a:r>
              <a:rPr lang="el-GR" sz="2000" dirty="0">
                <a:effectLst/>
              </a:rPr>
              <a:t> έναντι του τοπικού και </a:t>
            </a:r>
            <a:r>
              <a:rPr lang="el-GR" sz="2000" dirty="0">
                <a:solidFill>
                  <a:schemeClr val="tx1"/>
                </a:solidFill>
                <a:effectLst/>
              </a:rPr>
              <a:t>π</a:t>
            </a:r>
            <a:r>
              <a:rPr lang="el-GR" altLang="el-GR" sz="2000" dirty="0">
                <a:solidFill>
                  <a:schemeClr val="tx1"/>
                </a:solidFill>
              </a:rPr>
              <a:t>ροαγωγή τοπικισμού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Αγιογραφίες και αναθέματα (</a:t>
            </a:r>
            <a:r>
              <a:rPr lang="el-GR" sz="2000" dirty="0">
                <a:effectLst/>
              </a:rPr>
              <a:t>όχι εξωραϊσμός των πάντων)</a:t>
            </a:r>
            <a:endParaRPr lang="el-GR" altLang="el-GR" sz="2000" dirty="0">
              <a:solidFill>
                <a:schemeClr val="tx1"/>
              </a:solidFill>
            </a:endParaRPr>
          </a:p>
          <a:p>
            <a:r>
              <a:rPr lang="el-GR" altLang="el-GR" sz="2000" dirty="0">
                <a:solidFill>
                  <a:schemeClr val="tx1"/>
                </a:solidFill>
              </a:rPr>
              <a:t>Εθνικιστικές προσεγγίσεις</a:t>
            </a:r>
          </a:p>
          <a:p>
            <a:r>
              <a:rPr lang="el-GR" altLang="el-GR" sz="2000" dirty="0">
                <a:solidFill>
                  <a:schemeClr val="tx1"/>
                </a:solidFill>
              </a:rPr>
              <a:t>Προχειρότητα </a:t>
            </a:r>
          </a:p>
          <a:p>
            <a:r>
              <a:rPr lang="el-GR" sz="2000" dirty="0">
                <a:effectLst/>
              </a:rPr>
              <a:t>Όχι αντιπαράθεση με το γενικό</a:t>
            </a:r>
            <a:r>
              <a:rPr lang="el-GR" sz="2000" dirty="0"/>
              <a:t> </a:t>
            </a:r>
            <a:r>
              <a:rPr lang="el-GR" altLang="el-GR" sz="2000" dirty="0">
                <a:solidFill>
                  <a:schemeClr val="tx1"/>
                </a:solidFill>
              </a:rPr>
              <a:t>(Γνώση γενικής ιστορίας και αξόνων της ιστορίας του τόπου)</a:t>
            </a:r>
            <a:endParaRPr lang="en-US" altLang="el-GR" sz="2000" dirty="0">
              <a:solidFill>
                <a:schemeClr val="tx1"/>
              </a:solidFill>
            </a:endParaRPr>
          </a:p>
          <a:p>
            <a:pPr algn="just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405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0457AD-DAB4-41FF-B790-1DFB85A0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7662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chemeClr val="accent2"/>
                </a:solidFill>
              </a:rPr>
              <a:t>Πορεία υλοποίησης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AEEC98F-C084-4F46-A355-B6AF10AC9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3491"/>
            <a:ext cx="8596668" cy="4407871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l-GR" altLang="el-GR" sz="2000" dirty="0">
                <a:solidFill>
                  <a:schemeClr val="tx1"/>
                </a:solidFill>
              </a:rPr>
              <a:t>Α. Το ιστορικό ερώτημα: αναζήτηση και επιλογή του θέματος /</a:t>
            </a:r>
            <a:r>
              <a:rPr lang="el-GR" sz="2000" dirty="0"/>
              <a:t> διαμόρφωση κεντρικού και επιμέρους ερωτημάτων</a:t>
            </a:r>
            <a:endParaRPr lang="el-GR" altLang="el-GR" sz="20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 Ο διαθέσιμος χρόνος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Η επάρκεια του εκπαιδευτικού προσωπικού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Οι δυνατότητες της σχολικής ομάδας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Το ιστορικό κεφάλαιο της περιοχής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Η ιστορική παιδεία των μαθητών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Η ηλικία των μαθητών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Η ύπαρξη ή όχι πηγών στον τόπο έρευνας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Η δυνατότητα πρόσβασης στις πηγές και η δυνατότητα αξιοποίησής </a:t>
            </a:r>
            <a:r>
              <a:rPr lang="el-GR" altLang="el-GR" sz="1800" dirty="0">
                <a:solidFill>
                  <a:schemeClr val="tx1"/>
                </a:solidFill>
              </a:rPr>
              <a:t>τους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909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1950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chemeClr val="accent2"/>
                </a:solidFill>
              </a:rPr>
              <a:t>Πορεία υλοποίησης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en-US" altLang="el-GR" sz="2000" dirty="0">
                <a:solidFill>
                  <a:schemeClr val="tx1"/>
                </a:solidFill>
              </a:rPr>
              <a:t>B</a:t>
            </a:r>
            <a:r>
              <a:rPr lang="el-GR" altLang="el-GR" sz="2000" dirty="0">
                <a:solidFill>
                  <a:schemeClr val="tx1"/>
                </a:solidFill>
              </a:rPr>
              <a:t>.</a:t>
            </a:r>
            <a:r>
              <a:rPr lang="en-US" altLang="el-GR" sz="2000" dirty="0">
                <a:solidFill>
                  <a:schemeClr val="tx1"/>
                </a:solidFill>
              </a:rPr>
              <a:t> </a:t>
            </a:r>
            <a:r>
              <a:rPr lang="el-GR" altLang="el-GR" sz="2000" dirty="0">
                <a:solidFill>
                  <a:schemeClr val="tx1"/>
                </a:solidFill>
              </a:rPr>
              <a:t>Προγραμματισμός / Οργάνωση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000" dirty="0"/>
              <a:t>Καθορισμός ομάδων μαθητών, ανάθεση εργασιών, προσδιορισμός του χρόνου, του τόπου και των όρων συνεργασίας</a:t>
            </a:r>
            <a:endParaRPr lang="el-GR" altLang="el-GR" sz="2000" dirty="0">
              <a:solidFill>
                <a:schemeClr val="tx1"/>
              </a:solidFill>
            </a:endParaRPr>
          </a:p>
          <a:p>
            <a:pPr algn="just">
              <a:buFontTx/>
              <a:buNone/>
            </a:pPr>
            <a:r>
              <a:rPr lang="el-GR" altLang="el-GR" sz="2000" dirty="0">
                <a:solidFill>
                  <a:schemeClr val="tx1"/>
                </a:solidFill>
              </a:rPr>
              <a:t>Γ. Αναζήτηση πηγών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εντοπισμός πηγών και προσβασιμότητα πηγών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l-GR" sz="2000" dirty="0"/>
              <a:t>επεξεργασία, διασταύρωση και σύνθεση ιστορικών πηγών που είναι δυνατό να συμβάλουν στην απάντηση των ερωτημάτων</a:t>
            </a:r>
            <a:endParaRPr lang="el-GR" altLang="el-GR" sz="2000" dirty="0">
              <a:solidFill>
                <a:schemeClr val="tx1"/>
              </a:solidFill>
            </a:endParaRPr>
          </a:p>
          <a:p>
            <a:pPr algn="just">
              <a:buFontTx/>
              <a:buNone/>
            </a:pPr>
            <a:r>
              <a:rPr lang="el-GR" altLang="el-GR" sz="2000" dirty="0">
                <a:solidFill>
                  <a:schemeClr val="tx1"/>
                </a:solidFill>
              </a:rPr>
              <a:t>Δ. Σύνθεση</a:t>
            </a:r>
            <a:endParaRPr lang="en-US" altLang="el-GR" sz="2000" dirty="0">
              <a:solidFill>
                <a:schemeClr val="tx1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9F3A62-222D-42B2-B9E3-F9D3903EE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99604"/>
          </a:xfrm>
        </p:spPr>
        <p:txBody>
          <a:bodyPr/>
          <a:lstStyle/>
          <a:p>
            <a:pPr algn="ctr"/>
            <a:r>
              <a:rPr lang="el-GR" dirty="0"/>
              <a:t>Πηγές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D598994-3FFF-4F05-A892-5A0AD2A53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Ι. Γραπτές πηγές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α. Δημοσιευμένες (επιστημονικά βιβλία, έργα τοπικών ιστοριογράφων, απομνημονεύματα, γενεαλογίες, ταξιδιωτικές εντυπώσεις, τουριστικοί οδηγοί, αφιερώματα, βιογραφίες, δημόσια έγγραφα </a:t>
            </a:r>
            <a:r>
              <a:rPr lang="el-GR" altLang="el-GR" sz="2000" dirty="0" err="1">
                <a:solidFill>
                  <a:schemeClr val="tx1"/>
                </a:solidFill>
              </a:rPr>
              <a:t>κλπ</a:t>
            </a:r>
            <a:r>
              <a:rPr lang="el-GR" altLang="el-GR" sz="2000" dirty="0">
                <a:solidFill>
                  <a:schemeClr val="tx1"/>
                </a:solidFill>
              </a:rPr>
              <a:t>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Βιβλία και άρθρα τοπικής ιστορίας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Εφημερίδες και περιοδικά (εθνικός και τοπικός τύπος)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lang="el-GR" altLang="el-GR" sz="2000" dirty="0">
                <a:solidFill>
                  <a:schemeClr val="tx1"/>
                </a:solidFill>
              </a:rPr>
              <a:t>β. Αδημοσίευτες πηγές (αρχεία δημόσια και ιδιωτικά)</a:t>
            </a:r>
          </a:p>
          <a:p>
            <a:pPr algn="just"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ΙΙ. Ηχητικές</a:t>
            </a:r>
          </a:p>
          <a:p>
            <a:pPr algn="just"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ΙΙΙ. Κινηματογραφικές και τηλεοπτικές</a:t>
            </a:r>
          </a:p>
          <a:p>
            <a:pPr algn="just">
              <a:lnSpc>
                <a:spcPct val="80000"/>
              </a:lnSpc>
            </a:pPr>
            <a:r>
              <a:rPr lang="el-GR" altLang="el-GR" sz="2000" dirty="0">
                <a:solidFill>
                  <a:schemeClr val="tx1"/>
                </a:solidFill>
              </a:rPr>
              <a:t>Ι</a:t>
            </a:r>
            <a:r>
              <a:rPr lang="en-US" altLang="el-GR" sz="2000" dirty="0">
                <a:solidFill>
                  <a:schemeClr val="tx1"/>
                </a:solidFill>
              </a:rPr>
              <a:t>V</a:t>
            </a:r>
            <a:r>
              <a:rPr lang="el-GR" altLang="el-GR" sz="2000" dirty="0">
                <a:solidFill>
                  <a:schemeClr val="tx1"/>
                </a:solidFill>
              </a:rPr>
              <a:t>. Ηλεκτρονικές</a:t>
            </a:r>
          </a:p>
          <a:p>
            <a:pPr algn="just">
              <a:lnSpc>
                <a:spcPct val="80000"/>
              </a:lnSpc>
            </a:pPr>
            <a:endParaRPr lang="en-US" altLang="el-GR" sz="1800" dirty="0">
              <a:solidFill>
                <a:schemeClr val="tx1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7699375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1400</TotalTime>
  <Words>1177</Words>
  <Application>Microsoft Office PowerPoint</Application>
  <PresentationFormat>Ευρεία οθόνη</PresentationFormat>
  <Paragraphs>126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Arial</vt:lpstr>
      <vt:lpstr>Averta-SemiBold</vt:lpstr>
      <vt:lpstr>Calibri</vt:lpstr>
      <vt:lpstr>Calibri-Light</vt:lpstr>
      <vt:lpstr>Trebuchet MS</vt:lpstr>
      <vt:lpstr>Wingdings</vt:lpstr>
      <vt:lpstr>Wingdings 3</vt:lpstr>
      <vt:lpstr>Όψη</vt:lpstr>
      <vt:lpstr>ΠΕΚΕΣ ΘΕΣΣΑΛΙΑΣ  Δημιουργώντας Ψηφιακές Αφηγήσεις για τα 200 χρόνια από την Ελληνική Επανάσταση του 1821</vt:lpstr>
      <vt:lpstr>Μέθοδος Project  </vt:lpstr>
      <vt:lpstr>Μέθοδος Project</vt:lpstr>
      <vt:lpstr>Τι είναι τοπική ιστορία</vt:lpstr>
      <vt:lpstr>Τρόποι προσέγγισης</vt:lpstr>
      <vt:lpstr>Ολισθήματα προς αποφυγή  </vt:lpstr>
      <vt:lpstr>Πορεία υλοποίησης</vt:lpstr>
      <vt:lpstr>Πορεία υλοποίησης</vt:lpstr>
      <vt:lpstr>Πηγές</vt:lpstr>
      <vt:lpstr>Πηγές </vt:lpstr>
      <vt:lpstr>Στόχοι Τοπικής Ιστορίας</vt:lpstr>
      <vt:lpstr>   Ενδεικτικές Προτάσεις για το 1821  και τον Νεοελληνικό Διαφωτισμό στη Θεσσαλία </vt:lpstr>
      <vt:lpstr>Πώς θυμόμαστε την επανάσταση Κέντρο Έρευνας για τις Ανθρωπιστικές Επιστήμες (ΚΕΑΕ)</vt:lpstr>
      <vt:lpstr>Κωνσταντίνος Κούμας -Λάρισα</vt:lpstr>
      <vt:lpstr>Γεώργιος Καραϊσκάκης – προτομές  Καρδίτσα </vt:lpstr>
      <vt:lpstr>Η επανάσταση στο Πήλιο - Εκπρόσωποι Νεοελληνικού Διαφωτισμού - Μαγνησία</vt:lpstr>
      <vt:lpstr>Τρίκαλα – Μάχες Ασπροποτάμου </vt:lpstr>
      <vt:lpstr>Καταλήγοντας…..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ΠΕΚ ΛΑΡΙΣΑΣ ΕΠΙΜΟΡΦΩΣΗ ΣΤΙΣ ΔΗΜΙΟΥΡΓΙΚΕΣ ΕΡΓΑΣΙΕΣ</dc:title>
  <dc:creator>User</dc:creator>
  <cp:lastModifiedBy>Ιουλία Κανδήλα</cp:lastModifiedBy>
  <cp:revision>92</cp:revision>
  <dcterms:created xsi:type="dcterms:W3CDTF">2017-09-04T16:17:09Z</dcterms:created>
  <dcterms:modified xsi:type="dcterms:W3CDTF">2021-01-12T08:01:47Z</dcterms:modified>
</cp:coreProperties>
</file>