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mp4" ContentType="video/mp4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464" r:id="rId2"/>
    <p:sldId id="357" r:id="rId3"/>
    <p:sldId id="436" r:id="rId4"/>
    <p:sldId id="437" r:id="rId5"/>
    <p:sldId id="556" r:id="rId6"/>
    <p:sldId id="524" r:id="rId7"/>
    <p:sldId id="473" r:id="rId8"/>
    <p:sldId id="476" r:id="rId9"/>
    <p:sldId id="477" r:id="rId10"/>
    <p:sldId id="525" r:id="rId11"/>
    <p:sldId id="474" r:id="rId12"/>
    <p:sldId id="475" r:id="rId13"/>
    <p:sldId id="526" r:id="rId14"/>
    <p:sldId id="563" r:id="rId15"/>
    <p:sldId id="345" r:id="rId16"/>
    <p:sldId id="347" r:id="rId17"/>
    <p:sldId id="348" r:id="rId18"/>
    <p:sldId id="518" r:id="rId19"/>
    <p:sldId id="519" r:id="rId20"/>
    <p:sldId id="356" r:id="rId21"/>
    <p:sldId id="523" r:id="rId22"/>
    <p:sldId id="441" r:id="rId23"/>
    <p:sldId id="447" r:id="rId24"/>
    <p:sldId id="565" r:id="rId25"/>
    <p:sldId id="521" r:id="rId26"/>
    <p:sldId id="440" r:id="rId27"/>
    <p:sldId id="412" r:id="rId28"/>
    <p:sldId id="527" r:id="rId29"/>
    <p:sldId id="448" r:id="rId30"/>
    <p:sldId id="507" r:id="rId31"/>
    <p:sldId id="402" r:id="rId32"/>
    <p:sldId id="427" r:id="rId33"/>
    <p:sldId id="429" r:id="rId34"/>
    <p:sldId id="557" r:id="rId35"/>
    <p:sldId id="558" r:id="rId36"/>
    <p:sldId id="559" r:id="rId37"/>
    <p:sldId id="560" r:id="rId38"/>
    <p:sldId id="561" r:id="rId39"/>
    <p:sldId id="417" r:id="rId40"/>
    <p:sldId id="406" r:id="rId41"/>
    <p:sldId id="407" r:id="rId42"/>
    <p:sldId id="409" r:id="rId43"/>
    <p:sldId id="410" r:id="rId44"/>
    <p:sldId id="420" r:id="rId45"/>
    <p:sldId id="450" r:id="rId46"/>
    <p:sldId id="528" r:id="rId47"/>
    <p:sldId id="466" r:id="rId48"/>
    <p:sldId id="562" r:id="rId49"/>
    <p:sldId id="478" r:id="rId50"/>
    <p:sldId id="479" r:id="rId51"/>
    <p:sldId id="387" r:id="rId52"/>
    <p:sldId id="567" r:id="rId53"/>
    <p:sldId id="566" r:id="rId54"/>
    <p:sldId id="389" r:id="rId55"/>
    <p:sldId id="391" r:id="rId56"/>
    <p:sldId id="392" r:id="rId57"/>
    <p:sldId id="394" r:id="rId58"/>
    <p:sldId id="433" r:id="rId59"/>
    <p:sldId id="552" r:id="rId60"/>
    <p:sldId id="553" r:id="rId61"/>
    <p:sldId id="554" r:id="rId62"/>
    <p:sldId id="481" r:id="rId63"/>
    <p:sldId id="482" r:id="rId64"/>
    <p:sldId id="483" r:id="rId65"/>
    <p:sldId id="484" r:id="rId66"/>
    <p:sldId id="485" r:id="rId67"/>
    <p:sldId id="487" r:id="rId68"/>
    <p:sldId id="488" r:id="rId69"/>
    <p:sldId id="489" r:id="rId70"/>
    <p:sldId id="490" r:id="rId71"/>
    <p:sldId id="491" r:id="rId72"/>
    <p:sldId id="529" r:id="rId73"/>
    <p:sldId id="530" r:id="rId74"/>
    <p:sldId id="535" r:id="rId75"/>
    <p:sldId id="572" r:id="rId76"/>
    <p:sldId id="571" r:id="rId77"/>
    <p:sldId id="569" r:id="rId7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53E"/>
    <a:srgbClr val="A5B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4" autoAdjust="0"/>
    <p:restoredTop sz="94660"/>
  </p:normalViewPr>
  <p:slideViewPr>
    <p:cSldViewPr snapToGrid="0">
      <p:cViewPr varScale="1">
        <p:scale>
          <a:sx n="71" d="100"/>
          <a:sy n="71" d="100"/>
        </p:scale>
        <p:origin x="4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'multisitetable_03-09-2013-05-08'!$B$1</c:f>
              <c:strCache>
                <c:ptCount val="1"/>
                <c:pt idx="0">
                  <c:v>Concrete</c:v>
                </c:pt>
              </c:strCache>
            </c:strRef>
          </c:tx>
          <c:spPr>
            <a:ln w="60325"/>
          </c:spPr>
          <c:cat>
            <c:numRef>
              <c:f>'multisitetable_03-09-2013-05-08'!$A$2:$A$62</c:f>
              <c:numCache>
                <c:formatCode>m/d/yy</c:formatCode>
                <c:ptCount val="61"/>
                <c:pt idx="0">
                  <c:v>39880</c:v>
                </c:pt>
                <c:pt idx="1">
                  <c:v>39881</c:v>
                </c:pt>
                <c:pt idx="2">
                  <c:v>39882</c:v>
                </c:pt>
                <c:pt idx="3">
                  <c:v>39883</c:v>
                </c:pt>
                <c:pt idx="4">
                  <c:v>39884</c:v>
                </c:pt>
                <c:pt idx="5">
                  <c:v>39885</c:v>
                </c:pt>
                <c:pt idx="6">
                  <c:v>39886</c:v>
                </c:pt>
                <c:pt idx="7">
                  <c:v>39887</c:v>
                </c:pt>
                <c:pt idx="8">
                  <c:v>39888</c:v>
                </c:pt>
                <c:pt idx="9">
                  <c:v>39889</c:v>
                </c:pt>
                <c:pt idx="10">
                  <c:v>39890</c:v>
                </c:pt>
                <c:pt idx="11">
                  <c:v>39891</c:v>
                </c:pt>
                <c:pt idx="12">
                  <c:v>39892</c:v>
                </c:pt>
                <c:pt idx="13">
                  <c:v>39893</c:v>
                </c:pt>
                <c:pt idx="14">
                  <c:v>39894</c:v>
                </c:pt>
                <c:pt idx="15">
                  <c:v>39895</c:v>
                </c:pt>
                <c:pt idx="16">
                  <c:v>39896</c:v>
                </c:pt>
                <c:pt idx="17">
                  <c:v>39897</c:v>
                </c:pt>
                <c:pt idx="18">
                  <c:v>39898</c:v>
                </c:pt>
                <c:pt idx="19">
                  <c:v>39899</c:v>
                </c:pt>
                <c:pt idx="20">
                  <c:v>39900</c:v>
                </c:pt>
                <c:pt idx="21">
                  <c:v>39901</c:v>
                </c:pt>
                <c:pt idx="22">
                  <c:v>39902</c:v>
                </c:pt>
                <c:pt idx="23">
                  <c:v>39903</c:v>
                </c:pt>
                <c:pt idx="24">
                  <c:v>39904</c:v>
                </c:pt>
                <c:pt idx="25">
                  <c:v>39905</c:v>
                </c:pt>
                <c:pt idx="26">
                  <c:v>39906</c:v>
                </c:pt>
                <c:pt idx="27">
                  <c:v>39907</c:v>
                </c:pt>
                <c:pt idx="28">
                  <c:v>39908</c:v>
                </c:pt>
                <c:pt idx="29">
                  <c:v>39909</c:v>
                </c:pt>
                <c:pt idx="30">
                  <c:v>39910</c:v>
                </c:pt>
                <c:pt idx="31">
                  <c:v>39911</c:v>
                </c:pt>
                <c:pt idx="32">
                  <c:v>39912</c:v>
                </c:pt>
                <c:pt idx="33">
                  <c:v>39913</c:v>
                </c:pt>
                <c:pt idx="34">
                  <c:v>39914</c:v>
                </c:pt>
                <c:pt idx="35">
                  <c:v>39915</c:v>
                </c:pt>
                <c:pt idx="36">
                  <c:v>39916</c:v>
                </c:pt>
                <c:pt idx="37">
                  <c:v>39917</c:v>
                </c:pt>
                <c:pt idx="38">
                  <c:v>39918</c:v>
                </c:pt>
                <c:pt idx="39">
                  <c:v>39919</c:v>
                </c:pt>
                <c:pt idx="40">
                  <c:v>39920</c:v>
                </c:pt>
                <c:pt idx="41">
                  <c:v>39921</c:v>
                </c:pt>
                <c:pt idx="42">
                  <c:v>39922</c:v>
                </c:pt>
                <c:pt idx="43">
                  <c:v>39923</c:v>
                </c:pt>
                <c:pt idx="44">
                  <c:v>39924</c:v>
                </c:pt>
                <c:pt idx="45">
                  <c:v>39925</c:v>
                </c:pt>
                <c:pt idx="46">
                  <c:v>39926</c:v>
                </c:pt>
                <c:pt idx="47">
                  <c:v>39927</c:v>
                </c:pt>
                <c:pt idx="48">
                  <c:v>39928</c:v>
                </c:pt>
                <c:pt idx="49">
                  <c:v>39929</c:v>
                </c:pt>
                <c:pt idx="50">
                  <c:v>39930</c:v>
                </c:pt>
                <c:pt idx="51">
                  <c:v>39931</c:v>
                </c:pt>
                <c:pt idx="52">
                  <c:v>39932</c:v>
                </c:pt>
                <c:pt idx="53">
                  <c:v>39933</c:v>
                </c:pt>
                <c:pt idx="54">
                  <c:v>39934</c:v>
                </c:pt>
                <c:pt idx="55">
                  <c:v>39935</c:v>
                </c:pt>
                <c:pt idx="56">
                  <c:v>39936</c:v>
                </c:pt>
                <c:pt idx="57">
                  <c:v>39937</c:v>
                </c:pt>
                <c:pt idx="58">
                  <c:v>39938</c:v>
                </c:pt>
                <c:pt idx="59">
                  <c:v>39939</c:v>
                </c:pt>
                <c:pt idx="60">
                  <c:v>39940</c:v>
                </c:pt>
              </c:numCache>
            </c:numRef>
          </c:cat>
          <c:val>
            <c:numRef>
              <c:f>'multisitetable_03-09-2013-05-08'!$B$2:$B$62</c:f>
              <c:numCache>
                <c:formatCode>General</c:formatCode>
                <c:ptCount val="61"/>
                <c:pt idx="9">
                  <c:v>1.3</c:v>
                </c:pt>
                <c:pt idx="12">
                  <c:v>3.2</c:v>
                </c:pt>
                <c:pt idx="17">
                  <c:v>7.7</c:v>
                </c:pt>
                <c:pt idx="19">
                  <c:v>8.7000000000000011</c:v>
                </c:pt>
                <c:pt idx="30">
                  <c:v>11.1</c:v>
                </c:pt>
                <c:pt idx="32">
                  <c:v>9</c:v>
                </c:pt>
                <c:pt idx="38">
                  <c:v>15.6</c:v>
                </c:pt>
                <c:pt idx="45">
                  <c:v>18.399999999999999</c:v>
                </c:pt>
                <c:pt idx="47">
                  <c:v>9.2000000000000011</c:v>
                </c:pt>
                <c:pt idx="54">
                  <c:v>25.2</c:v>
                </c:pt>
                <c:pt idx="59">
                  <c:v>27.3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548-43CF-8470-085831807138}"/>
            </c:ext>
          </c:extLst>
        </c:ser>
        <c:ser>
          <c:idx val="1"/>
          <c:order val="1"/>
          <c:tx>
            <c:strRef>
              <c:f>'multisitetable_03-09-2013-05-08'!$C$1</c:f>
              <c:strCache>
                <c:ptCount val="1"/>
                <c:pt idx="0">
                  <c:v>Asphalt</c:v>
                </c:pt>
              </c:strCache>
            </c:strRef>
          </c:tx>
          <c:spPr>
            <a:ln w="53975"/>
          </c:spPr>
          <c:cat>
            <c:numRef>
              <c:f>'multisitetable_03-09-2013-05-08'!$A$2:$A$62</c:f>
              <c:numCache>
                <c:formatCode>m/d/yy</c:formatCode>
                <c:ptCount val="61"/>
                <c:pt idx="0">
                  <c:v>39880</c:v>
                </c:pt>
                <c:pt idx="1">
                  <c:v>39881</c:v>
                </c:pt>
                <c:pt idx="2">
                  <c:v>39882</c:v>
                </c:pt>
                <c:pt idx="3">
                  <c:v>39883</c:v>
                </c:pt>
                <c:pt idx="4">
                  <c:v>39884</c:v>
                </c:pt>
                <c:pt idx="5">
                  <c:v>39885</c:v>
                </c:pt>
                <c:pt idx="6">
                  <c:v>39886</c:v>
                </c:pt>
                <c:pt idx="7">
                  <c:v>39887</c:v>
                </c:pt>
                <c:pt idx="8">
                  <c:v>39888</c:v>
                </c:pt>
                <c:pt idx="9">
                  <c:v>39889</c:v>
                </c:pt>
                <c:pt idx="10">
                  <c:v>39890</c:v>
                </c:pt>
                <c:pt idx="11">
                  <c:v>39891</c:v>
                </c:pt>
                <c:pt idx="12">
                  <c:v>39892</c:v>
                </c:pt>
                <c:pt idx="13">
                  <c:v>39893</c:v>
                </c:pt>
                <c:pt idx="14">
                  <c:v>39894</c:v>
                </c:pt>
                <c:pt idx="15">
                  <c:v>39895</c:v>
                </c:pt>
                <c:pt idx="16">
                  <c:v>39896</c:v>
                </c:pt>
                <c:pt idx="17">
                  <c:v>39897</c:v>
                </c:pt>
                <c:pt idx="18">
                  <c:v>39898</c:v>
                </c:pt>
                <c:pt idx="19">
                  <c:v>39899</c:v>
                </c:pt>
                <c:pt idx="20">
                  <c:v>39900</c:v>
                </c:pt>
                <c:pt idx="21">
                  <c:v>39901</c:v>
                </c:pt>
                <c:pt idx="22">
                  <c:v>39902</c:v>
                </c:pt>
                <c:pt idx="23">
                  <c:v>39903</c:v>
                </c:pt>
                <c:pt idx="24">
                  <c:v>39904</c:v>
                </c:pt>
                <c:pt idx="25">
                  <c:v>39905</c:v>
                </c:pt>
                <c:pt idx="26">
                  <c:v>39906</c:v>
                </c:pt>
                <c:pt idx="27">
                  <c:v>39907</c:v>
                </c:pt>
                <c:pt idx="28">
                  <c:v>39908</c:v>
                </c:pt>
                <c:pt idx="29">
                  <c:v>39909</c:v>
                </c:pt>
                <c:pt idx="30">
                  <c:v>39910</c:v>
                </c:pt>
                <c:pt idx="31">
                  <c:v>39911</c:v>
                </c:pt>
                <c:pt idx="32">
                  <c:v>39912</c:v>
                </c:pt>
                <c:pt idx="33">
                  <c:v>39913</c:v>
                </c:pt>
                <c:pt idx="34">
                  <c:v>39914</c:v>
                </c:pt>
                <c:pt idx="35">
                  <c:v>39915</c:v>
                </c:pt>
                <c:pt idx="36">
                  <c:v>39916</c:v>
                </c:pt>
                <c:pt idx="37">
                  <c:v>39917</c:v>
                </c:pt>
                <c:pt idx="38">
                  <c:v>39918</c:v>
                </c:pt>
                <c:pt idx="39">
                  <c:v>39919</c:v>
                </c:pt>
                <c:pt idx="40">
                  <c:v>39920</c:v>
                </c:pt>
                <c:pt idx="41">
                  <c:v>39921</c:v>
                </c:pt>
                <c:pt idx="42">
                  <c:v>39922</c:v>
                </c:pt>
                <c:pt idx="43">
                  <c:v>39923</c:v>
                </c:pt>
                <c:pt idx="44">
                  <c:v>39924</c:v>
                </c:pt>
                <c:pt idx="45">
                  <c:v>39925</c:v>
                </c:pt>
                <c:pt idx="46">
                  <c:v>39926</c:v>
                </c:pt>
                <c:pt idx="47">
                  <c:v>39927</c:v>
                </c:pt>
                <c:pt idx="48">
                  <c:v>39928</c:v>
                </c:pt>
                <c:pt idx="49">
                  <c:v>39929</c:v>
                </c:pt>
                <c:pt idx="50">
                  <c:v>39930</c:v>
                </c:pt>
                <c:pt idx="51">
                  <c:v>39931</c:v>
                </c:pt>
                <c:pt idx="52">
                  <c:v>39932</c:v>
                </c:pt>
                <c:pt idx="53">
                  <c:v>39933</c:v>
                </c:pt>
                <c:pt idx="54">
                  <c:v>39934</c:v>
                </c:pt>
                <c:pt idx="55">
                  <c:v>39935</c:v>
                </c:pt>
                <c:pt idx="56">
                  <c:v>39936</c:v>
                </c:pt>
                <c:pt idx="57">
                  <c:v>39937</c:v>
                </c:pt>
                <c:pt idx="58">
                  <c:v>39938</c:v>
                </c:pt>
                <c:pt idx="59">
                  <c:v>39939</c:v>
                </c:pt>
                <c:pt idx="60">
                  <c:v>39940</c:v>
                </c:pt>
              </c:numCache>
            </c:numRef>
          </c:cat>
          <c:val>
            <c:numRef>
              <c:f>'multisitetable_03-09-2013-05-08'!$C$2:$C$62</c:f>
              <c:numCache>
                <c:formatCode>General</c:formatCode>
                <c:ptCount val="61"/>
                <c:pt idx="9">
                  <c:v>3</c:v>
                </c:pt>
                <c:pt idx="12">
                  <c:v>6.7</c:v>
                </c:pt>
                <c:pt idx="17">
                  <c:v>16.5</c:v>
                </c:pt>
                <c:pt idx="19">
                  <c:v>18.7</c:v>
                </c:pt>
                <c:pt idx="30">
                  <c:v>12.6</c:v>
                </c:pt>
                <c:pt idx="32">
                  <c:v>9.2000000000000011</c:v>
                </c:pt>
                <c:pt idx="38">
                  <c:v>19.2</c:v>
                </c:pt>
                <c:pt idx="45">
                  <c:v>30</c:v>
                </c:pt>
                <c:pt idx="47">
                  <c:v>16.100000000000001</c:v>
                </c:pt>
                <c:pt idx="54">
                  <c:v>44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548-43CF-8470-0858318071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2918992"/>
        <c:axId val="472921344"/>
      </c:lineChart>
      <c:dateAx>
        <c:axId val="4729189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Date</a:t>
                </a:r>
              </a:p>
            </c:rich>
          </c:tx>
          <c:layout/>
          <c:overlay val="0"/>
        </c:title>
        <c:numFmt formatCode="m/d/yy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l-GR"/>
          </a:p>
        </c:txPr>
        <c:crossAx val="472921344"/>
        <c:crosses val="autoZero"/>
        <c:auto val="1"/>
        <c:lblOffset val="100"/>
        <c:baseTimeUnit val="days"/>
      </c:dateAx>
      <c:valAx>
        <c:axId val="47292134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Surface Temperature (C)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l-GR"/>
          </a:p>
        </c:txPr>
        <c:crossAx val="472918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8415982870562201"/>
          <c:y val="6.0957217847769002E-2"/>
          <c:w val="0.26907763503246301"/>
          <c:h val="0.120889919109125"/>
        </c:manualLayout>
      </c:layout>
      <c:overlay val="0"/>
      <c:txPr>
        <a:bodyPr/>
        <a:lstStyle/>
        <a:p>
          <a:pPr>
            <a:defRPr sz="1600"/>
          </a:pPr>
          <a:endParaRPr lang="el-GR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63467-BF2D-4D00-B698-F6F9F19576EF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28683-BBCE-4AB8-B1C6-3863D7F2CFC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8986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E3CD6-8B80-492F-97A3-289973047B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05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E3CD6-8B80-492F-97A3-289973047B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14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C4D10-FFF6-4A8C-844D-9A8ACDE16BA9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019EC-E7A1-4FF7-833A-688E69186A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70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C4D10-FFF6-4A8C-844D-9A8ACDE16BA9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019EC-E7A1-4FF7-833A-688E69186A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3940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C4D10-FFF6-4A8C-844D-9A8ACDE16BA9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019EC-E7A1-4FF7-833A-688E69186A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078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C4D10-FFF6-4A8C-844D-9A8ACDE16BA9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019EC-E7A1-4FF7-833A-688E69186A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6415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C4D10-FFF6-4A8C-844D-9A8ACDE16BA9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019EC-E7A1-4FF7-833A-688E69186A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3721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C4D10-FFF6-4A8C-844D-9A8ACDE16BA9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019EC-E7A1-4FF7-833A-688E69186A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5303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C4D10-FFF6-4A8C-844D-9A8ACDE16BA9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019EC-E7A1-4FF7-833A-688E69186A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7915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C4D10-FFF6-4A8C-844D-9A8ACDE16BA9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019EC-E7A1-4FF7-833A-688E69186A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1200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C4D10-FFF6-4A8C-844D-9A8ACDE16BA9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019EC-E7A1-4FF7-833A-688E69186A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6016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C4D10-FFF6-4A8C-844D-9A8ACDE16BA9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019EC-E7A1-4FF7-833A-688E69186A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47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C4D10-FFF6-4A8C-844D-9A8ACDE16BA9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019EC-E7A1-4FF7-833A-688E69186A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471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C4D10-FFF6-4A8C-844D-9A8ACDE16BA9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019EC-E7A1-4FF7-833A-688E69186A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386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a.int/ESA_Multimedia/Videos/2019/02/ESA_and_climate_change" TargetMode="External"/><Relationship Id="rId2" Type="http://schemas.openxmlformats.org/officeDocument/2006/relationships/hyperlink" Target="https://www.nasa.gov/topics/earth/videos/index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askansknowclimatechange.com/featured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limascape.gr/" TargetMode="Externa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bonfootprint.com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globe-net.com/wp-content/uploads/Urban-Heat-Island-Effect.p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209800" y="2047741"/>
            <a:ext cx="7772400" cy="1455313"/>
          </a:xfr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 smtClean="0"/>
              <a:t> </a:t>
            </a:r>
            <a:r>
              <a:rPr lang="el-GR" sz="4000" dirty="0" smtClean="0"/>
              <a:t>Αλήθειες και μύθοι για την κλιματική αλλαγή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2895600" y="4107288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l-GR" sz="2600" b="1" dirty="0">
                <a:solidFill>
                  <a:schemeClr val="tx2"/>
                </a:solidFill>
                <a:latin typeface="+mj-lt"/>
              </a:rPr>
              <a:t>Καθηγητής Κων/νος </a:t>
            </a:r>
            <a:r>
              <a:rPr lang="el-GR" sz="2600" b="1" dirty="0" err="1">
                <a:solidFill>
                  <a:schemeClr val="tx2"/>
                </a:solidFill>
                <a:latin typeface="+mj-lt"/>
              </a:rPr>
              <a:t>Καρτάλης</a:t>
            </a:r>
            <a:endParaRPr lang="en-US" sz="2600" b="1" dirty="0">
              <a:solidFill>
                <a:schemeClr val="tx2"/>
              </a:solidFill>
              <a:latin typeface="+mj-lt"/>
            </a:endParaRPr>
          </a:p>
          <a:p>
            <a:r>
              <a:rPr lang="el-GR" sz="2600" b="1" dirty="0" smtClean="0">
                <a:solidFill>
                  <a:schemeClr val="tx2"/>
                </a:solidFill>
                <a:latin typeface="+mj-lt"/>
              </a:rPr>
              <a:t>Δ/</a:t>
            </a:r>
            <a:r>
              <a:rPr lang="el-GR" sz="2600" b="1" dirty="0" err="1" smtClean="0">
                <a:solidFill>
                  <a:schemeClr val="tx2"/>
                </a:solidFill>
                <a:latin typeface="+mj-lt"/>
              </a:rPr>
              <a:t>ντής</a:t>
            </a:r>
            <a:r>
              <a:rPr lang="el-GR" sz="2600" b="1" dirty="0" smtClean="0">
                <a:solidFill>
                  <a:schemeClr val="tx2"/>
                </a:solidFill>
                <a:latin typeface="+mj-lt"/>
              </a:rPr>
              <a:t> Τομέα </a:t>
            </a:r>
            <a:r>
              <a:rPr lang="el-GR" sz="2600" b="1" dirty="0">
                <a:solidFill>
                  <a:schemeClr val="tx2"/>
                </a:solidFill>
                <a:latin typeface="+mj-lt"/>
              </a:rPr>
              <a:t>Φυσικής </a:t>
            </a:r>
            <a:r>
              <a:rPr lang="el-GR" sz="2600" b="1" dirty="0" smtClean="0">
                <a:solidFill>
                  <a:schemeClr val="tx2"/>
                </a:solidFill>
                <a:latin typeface="+mj-lt"/>
              </a:rPr>
              <a:t>Περιβάλλοντος</a:t>
            </a:r>
          </a:p>
          <a:p>
            <a:r>
              <a:rPr lang="el-GR" sz="2600" b="1" dirty="0" smtClean="0">
                <a:solidFill>
                  <a:schemeClr val="tx2"/>
                </a:solidFill>
                <a:latin typeface="+mj-lt"/>
              </a:rPr>
              <a:t>Μέλος του Οργάνου των Ηνωμένων Εθνών για την εφαρμογή της Συμφωνίας των </a:t>
            </a:r>
            <a:r>
              <a:rPr lang="el-GR" sz="2600" b="1" dirty="0" err="1" smtClean="0">
                <a:solidFill>
                  <a:schemeClr val="tx2"/>
                </a:solidFill>
                <a:latin typeface="+mj-lt"/>
              </a:rPr>
              <a:t>Παρισίων</a:t>
            </a:r>
            <a:endParaRPr lang="en-US" sz="2600" b="1" dirty="0">
              <a:solidFill>
                <a:schemeClr val="tx2"/>
              </a:solidFill>
              <a:latin typeface="+mj-lt"/>
            </a:endParaRPr>
          </a:p>
          <a:p>
            <a:r>
              <a:rPr lang="en-US" sz="2600" b="1" dirty="0">
                <a:solidFill>
                  <a:schemeClr val="tx2"/>
                </a:solidFill>
                <a:latin typeface="+mj-lt"/>
              </a:rPr>
              <a:t>ckartali@phys.uoa.gr</a:t>
            </a:r>
            <a:endParaRPr lang="el-GR" sz="2600" b="1" dirty="0">
              <a:solidFill>
                <a:schemeClr val="tx2"/>
              </a:solidFill>
              <a:latin typeface="+mj-lt"/>
            </a:endParaRPr>
          </a:p>
          <a:p>
            <a:endParaRPr lang="en-US" b="1" dirty="0"/>
          </a:p>
        </p:txBody>
      </p:sp>
      <p:pic>
        <p:nvPicPr>
          <p:cNvPr id="1026" name="Picture 2" descr="Αποτέλεσμα εικόνας για ΠΑΝΕΠΙΣΤΗΜΙΟ ΑΘΗΝΩΝ ΛΟΓΟΤΥΠ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44525"/>
            <a:ext cx="4114800" cy="89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16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17938" y="1676155"/>
            <a:ext cx="9144000" cy="2387600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A</a:t>
            </a:r>
            <a:r>
              <a:rPr lang="el-GR" sz="4400" dirty="0" smtClean="0">
                <a:solidFill>
                  <a:schemeClr val="bg1"/>
                </a:solidFill>
              </a:rPr>
              <a:t>ν απορυθμιστούν οι μεγάλες θαλάσσιες κυκλοφορίες, θα επιδεινωθεί η κλιματική αλλαγή</a:t>
            </a:r>
            <a:br>
              <a:rPr lang="el-GR" sz="4400" dirty="0" smtClean="0">
                <a:solidFill>
                  <a:schemeClr val="bg1"/>
                </a:solidFill>
              </a:rPr>
            </a:br>
            <a:r>
              <a:rPr lang="el-GR" sz="4400" b="1" dirty="0" smtClean="0">
                <a:solidFill>
                  <a:schemeClr val="bg1"/>
                </a:solidFill>
              </a:rPr>
              <a:t>ΑΛΗΘΕΙΑ</a:t>
            </a:r>
            <a:endParaRPr lang="el-GR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21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l-GR" sz="3200" dirty="0">
                <a:solidFill>
                  <a:schemeClr val="bg1"/>
                </a:solidFill>
              </a:rPr>
              <a:t>Πόσο σημαντικό είναι να έχουμε δάση</a:t>
            </a:r>
            <a:r>
              <a:rPr lang="en-US" sz="3200" dirty="0">
                <a:solidFill>
                  <a:schemeClr val="bg1"/>
                </a:solidFill>
              </a:rPr>
              <a:t>;</a:t>
            </a:r>
          </a:p>
        </p:txBody>
      </p:sp>
      <p:pic>
        <p:nvPicPr>
          <p:cNvPr id="5" name="airsc02_land_connectionV07_07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3275" y="1690688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79979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dirty="0" smtClean="0"/>
              <a:t>Η αποψίλωση των δασών - Αμαζόνιος</a:t>
            </a:r>
            <a:endParaRPr lang="en-US" dirty="0"/>
          </a:p>
        </p:txBody>
      </p:sp>
      <p:pic>
        <p:nvPicPr>
          <p:cNvPr id="4" name="1207_027_AR_EN (1)(1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1600201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68882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43696" y="3724834"/>
            <a:ext cx="9144000" cy="1704081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l-GR" sz="4400" dirty="0" smtClean="0"/>
              <a:t>Μειώνεται το οξυγόνο του πλανήτη</a:t>
            </a:r>
            <a:r>
              <a:rPr lang="en-US" sz="4400" dirty="0" smtClean="0"/>
              <a:t> </a:t>
            </a:r>
            <a:r>
              <a:rPr lang="el-GR" sz="4400" dirty="0" smtClean="0"/>
              <a:t>όταν καίγονται τα δάση</a:t>
            </a:r>
            <a:br>
              <a:rPr lang="el-GR" sz="4400" dirty="0" smtClean="0"/>
            </a:br>
            <a:r>
              <a:rPr lang="el-GR" sz="4400" b="1" dirty="0" smtClean="0"/>
              <a:t>ΜΥΘΟΣ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4000" dirty="0" smtClean="0">
                <a:solidFill>
                  <a:schemeClr val="bg1"/>
                </a:solidFill>
              </a:rPr>
              <a:t>Αυξάνεται το διοξείδιο του άνθρακα στην ατμόσφαιρα όταν καίγονται τα δάση</a:t>
            </a:r>
            <a:br>
              <a:rPr lang="el-GR" sz="4000" dirty="0" smtClean="0">
                <a:solidFill>
                  <a:schemeClr val="bg1"/>
                </a:solidFill>
              </a:rPr>
            </a:br>
            <a:r>
              <a:rPr lang="el-GR" sz="4900" b="1" dirty="0" smtClean="0">
                <a:solidFill>
                  <a:schemeClr val="bg1"/>
                </a:solidFill>
              </a:rPr>
              <a:t>ΑΛΗΘΕΙΑ</a:t>
            </a:r>
            <a:endParaRPr lang="el-GR" sz="4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14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192918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hlinkClick r:id="rId2"/>
              </a:rPr>
              <a:t>https://</a:t>
            </a:r>
            <a:r>
              <a:rPr lang="en-US" sz="3600" dirty="0" smtClean="0">
                <a:hlinkClick r:id="rId2"/>
              </a:rPr>
              <a:t>www.nasa.gov/topics/earth/videos/index.html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>
                <a:hlinkClick r:id="rId3"/>
              </a:rPr>
              <a:t>http://</a:t>
            </a:r>
            <a:r>
              <a:rPr lang="en-US" sz="3600" dirty="0" smtClean="0">
                <a:hlinkClick r:id="rId3"/>
              </a:rPr>
              <a:t>www.esa.int/ESA_Multimedia/Videos/2019/02/ESA_and_climate_change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1108825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5753" y="1584101"/>
            <a:ext cx="9257146" cy="2349073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l-GR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Ποιος ευθύνεται για την κλιματική αλλαγή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Ποιος ευθύνεται για την κλιματική αλλαγή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ήλιος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H </a:t>
            </a:r>
            <a:r>
              <a:rPr lang="el-GR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τροχιά της Γης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H </a:t>
            </a:r>
            <a:r>
              <a:rPr lang="el-GR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αέρια ρύπανση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l-GR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 αέρια θερμοκηπίου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…</a:t>
            </a:r>
            <a:r>
              <a:rPr lang="el-GR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730" y="5691636"/>
            <a:ext cx="9722607" cy="940984"/>
          </a:xfrm>
        </p:spPr>
        <p:txBody>
          <a:bodyPr>
            <a:normAutofit fontScale="92500"/>
          </a:bodyPr>
          <a:lstStyle/>
          <a:p>
            <a:endParaRPr lang="el-GR" dirty="0" smtClean="0"/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r>
              <a:rPr lang="el-G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l-G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Marvel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l-G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Schmidt</a:t>
            </a:r>
            <a:r>
              <a:rPr lang="el-G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NASA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Goddard Institute for Space Studies (GISS)</a:t>
            </a:r>
            <a:endParaRPr lang="el-G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9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" y="360608"/>
            <a:ext cx="10753725" cy="600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6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321972"/>
            <a:ext cx="10648950" cy="585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6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63639"/>
            <a:ext cx="10668000" cy="573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79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67" y="727523"/>
            <a:ext cx="10953750" cy="500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88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Greenhouse Effect, What We Know — Alaskans Know Climate Ch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41668"/>
            <a:ext cx="7547020" cy="699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14446" y="1184857"/>
            <a:ext cx="43530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b="1" dirty="0" smtClean="0"/>
              <a:t>ΦΑΙΝΟΜΕΝΟ ΤΟΥ ΘΕΡΜΟΚΗΠΙΟΥ</a:t>
            </a:r>
          </a:p>
          <a:p>
            <a:pPr algn="just"/>
            <a:endParaRPr lang="en-US" dirty="0" smtClean="0"/>
          </a:p>
          <a:p>
            <a:pPr algn="just"/>
            <a:r>
              <a:rPr lang="el-GR" dirty="0" smtClean="0"/>
              <a:t>Μέρος της ακτινοβολίας που εκπέμπεται από τη Γη προς το διάστημα (με κόκκινο), </a:t>
            </a:r>
            <a:r>
              <a:rPr lang="el-GR" dirty="0" err="1" smtClean="0"/>
              <a:t>απορροφάται</a:t>
            </a:r>
            <a:r>
              <a:rPr lang="el-GR" dirty="0" smtClean="0"/>
              <a:t> από τα αέρια θερμοκηπίου και επανεκπέμπεται προς την επιφάνεια της</a:t>
            </a:r>
          </a:p>
          <a:p>
            <a:pPr algn="just"/>
            <a:r>
              <a:rPr lang="el-GR" dirty="0" smtClean="0"/>
              <a:t>Γης με αποτέλεσμα την αύξηση της θερμοκρασίας.</a:t>
            </a:r>
          </a:p>
          <a:p>
            <a:pPr algn="just"/>
            <a:endParaRPr lang="el-GR" dirty="0" smtClean="0"/>
          </a:p>
          <a:p>
            <a:pPr algn="just"/>
            <a:r>
              <a:rPr lang="el-GR" dirty="0" smtClean="0"/>
              <a:t>Αύξηση της συγκέντρωσης των αερίων θερμοκηπίου συντελεί σε περαιτέρω αύξηση της θερμοκρασίας</a:t>
            </a:r>
            <a:r>
              <a:rPr lang="el-GR" dirty="0" smtClean="0">
                <a:sym typeface="Wingdings" panose="05000000000000000000" pitchFamily="2" charset="2"/>
              </a:rPr>
              <a:t> ενίσχυση του φαινομένου θερμοκηπίου (κλιματική αλλαγή)</a:t>
            </a:r>
            <a:endParaRPr lang="el-GR" dirty="0"/>
          </a:p>
        </p:txBody>
      </p:sp>
      <p:sp>
        <p:nvSpPr>
          <p:cNvPr id="3" name="Rectangle 2"/>
          <p:cNvSpPr/>
          <p:nvPr/>
        </p:nvSpPr>
        <p:spPr>
          <a:xfrm>
            <a:off x="7714446" y="588767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3"/>
              </a:rPr>
              <a:t>https://www.alaskansknowclimatechange.com/featured</a:t>
            </a:r>
            <a:r>
              <a:rPr lang="en-US" sz="1400" dirty="0" smtClean="0">
                <a:hlinkClick r:id="rId3"/>
              </a:rPr>
              <a:t>/</a:t>
            </a:r>
            <a:endParaRPr lang="en-US" sz="1400" dirty="0" smtClean="0"/>
          </a:p>
          <a:p>
            <a:r>
              <a:rPr lang="en-US" sz="1400" dirty="0" smtClean="0"/>
              <a:t>the-greenhouse-effect-what-we-know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126974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605308"/>
            <a:ext cx="10687050" cy="52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Συμπέρασμα 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 smtClean="0"/>
          </a:p>
          <a:p>
            <a:r>
              <a:rPr lang="el-GR" sz="3200" dirty="0" smtClean="0"/>
              <a:t>Είναι η ηλιακή δραστηριότητα  	ΜΥΘΟΣ</a:t>
            </a:r>
          </a:p>
          <a:p>
            <a:r>
              <a:rPr lang="el-GR" sz="3200" dirty="0" smtClean="0"/>
              <a:t>Είναι η τροχιά της Γης		ΜΥΘΟΣ</a:t>
            </a:r>
          </a:p>
          <a:p>
            <a:r>
              <a:rPr lang="el-GR" sz="3200" dirty="0" smtClean="0"/>
              <a:t>Είναι οι ηφαιστειακές εκρήξεις  ΜΥΘΟΣ</a:t>
            </a:r>
          </a:p>
          <a:p>
            <a:r>
              <a:rPr lang="el-GR" sz="3200" dirty="0" smtClean="0"/>
              <a:t>Είναι τα αέρια θερμοκηπίου      	ΑΛΗΘΕΙΑ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3354403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3768" y="2751874"/>
            <a:ext cx="8613058" cy="14465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l-GR" sz="4400" dirty="0">
                <a:solidFill>
                  <a:schemeClr val="bg1"/>
                </a:solidFill>
              </a:rPr>
              <a:t>Ποια είναι τα αέρια θερμοκηπίου</a:t>
            </a:r>
            <a:r>
              <a:rPr lang="en-US" sz="4400" dirty="0">
                <a:solidFill>
                  <a:schemeClr val="bg1"/>
                </a:solidFill>
              </a:rPr>
              <a:t>;</a:t>
            </a:r>
            <a:r>
              <a:rPr lang="el-GR" sz="4400" dirty="0">
                <a:solidFill>
                  <a:schemeClr val="bg1"/>
                </a:solidFill>
              </a:rPr>
              <a:t/>
            </a:r>
            <a:br>
              <a:rPr lang="el-GR" sz="4400" dirty="0">
                <a:solidFill>
                  <a:schemeClr val="bg1"/>
                </a:solidFill>
              </a:rPr>
            </a:b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2731907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Φαινόμενο του θερμοκηπίου - ppt κατέβασμ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325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06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Ποια τα χαρακτηριστικά τους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l-GR" sz="3200" dirty="0" smtClean="0"/>
          </a:p>
          <a:p>
            <a:pPr algn="just"/>
            <a:r>
              <a:rPr lang="el-GR" dirty="0" smtClean="0">
                <a:latin typeface="+mj-lt"/>
              </a:rPr>
              <a:t>Μεγάλος χρόνος ζωής  (σημαντικά μεγαλύτερος των 30 ετών, για κάποια τα 100 έτη)</a:t>
            </a:r>
          </a:p>
          <a:p>
            <a:pPr algn="just"/>
            <a:r>
              <a:rPr lang="el-GR" dirty="0" smtClean="0">
                <a:latin typeface="+mj-lt"/>
              </a:rPr>
              <a:t>Αδρανείς χημικές ενώσεις </a:t>
            </a:r>
          </a:p>
          <a:p>
            <a:pPr algn="just"/>
            <a:r>
              <a:rPr lang="el-GR" dirty="0" smtClean="0">
                <a:latin typeface="+mj-lt"/>
              </a:rPr>
              <a:t>Σε όποια περιοχή του πλανήτη, περίπου </a:t>
            </a:r>
            <a:r>
              <a:rPr lang="en-US" dirty="0" smtClean="0">
                <a:latin typeface="+mj-lt"/>
              </a:rPr>
              <a:t>420 </a:t>
            </a:r>
            <a:r>
              <a:rPr lang="en-US" dirty="0" err="1" smtClean="0">
                <a:latin typeface="+mj-lt"/>
              </a:rPr>
              <a:t>ppmv</a:t>
            </a:r>
            <a:r>
              <a:rPr lang="en-US" dirty="0" smtClean="0">
                <a:latin typeface="+mj-lt"/>
              </a:rPr>
              <a:t> CO2 (</a:t>
            </a:r>
            <a:r>
              <a:rPr lang="el-GR" dirty="0" smtClean="0">
                <a:latin typeface="+mj-lt"/>
              </a:rPr>
              <a:t>μέρη ανά εκατομμύριο όγκου)</a:t>
            </a:r>
            <a:endParaRPr lang="en-US" dirty="0">
              <a:latin typeface="+mj-lt"/>
            </a:endParaRPr>
          </a:p>
          <a:p>
            <a:pPr algn="just"/>
            <a:r>
              <a:rPr lang="en-US" dirty="0" smtClean="0">
                <a:latin typeface="+mj-lt"/>
              </a:rPr>
              <a:t>O</a:t>
            </a:r>
            <a:r>
              <a:rPr lang="el-GR" dirty="0" err="1" smtClean="0">
                <a:latin typeface="+mj-lt"/>
              </a:rPr>
              <a:t>σο</a:t>
            </a:r>
            <a:r>
              <a:rPr lang="el-GR" dirty="0" smtClean="0">
                <a:latin typeface="+mj-lt"/>
              </a:rPr>
              <a:t> αυξάνεται η θερμοκρασία της επιφάνειας της θάλασσας, απελευθερώνεται περισσότερο </a:t>
            </a:r>
            <a:r>
              <a:rPr lang="en-US" dirty="0" smtClean="0">
                <a:latin typeface="+mj-lt"/>
              </a:rPr>
              <a:t>CO2 </a:t>
            </a:r>
            <a:r>
              <a:rPr lang="el-GR" dirty="0" smtClean="0">
                <a:latin typeface="+mj-lt"/>
              </a:rPr>
              <a:t>στην ατμόσφαιρα. </a:t>
            </a:r>
            <a:endParaRPr lang="el-G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2860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9755" y="156481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Και ποιες οι πηγές των αερίων θερμοκηπίου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l-GR" dirty="0" smtClean="0">
                <a:solidFill>
                  <a:schemeClr val="bg1"/>
                </a:solidFill>
              </a:rPr>
              <a:t>ανά τομέα</a:t>
            </a:r>
            <a:r>
              <a:rPr lang="en-US" dirty="0" smtClean="0">
                <a:solidFill>
                  <a:schemeClr val="bg1"/>
                </a:solidFill>
              </a:rPr>
              <a:t>;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37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57" y="0"/>
            <a:ext cx="10174147" cy="63429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539" y="6488668"/>
            <a:ext cx="383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European Environment Agency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2773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9064" y="2816630"/>
            <a:ext cx="111779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400" dirty="0">
                <a:solidFill>
                  <a:schemeClr val="bg1"/>
                </a:solidFill>
              </a:rPr>
              <a:t>Πως παρακολουθούμε την κλιματική ισορροπία</a:t>
            </a: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3300739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Α3. Διοξείδιο του Άνθρακα και Αέρια Θερμοκηπίου | Climate Change-Human C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243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chemeClr val="bg1"/>
                </a:solidFill>
              </a:rPr>
              <a:t>Συμβαίνει</a:t>
            </a:r>
            <a:r>
              <a:rPr lang="en-US" b="1" dirty="0" smtClean="0">
                <a:solidFill>
                  <a:schemeClr val="bg1"/>
                </a:solidFill>
              </a:rPr>
              <a:t>; 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12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21983"/>
            <a:ext cx="9144000" cy="1487980"/>
          </a:xfrm>
        </p:spPr>
        <p:txBody>
          <a:bodyPr>
            <a:normAutofit/>
          </a:bodyPr>
          <a:lstStyle/>
          <a:p>
            <a:r>
              <a:rPr lang="el-GR" sz="4000" dirty="0" smtClean="0">
                <a:solidFill>
                  <a:schemeClr val="bg1"/>
                </a:solidFill>
              </a:rPr>
              <a:t>Επιπτώσεις της Κλιματικής Αλλαγής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endParaRPr lang="el-GR" sz="40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0644" y="5933745"/>
            <a:ext cx="6679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Διαφάνειες 31-33. </a:t>
            </a:r>
            <a:r>
              <a:rPr lang="el-GR" dirty="0">
                <a:solidFill>
                  <a:schemeClr val="bg1"/>
                </a:solidFill>
              </a:rPr>
              <a:t>Ευρωπαϊκός Οργανισμός Περιβάλλοντος (2017)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695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541" y="-137591"/>
            <a:ext cx="9407047" cy="651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0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75" y="0"/>
            <a:ext cx="11053823" cy="613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174" y="6191493"/>
            <a:ext cx="5269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Πηγή. Ευρωπαϊκός Οργανισμός Περιβάλλοντος (2019)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7713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238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174" y="6429675"/>
            <a:ext cx="5269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Πηγή. Ευρωπαϊκός Οργανισμός Περιβάλλοντος (2019)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365343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16294" y="2171144"/>
            <a:ext cx="9273629" cy="2923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3600" dirty="0">
                <a:solidFill>
                  <a:schemeClr val="bg1"/>
                </a:solidFill>
              </a:rPr>
              <a:t>Κλιματική αλλαγή και πολιτιστική </a:t>
            </a:r>
            <a:r>
              <a:rPr lang="el-GR" sz="3600" dirty="0" smtClean="0">
                <a:solidFill>
                  <a:schemeClr val="bg1"/>
                </a:solidFill>
              </a:rPr>
              <a:t>κληρονομιά</a:t>
            </a:r>
          </a:p>
          <a:p>
            <a:endParaRPr lang="el-GR" sz="3600" dirty="0">
              <a:solidFill>
                <a:schemeClr val="bg1"/>
              </a:solidFill>
            </a:endParaRPr>
          </a:p>
          <a:p>
            <a:pPr algn="ctr"/>
            <a:r>
              <a:rPr lang="el-GR" sz="2800" dirty="0" smtClean="0">
                <a:solidFill>
                  <a:schemeClr val="bg1"/>
                </a:solidFill>
              </a:rPr>
              <a:t>(σε σχέση με ακραία καιρικά φαινόμενα που</a:t>
            </a:r>
          </a:p>
          <a:p>
            <a:pPr algn="ctr"/>
            <a:r>
              <a:rPr lang="el-GR" sz="2800" dirty="0" smtClean="0">
                <a:solidFill>
                  <a:schemeClr val="bg1"/>
                </a:solidFill>
              </a:rPr>
              <a:t>οδηγούν σε πλημμύρες, ξηρασία – διάβρωση</a:t>
            </a:r>
          </a:p>
          <a:p>
            <a:pPr algn="ctr"/>
            <a:r>
              <a:rPr lang="el-GR" sz="2800" dirty="0">
                <a:solidFill>
                  <a:schemeClr val="bg1"/>
                </a:solidFill>
              </a:rPr>
              <a:t>ε</a:t>
            </a:r>
            <a:r>
              <a:rPr lang="el-GR" sz="2800" dirty="0" smtClean="0">
                <a:solidFill>
                  <a:schemeClr val="bg1"/>
                </a:solidFill>
              </a:rPr>
              <a:t>δαφών, δασικές πυρκαγιές, άνοδος της στάθμης </a:t>
            </a:r>
          </a:p>
          <a:p>
            <a:pPr algn="ctr"/>
            <a:r>
              <a:rPr lang="el-GR" sz="2800" dirty="0">
                <a:solidFill>
                  <a:schemeClr val="bg1"/>
                </a:solidFill>
              </a:rPr>
              <a:t>τ</a:t>
            </a:r>
            <a:r>
              <a:rPr lang="el-GR" sz="2800" dirty="0" smtClean="0">
                <a:solidFill>
                  <a:schemeClr val="bg1"/>
                </a:solidFill>
              </a:rPr>
              <a:t>ης θάλασσας, καύσωνες)</a:t>
            </a:r>
            <a:endParaRPr lang="el-G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46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483" y="1705864"/>
            <a:ext cx="6318790" cy="531980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878" y="886714"/>
            <a:ext cx="538242" cy="27737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09904" y="6332173"/>
            <a:ext cx="277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7800" algn="l"/>
              </a:tabLst>
            </a:pPr>
            <a:r>
              <a:rPr lang="en-US" sz="1200" dirty="0"/>
              <a:t>*	</a:t>
            </a:r>
            <a:r>
              <a:rPr lang="en-US" sz="1200" b="1" dirty="0">
                <a:latin typeface="+mj-lt"/>
              </a:rPr>
              <a:t>Simulated Period: </a:t>
            </a:r>
            <a:r>
              <a:rPr lang="el-GR" sz="1200" b="1" dirty="0">
                <a:latin typeface="+mj-lt"/>
              </a:rPr>
              <a:t>2046-2065</a:t>
            </a:r>
            <a:r>
              <a:rPr lang="en-US" sz="1200" b="1" dirty="0">
                <a:latin typeface="+mj-lt"/>
              </a:rPr>
              <a:t> </a:t>
            </a:r>
            <a:r>
              <a:rPr lang="el-GR" sz="1200" b="1" dirty="0">
                <a:latin typeface="+mj-lt"/>
              </a:rPr>
              <a:t>(</a:t>
            </a:r>
            <a:r>
              <a:rPr lang="en-US" sz="1200" b="1" dirty="0">
                <a:latin typeface="+mj-lt"/>
              </a:rPr>
              <a:t>RCP 2.6)</a:t>
            </a:r>
          </a:p>
          <a:p>
            <a:pPr>
              <a:tabLst>
                <a:tab pos="177800" algn="l"/>
              </a:tabLst>
            </a:pPr>
            <a:r>
              <a:rPr lang="en-US" sz="1200" b="1" dirty="0">
                <a:latin typeface="+mj-lt"/>
              </a:rPr>
              <a:t>	Reference Period: </a:t>
            </a:r>
            <a:r>
              <a:rPr lang="el-GR" sz="1200" b="1" dirty="0">
                <a:latin typeface="+mj-lt"/>
              </a:rPr>
              <a:t>1986-2005 </a:t>
            </a:r>
            <a:endParaRPr lang="en-US" sz="1200" b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6609" y="669497"/>
            <a:ext cx="5763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l-GR" dirty="0" smtClean="0">
                <a:latin typeface="+mj-lt"/>
              </a:rPr>
              <a:t>Εκτιμώμενη αύξηση της θερμοκρασίας αέρα για τον Ιούλιο</a:t>
            </a:r>
          </a:p>
          <a:p>
            <a:pPr algn="just"/>
            <a:r>
              <a:rPr lang="el-GR" dirty="0" smtClean="0">
                <a:latin typeface="+mj-lt"/>
              </a:rPr>
              <a:t>(σύγκριση μεταξύ του διαστήματος 2046-65 με την περίοδο</a:t>
            </a:r>
          </a:p>
          <a:p>
            <a:pPr algn="just"/>
            <a:r>
              <a:rPr lang="el-GR" dirty="0" smtClean="0">
                <a:latin typeface="+mj-lt"/>
              </a:rPr>
              <a:t>Αναφοράς 1986-2005)</a:t>
            </a:r>
            <a:r>
              <a:rPr lang="en-US" dirty="0" smtClean="0">
                <a:latin typeface="+mj-lt"/>
              </a:rPr>
              <a:t> </a:t>
            </a:r>
            <a:endParaRPr lang="en-GB" dirty="0">
              <a:latin typeface="+mj-lt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906929" y="292473"/>
            <a:ext cx="604019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b="1" i="0" u="none" strike="noStrike" cap="none" normalizeH="0" baseline="0" dirty="0" smtClean="0">
                <a:ln>
                  <a:noFill/>
                </a:ln>
                <a:effectLst/>
                <a:latin typeface="+mj-lt"/>
                <a:cs typeface="Courier New" panose="02070309020205020404" pitchFamily="49" charset="0"/>
              </a:rPr>
              <a:t>Συνδυασμός</a:t>
            </a:r>
            <a:r>
              <a:rPr kumimoji="0" lang="el-GR" altLang="el-GR" b="1" i="0" u="none" strike="noStrike" cap="none" normalizeH="0" dirty="0" smtClean="0">
                <a:ln>
                  <a:noFill/>
                </a:ln>
                <a:effectLst/>
                <a:latin typeface="+mj-lt"/>
                <a:cs typeface="Courier New" panose="02070309020205020404" pitchFamily="49" charset="0"/>
              </a:rPr>
              <a:t> μοντέλων</a:t>
            </a:r>
            <a:r>
              <a:rPr kumimoji="0" lang="en-US" altLang="el-GR" b="1" i="0" u="none" strike="noStrike" cap="none" normalizeH="0" baseline="0" dirty="0" smtClean="0">
                <a:ln>
                  <a:noFill/>
                </a:ln>
                <a:effectLst/>
                <a:latin typeface="+mj-lt"/>
                <a:cs typeface="Courier New" panose="02070309020205020404" pitchFamily="49" charset="0"/>
              </a:rPr>
              <a:t>, </a:t>
            </a:r>
            <a:r>
              <a:rPr kumimoji="0" lang="el-GR" altLang="el-GR" b="1" i="0" u="none" strike="noStrike" cap="none" normalizeH="0" baseline="0" dirty="0" smtClean="0">
                <a:ln>
                  <a:noFill/>
                </a:ln>
                <a:effectLst/>
                <a:latin typeface="+mj-lt"/>
                <a:cs typeface="Courier New" panose="02070309020205020404" pitchFamily="49" charset="0"/>
              </a:rPr>
              <a:t>RCP 2.6 </a:t>
            </a:r>
            <a:r>
              <a:rPr kumimoji="0" lang="en-US" altLang="el-GR" b="1" i="0" u="none" strike="noStrike" cap="none" normalizeH="0" baseline="0" dirty="0" smtClean="0">
                <a:ln>
                  <a:noFill/>
                </a:ln>
                <a:effectLst/>
                <a:latin typeface="+mj-lt"/>
                <a:cs typeface="Courier New" panose="02070309020205020404" pitchFamily="49" charset="0"/>
              </a:rPr>
              <a:t>at </a:t>
            </a:r>
            <a:r>
              <a:rPr kumimoji="0" lang="el-GR" altLang="el-GR" b="1" i="0" u="none" strike="noStrike" cap="none" normalizeH="0" baseline="0" dirty="0" smtClean="0">
                <a:ln>
                  <a:noFill/>
                </a:ln>
                <a:effectLst/>
                <a:latin typeface="+mj-lt"/>
                <a:cs typeface="Courier New" panose="02070309020205020404" pitchFamily="49" charset="0"/>
              </a:rPr>
              <a:t>12km</a:t>
            </a:r>
            <a:r>
              <a:rPr kumimoji="0" lang="el-GR" altLang="el-GR" b="1" i="0" u="none" strike="noStrike" cap="none" normalizeH="0" dirty="0" smtClean="0">
                <a:ln>
                  <a:noFill/>
                </a:ln>
                <a:effectLst/>
                <a:latin typeface="+mj-lt"/>
                <a:cs typeface="Courier New" panose="02070309020205020404" pitchFamily="49" charset="0"/>
              </a:rPr>
              <a:t> </a:t>
            </a:r>
            <a:r>
              <a:rPr lang="en-US" altLang="el-GR" b="1" dirty="0" smtClean="0">
                <a:latin typeface="+mj-lt"/>
                <a:cs typeface="Courier New" panose="02070309020205020404" pitchFamily="49" charset="0"/>
              </a:rPr>
              <a:t>x 12 km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 </a:t>
            </a:r>
            <a:endParaRPr kumimoji="0" lang="el-GR" altLang="el-GR" sz="1600" b="1" i="0" u="none" strike="noStrike" cap="none" normalizeH="0" baseline="0" dirty="0" smtClean="0">
              <a:ln>
                <a:noFill/>
              </a:ln>
              <a:effectLst/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847" y="6441743"/>
            <a:ext cx="375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C. </a:t>
            </a:r>
            <a:r>
              <a:rPr lang="en-US" dirty="0" err="1" smtClean="0"/>
              <a:t>Cartalis</a:t>
            </a:r>
            <a:r>
              <a:rPr lang="en-US" dirty="0" smtClean="0"/>
              <a:t>, Project </a:t>
            </a:r>
            <a:r>
              <a:rPr lang="en-US" b="1" dirty="0" err="1" smtClean="0"/>
              <a:t>Climascape</a:t>
            </a:r>
            <a:endParaRPr lang="el-GR" b="1" dirty="0"/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47" y="1857375"/>
            <a:ext cx="6156101" cy="539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6930" y="121523"/>
            <a:ext cx="301396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b="1" dirty="0" smtClean="0">
                <a:hlinkClick r:id="rId5"/>
              </a:rPr>
              <a:t>www.climascape.gr</a:t>
            </a:r>
            <a:endParaRPr lang="en-US" sz="2400" b="1" dirty="0" smtClean="0"/>
          </a:p>
          <a:p>
            <a:pPr algn="just"/>
            <a:r>
              <a:rPr lang="el-GR" dirty="0" smtClean="0">
                <a:latin typeface="+mj-lt"/>
              </a:rPr>
              <a:t>Πηγή. Παν/</a:t>
            </a:r>
            <a:r>
              <a:rPr lang="el-GR" dirty="0" err="1" smtClean="0">
                <a:latin typeface="+mj-lt"/>
              </a:rPr>
              <a:t>μιο</a:t>
            </a:r>
            <a:r>
              <a:rPr lang="el-GR" dirty="0" smtClean="0">
                <a:latin typeface="+mj-lt"/>
              </a:rPr>
              <a:t> Θεσσαλίας και </a:t>
            </a:r>
          </a:p>
          <a:p>
            <a:pPr algn="just"/>
            <a:r>
              <a:rPr lang="el-GR" dirty="0" smtClean="0">
                <a:latin typeface="+mj-lt"/>
              </a:rPr>
              <a:t>Εθνικό και Καποδιστριακό</a:t>
            </a:r>
          </a:p>
          <a:p>
            <a:pPr algn="just"/>
            <a:r>
              <a:rPr lang="el-GR" dirty="0" smtClean="0">
                <a:latin typeface="+mj-lt"/>
              </a:rPr>
              <a:t>Πανεπιστήμιο Αθηνών</a:t>
            </a:r>
            <a:endParaRPr lang="el-G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342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6155" y="2757948"/>
            <a:ext cx="6776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chemeClr val="bg1"/>
                </a:solidFill>
              </a:rPr>
              <a:t>Κλιματική Αλλαγή και </a:t>
            </a:r>
            <a:r>
              <a:rPr lang="en-US" sz="4000" dirty="0" smtClean="0">
                <a:solidFill>
                  <a:schemeClr val="bg1"/>
                </a:solidFill>
              </a:rPr>
              <a:t>COVID 19</a:t>
            </a:r>
            <a:endParaRPr lang="el-G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8506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494" y="942831"/>
            <a:ext cx="1183568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l-GR" sz="2800" dirty="0" smtClean="0">
                <a:solidFill>
                  <a:schemeClr val="bg1"/>
                </a:solidFill>
              </a:rPr>
              <a:t>Αντιμετωπίσθηκε η κλιματική αλλαγή λόγω των περιοριστικών μέτρων του </a:t>
            </a:r>
            <a:r>
              <a:rPr lang="en-US" sz="2800" dirty="0" smtClean="0">
                <a:solidFill>
                  <a:schemeClr val="bg1"/>
                </a:solidFill>
              </a:rPr>
              <a:t>covid-19   </a:t>
            </a:r>
            <a:r>
              <a:rPr lang="en-US" sz="2800" b="1" dirty="0" smtClean="0">
                <a:solidFill>
                  <a:schemeClr val="accent4"/>
                </a:solidFill>
              </a:rPr>
              <a:t>M</a:t>
            </a:r>
            <a:r>
              <a:rPr lang="el-GR" sz="2800" b="1" dirty="0" smtClean="0">
                <a:solidFill>
                  <a:schemeClr val="accent4"/>
                </a:solidFill>
              </a:rPr>
              <a:t>ΥΘΟΣ </a:t>
            </a:r>
          </a:p>
          <a:p>
            <a:pPr algn="just"/>
            <a:r>
              <a:rPr lang="el-GR" sz="2800" dirty="0" smtClean="0">
                <a:solidFill>
                  <a:schemeClr val="bg1"/>
                </a:solidFill>
              </a:rPr>
              <a:t>	(στην πραγματικότητα προέκυψε μείωση κατά </a:t>
            </a:r>
            <a:r>
              <a:rPr lang="en-US" sz="2800" dirty="0" smtClean="0">
                <a:solidFill>
                  <a:schemeClr val="bg1"/>
                </a:solidFill>
              </a:rPr>
              <a:t>3 Gt CO2 </a:t>
            </a:r>
            <a:r>
              <a:rPr lang="el-GR" sz="2800" dirty="0" smtClean="0">
                <a:solidFill>
                  <a:schemeClr val="bg1"/>
                </a:solidFill>
              </a:rPr>
              <a:t>ή μόλις το 7% της 	ετήσιας παραγωγής σε παγκόσμια κλίμακα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l-GR" sz="2800" dirty="0" smtClean="0">
                <a:solidFill>
                  <a:schemeClr val="bg1"/>
                </a:solidFill>
              </a:rPr>
              <a:t>κατά το </a:t>
            </a:r>
            <a:r>
              <a:rPr lang="en-US" sz="2800" dirty="0" smtClean="0">
                <a:solidFill>
                  <a:schemeClr val="bg1"/>
                </a:solidFill>
              </a:rPr>
              <a:t>2020)   </a:t>
            </a:r>
            <a:endParaRPr lang="el-GR" sz="2800" dirty="0" smtClean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l-GR" sz="2800" dirty="0" smtClean="0">
                <a:solidFill>
                  <a:schemeClr val="bg1"/>
                </a:solidFill>
              </a:rPr>
              <a:t>Επιστροφή στα προηγούμενα επίπεδα εκπομπών αερίων θερμοκηπίου και αέριας ρύπανσης με τη λήξη των περιοριστικών μέτρων </a:t>
            </a:r>
            <a:r>
              <a:rPr lang="el-GR" sz="2800" b="1" dirty="0" smtClean="0">
                <a:solidFill>
                  <a:schemeClr val="accent4"/>
                </a:solidFill>
              </a:rPr>
              <a:t>ΑΛΗΘΕΙΑ</a:t>
            </a:r>
          </a:p>
          <a:p>
            <a:pPr marL="285750" indent="-285750" algn="just">
              <a:buFontTx/>
              <a:buChar char="-"/>
            </a:pPr>
            <a:r>
              <a:rPr lang="el-GR" sz="2800" dirty="0" smtClean="0">
                <a:solidFill>
                  <a:schemeClr val="bg1"/>
                </a:solidFill>
              </a:rPr>
              <a:t>Ενδεχόμενη σύνδεση κλιματικής αλλαγής και εμφάνισης ιών  </a:t>
            </a:r>
            <a:r>
              <a:rPr lang="el-GR" sz="2800" b="1" dirty="0" smtClean="0">
                <a:solidFill>
                  <a:schemeClr val="accent4"/>
                </a:solidFill>
              </a:rPr>
              <a:t>ΑΛΗΘΕΙΑ</a:t>
            </a:r>
          </a:p>
          <a:p>
            <a:pPr marL="285750" indent="-285750" algn="just">
              <a:buFontTx/>
              <a:buChar char="-"/>
            </a:pPr>
            <a:r>
              <a:rPr lang="en-US" sz="2800" b="1" dirty="0">
                <a:solidFill>
                  <a:schemeClr val="bg1"/>
                </a:solidFill>
              </a:rPr>
              <a:t>M</a:t>
            </a:r>
            <a:r>
              <a:rPr lang="el-GR" sz="2800" b="1" dirty="0" err="1" smtClean="0">
                <a:solidFill>
                  <a:schemeClr val="bg1"/>
                </a:solidFill>
              </a:rPr>
              <a:t>ειώνεται</a:t>
            </a:r>
            <a:r>
              <a:rPr lang="el-GR" sz="2800" b="1" dirty="0" smtClean="0">
                <a:solidFill>
                  <a:schemeClr val="bg1"/>
                </a:solidFill>
              </a:rPr>
              <a:t> η μεταδοτικότητα </a:t>
            </a:r>
            <a:r>
              <a:rPr lang="en-US" sz="2800" b="1" dirty="0" smtClean="0">
                <a:solidFill>
                  <a:schemeClr val="bg1"/>
                </a:solidFill>
              </a:rPr>
              <a:t>covid-19 </a:t>
            </a:r>
            <a:r>
              <a:rPr lang="el-GR" sz="2800" b="1" dirty="0" smtClean="0">
                <a:solidFill>
                  <a:schemeClr val="bg1"/>
                </a:solidFill>
              </a:rPr>
              <a:t>σε υψηλές ή χαμηλές </a:t>
            </a:r>
            <a:r>
              <a:rPr lang="el-GR" sz="2800" b="1" dirty="0" smtClean="0">
                <a:solidFill>
                  <a:schemeClr val="bg1"/>
                </a:solidFill>
              </a:rPr>
              <a:t>θερμοκρασίες</a:t>
            </a:r>
            <a:r>
              <a:rPr lang="en-US" sz="2800" b="1" dirty="0" smtClean="0">
                <a:solidFill>
                  <a:schemeClr val="bg1"/>
                </a:solidFill>
              </a:rPr>
              <a:t>*  </a:t>
            </a:r>
            <a:r>
              <a:rPr lang="en-US" sz="2800" b="1" dirty="0" smtClean="0">
                <a:solidFill>
                  <a:schemeClr val="accent4"/>
                </a:solidFill>
              </a:rPr>
              <a:t>MY</a:t>
            </a:r>
            <a:r>
              <a:rPr lang="el-GR" sz="2800" b="1" dirty="0" smtClean="0">
                <a:solidFill>
                  <a:schemeClr val="accent4"/>
                </a:solidFill>
              </a:rPr>
              <a:t>ΘΟΣ</a:t>
            </a:r>
            <a:endParaRPr lang="en-US" sz="2800" b="1" dirty="0" smtClean="0">
              <a:solidFill>
                <a:schemeClr val="accent4"/>
              </a:solidFill>
            </a:endParaRPr>
          </a:p>
          <a:p>
            <a:pPr marL="285750" indent="-285750" algn="just">
              <a:buFontTx/>
              <a:buChar char="-"/>
            </a:pPr>
            <a:endParaRPr lang="en-US" sz="2800" b="1" dirty="0">
              <a:solidFill>
                <a:schemeClr val="accent4"/>
              </a:solidFill>
            </a:endParaRPr>
          </a:p>
          <a:p>
            <a:pPr algn="just"/>
            <a:r>
              <a:rPr lang="en-US" sz="2800" b="1" dirty="0" smtClean="0">
                <a:solidFill>
                  <a:schemeClr val="bg1"/>
                </a:solidFill>
              </a:rPr>
              <a:t>*</a:t>
            </a:r>
            <a:r>
              <a:rPr lang="el-GR" sz="2000" dirty="0" smtClean="0">
                <a:solidFill>
                  <a:schemeClr val="bg1"/>
                </a:solidFill>
                <a:latin typeface="+mj-lt"/>
              </a:rPr>
              <a:t>Πηγή. </a:t>
            </a:r>
            <a:r>
              <a:rPr lang="el-GR" sz="2000" dirty="0">
                <a:solidFill>
                  <a:schemeClr val="bg1"/>
                </a:solidFill>
                <a:latin typeface="+mj-lt"/>
              </a:rPr>
              <a:t>Παρασκευής Δ., …, Καρτάλης, Κ</a:t>
            </a:r>
            <a:r>
              <a:rPr lang="el-GR" sz="2000" dirty="0" smtClean="0">
                <a:solidFill>
                  <a:schemeClr val="bg1"/>
                </a:solidFill>
                <a:latin typeface="+mj-lt"/>
              </a:rPr>
              <a:t>.,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Tsiodras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, S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.</a:t>
            </a:r>
            <a:r>
              <a:rPr lang="el-GR" sz="2000" dirty="0" smtClean="0">
                <a:solidFill>
                  <a:schemeClr val="bg1"/>
                </a:solidFill>
                <a:latin typeface="+mj-lt"/>
              </a:rPr>
              <a:t>, Δημόπουλος, Θ.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(2020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)</a:t>
            </a:r>
            <a:r>
              <a:rPr lang="el-GR" sz="2000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A 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review of the impact of weather and climate variables to COVID-19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:</a:t>
            </a:r>
            <a:r>
              <a:rPr lang="el-GR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In 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the absence of public health measures high temperatures 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cannot probably 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mitigate 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outbreaks</a:t>
            </a:r>
            <a:r>
              <a:rPr lang="el-GR" sz="2000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Science of the Total Environment.</a:t>
            </a:r>
            <a:endParaRPr lang="el-GR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7284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17" y="312516"/>
            <a:ext cx="11227443" cy="654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948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60869" y="2316163"/>
            <a:ext cx="9144000" cy="2387600"/>
          </a:xfrm>
        </p:spPr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Rectangle 2"/>
          <p:cNvSpPr/>
          <p:nvPr/>
        </p:nvSpPr>
        <p:spPr>
          <a:xfrm>
            <a:off x="734097" y="2542801"/>
            <a:ext cx="1114022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Για όλα ευθύνεται η Κλιματική Αλλαγή</a:t>
            </a:r>
          </a:p>
          <a:p>
            <a:pPr algn="ctr"/>
            <a:r>
              <a:rPr lang="el-GR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Αλήθεια ή Μύθος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l-GR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4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426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lobal-temp-variation-1920x108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0746" y="1788460"/>
            <a:ext cx="8045450" cy="4525963"/>
          </a:xfrm>
        </p:spPr>
      </p:pic>
      <p:sp>
        <p:nvSpPr>
          <p:cNvPr id="6" name="Τίτλος 1"/>
          <p:cNvSpPr txBox="1">
            <a:spLocks/>
          </p:cNvSpPr>
          <p:nvPr/>
        </p:nvSpPr>
        <p:spPr>
          <a:xfrm>
            <a:off x="3350746" y="264459"/>
            <a:ext cx="82296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/>
              <a:t>Αλλάζει η θερμοκρασία αέρα</a:t>
            </a:r>
            <a:r>
              <a:rPr lang="en-US" dirty="0"/>
              <a:t>;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4666129"/>
            <a:ext cx="32272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i="1" dirty="0" smtClean="0"/>
              <a:t>Τοποθετείστε τον Κέρσορα στην κάτω αριστερή γωνία του</a:t>
            </a:r>
          </a:p>
          <a:p>
            <a:pPr algn="just"/>
            <a:r>
              <a:rPr lang="el-GR" i="1" dirty="0"/>
              <a:t>σ</a:t>
            </a:r>
            <a:r>
              <a:rPr lang="el-GR" i="1" dirty="0" smtClean="0"/>
              <a:t>χήματος για να  ενεργοποιηθεί ο οδηγός του </a:t>
            </a:r>
            <a:r>
              <a:rPr lang="en-US" i="1" dirty="0" smtClean="0"/>
              <a:t>video</a:t>
            </a:r>
            <a:r>
              <a:rPr lang="el-GR" i="1" dirty="0" smtClean="0"/>
              <a:t>. Το ίδιο και για τα </a:t>
            </a:r>
            <a:r>
              <a:rPr lang="en-US" i="1" dirty="0" smtClean="0"/>
              <a:t>videos</a:t>
            </a:r>
            <a:r>
              <a:rPr lang="el-GR" i="1" dirty="0" smtClean="0"/>
              <a:t> στα </a:t>
            </a:r>
            <a:r>
              <a:rPr lang="en-US" i="1" dirty="0" smtClean="0"/>
              <a:t>slides 7,8,9, 11 </a:t>
            </a:r>
            <a:r>
              <a:rPr lang="el-GR" i="1" dirty="0" smtClean="0"/>
              <a:t>και 12. </a:t>
            </a:r>
          </a:p>
          <a:p>
            <a:pPr algn="just"/>
            <a:r>
              <a:rPr lang="el-GR" i="1" dirty="0" smtClean="0"/>
              <a:t> </a:t>
            </a:r>
            <a:endParaRPr lang="el-GR" i="1" dirty="0"/>
          </a:p>
        </p:txBody>
      </p:sp>
    </p:spTree>
    <p:extLst>
      <p:ext uri="{BB962C8B-B14F-4D97-AF65-F5344CB8AC3E}">
        <p14:creationId xmlns:p14="http://schemas.microsoft.com/office/powerpoint/2010/main" val="76759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539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2566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32480" y="2099257"/>
            <a:ext cx="252902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Ακραίο καιρικό</a:t>
            </a:r>
          </a:p>
          <a:p>
            <a:r>
              <a:rPr lang="el-GR" dirty="0"/>
              <a:t>φ</a:t>
            </a:r>
            <a:r>
              <a:rPr lang="el-GR" dirty="0" smtClean="0"/>
              <a:t>αινόμενο ΙΑΝΟΣ</a:t>
            </a:r>
          </a:p>
          <a:p>
            <a:r>
              <a:rPr lang="el-GR" dirty="0" smtClean="0"/>
              <a:t>και πλημμύρα στην </a:t>
            </a:r>
          </a:p>
          <a:p>
            <a:r>
              <a:rPr lang="el-GR" dirty="0" smtClean="0"/>
              <a:t>Καρδίτσα</a:t>
            </a:r>
          </a:p>
          <a:p>
            <a:endParaRPr lang="el-GR" dirty="0"/>
          </a:p>
          <a:p>
            <a:r>
              <a:rPr lang="el-GR" dirty="0" smtClean="0"/>
              <a:t>Μείωση της κοίτης</a:t>
            </a:r>
          </a:p>
          <a:p>
            <a:r>
              <a:rPr lang="el-GR" dirty="0" smtClean="0"/>
              <a:t>του ποταμού </a:t>
            </a:r>
          </a:p>
          <a:p>
            <a:r>
              <a:rPr lang="el-GR" dirty="0" smtClean="0"/>
              <a:t>1950 – 2010</a:t>
            </a:r>
          </a:p>
          <a:p>
            <a:r>
              <a:rPr lang="el-GR" dirty="0" smtClean="0"/>
              <a:t>(με </a:t>
            </a:r>
            <a:r>
              <a:rPr lang="el-GR" dirty="0" err="1" smtClean="0"/>
              <a:t>μπλέ</a:t>
            </a:r>
            <a:r>
              <a:rPr lang="el-GR" dirty="0" smtClean="0"/>
              <a:t>, το σημείο</a:t>
            </a:r>
          </a:p>
          <a:p>
            <a:r>
              <a:rPr lang="el-GR" dirty="0"/>
              <a:t>κ</a:t>
            </a:r>
            <a:r>
              <a:rPr lang="el-GR" dirty="0" smtClean="0"/>
              <a:t>ατασκευής του Κέντρου</a:t>
            </a:r>
          </a:p>
          <a:p>
            <a:r>
              <a:rPr lang="el-GR" dirty="0" smtClean="0"/>
              <a:t>Υγείας)</a:t>
            </a:r>
          </a:p>
        </p:txBody>
      </p:sp>
    </p:spTree>
    <p:extLst>
      <p:ext uri="{BB962C8B-B14F-4D97-AF65-F5344CB8AC3E}">
        <p14:creationId xmlns:p14="http://schemas.microsoft.com/office/powerpoint/2010/main" val="29533112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1453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73554" y="3244334"/>
            <a:ext cx="1506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Κέντρο Υγείας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706999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81275" y="390314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l-GR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ΜΕΤΡΙΑΣΜΟΣ και ΠΡΟΣΑΡΜΟΓΗ </a:t>
            </a:r>
            <a:r>
              <a:rPr lang="el-GR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Μετριασμός (</a:t>
            </a:r>
            <a:r>
              <a:rPr lang="en-US" sz="3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mitigation): </a:t>
            </a:r>
            <a:r>
              <a:rPr lang="el-GR" sz="3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δράσεις για τη μείωση των εκπομπών αερίων θερμοκηπίου</a:t>
            </a:r>
            <a:br>
              <a:rPr lang="el-GR" sz="3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Προσαρμογή</a:t>
            </a:r>
            <a:r>
              <a:rPr lang="en-US" sz="3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(adaptation): </a:t>
            </a:r>
            <a:r>
              <a:rPr lang="el-GR" sz="3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μέτρα για την αντιμετώπιση των επιπτώσεων της κλιματικής αλλαγής</a:t>
            </a:r>
            <a:endParaRPr lang="el-GR" sz="3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05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890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569" y="6488668"/>
            <a:ext cx="1955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Πηγή. </a:t>
            </a:r>
            <a:r>
              <a:rPr lang="en-US" dirty="0" smtClean="0"/>
              <a:t>Nature 2019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57436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15263" y="2235680"/>
            <a:ext cx="75708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600" dirty="0">
                <a:solidFill>
                  <a:schemeClr val="bg1"/>
                </a:solidFill>
              </a:rPr>
              <a:t>Μόνο οι μεγάλες χώρες ευθύνονται για την κλιματική αλλαγή </a:t>
            </a:r>
            <a:br>
              <a:rPr lang="el-GR" sz="3600" dirty="0">
                <a:solidFill>
                  <a:schemeClr val="bg1"/>
                </a:solidFill>
              </a:rPr>
            </a:br>
            <a:r>
              <a:rPr lang="el-GR" sz="3600" dirty="0">
                <a:solidFill>
                  <a:srgbClr val="FFC000"/>
                </a:solidFill>
              </a:rPr>
              <a:t>ΜΥΘΟΣ</a:t>
            </a:r>
          </a:p>
        </p:txBody>
      </p:sp>
    </p:spTree>
    <p:extLst>
      <p:ext uri="{BB962C8B-B14F-4D97-AF65-F5344CB8AC3E}">
        <p14:creationId xmlns:p14="http://schemas.microsoft.com/office/powerpoint/2010/main" val="3802560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ci4.googleusercontent.com/proxy/yg5NETucXQymr_U3AJ0zOKEGddw3J_64fRH7sz-dhEkUgNnIq1QluL85Gw13Iypvc3qdxfMbn4KRCTrH28BQoRNREvUg_M53ASnv3CGwD-XsgmPbx23uC7Ld0zWE=s0-d-e1-ft#https://assets.bwbx.io/images/users/iqjWHBFdfxIU/innIBspDefN0/v0/-1x-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4300"/>
            <a:ext cx="12001500" cy="65913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ight Arrow 7"/>
          <p:cNvSpPr/>
          <p:nvPr/>
        </p:nvSpPr>
        <p:spPr>
          <a:xfrm>
            <a:off x="7345680" y="3261360"/>
            <a:ext cx="1935480" cy="1021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34643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963" y="993550"/>
            <a:ext cx="12301316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rgbClr val="FFC000"/>
                </a:solidFill>
              </a:rPr>
              <a:t>Ο μεγάλος στόχος </a:t>
            </a:r>
          </a:p>
          <a:p>
            <a:pPr algn="just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600" b="1" dirty="0" smtClean="0">
                <a:solidFill>
                  <a:schemeClr val="bg1"/>
                </a:solidFill>
              </a:rPr>
              <a:t>ΟΙΚΟΝΟΜΙΕΣ ΣΧΕΔΟΝ ΜΗΔΕΝΙΚΟΥ ΑΝΘΡΑΚΑ ΤΟ 2050 ΜΕ ΕΝΔΙΑΜΕΣΟΥΣ ΣΤΟΧΟΥΣ ΓΙΑ </a:t>
            </a:r>
          </a:p>
          <a:p>
            <a:pPr algn="ctr"/>
            <a:r>
              <a:rPr lang="el-GR" sz="2600" b="1" dirty="0" smtClean="0">
                <a:solidFill>
                  <a:schemeClr val="bg1"/>
                </a:solidFill>
              </a:rPr>
              <a:t>ΤΟ 2030 ΚΑΙ ΤΟ 2040</a:t>
            </a:r>
          </a:p>
          <a:p>
            <a:pPr algn="just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 smtClean="0">
                <a:solidFill>
                  <a:schemeClr val="bg1"/>
                </a:solidFill>
              </a:rPr>
              <a:t>ΤΙ ΣΗΜΑΙΝΕΙ ΑΥΤΟ</a:t>
            </a:r>
            <a:r>
              <a:rPr lang="en-US" sz="2400" dirty="0" smtClean="0">
                <a:solidFill>
                  <a:schemeClr val="bg1"/>
                </a:solidFill>
              </a:rPr>
              <a:t>;</a:t>
            </a:r>
          </a:p>
          <a:p>
            <a:pPr algn="ctr"/>
            <a:endParaRPr lang="el-GR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X</a:t>
            </a:r>
            <a:r>
              <a:rPr lang="el-GR" sz="2400" dirty="0" smtClean="0">
                <a:solidFill>
                  <a:schemeClr val="bg1"/>
                </a:solidFill>
              </a:rPr>
              <a:t>ΩΡΙΣ ΚΑΡΒΟΥΝΟ</a:t>
            </a:r>
          </a:p>
          <a:p>
            <a:pPr algn="ctr"/>
            <a:r>
              <a:rPr lang="el-GR" sz="2400" dirty="0" smtClean="0">
                <a:solidFill>
                  <a:schemeClr val="bg1"/>
                </a:solidFill>
              </a:rPr>
              <a:t>ΧΩΡΙΣ ΛΙΓΝΙΤΗ</a:t>
            </a:r>
          </a:p>
          <a:p>
            <a:pPr algn="ctr"/>
            <a:r>
              <a:rPr lang="el-GR" sz="2400" dirty="0" smtClean="0">
                <a:solidFill>
                  <a:schemeClr val="bg1"/>
                </a:solidFill>
              </a:rPr>
              <a:t>ΧΩΡΙΣ ΠΕΤΡΕΛΑΙΟ</a:t>
            </a:r>
          </a:p>
          <a:p>
            <a:pPr algn="ctr"/>
            <a:r>
              <a:rPr lang="el-GR" sz="2400" dirty="0" smtClean="0">
                <a:solidFill>
                  <a:schemeClr val="bg1"/>
                </a:solidFill>
              </a:rPr>
              <a:t>ΧΩΡΙΣ ΦΥΣΙΚΟ ΑΕΡΙΟ </a:t>
            </a:r>
          </a:p>
          <a:p>
            <a:pPr algn="just"/>
            <a:endParaRPr lang="el-GR" sz="2400" dirty="0">
              <a:solidFill>
                <a:schemeClr val="bg1"/>
              </a:solidFill>
            </a:endParaRPr>
          </a:p>
          <a:p>
            <a:pPr algn="just"/>
            <a:r>
              <a:rPr lang="el-GR" sz="2200" b="1" dirty="0" smtClean="0">
                <a:solidFill>
                  <a:srgbClr val="FFC000"/>
                </a:solidFill>
              </a:rPr>
              <a:t>ΑΛΛΑ ΜΕ ΕΞΟΙΚΟΝΟΜΗΣΗ ΕΝΕΡΓΕΙΑΣ, ΑΝΑΝΕΩΣΙΜΕΣ ΠΗΓΕΣ ΕΝΕΡΓΕΙΑΣ ΚΑΙ  ΠΡΑΣΙΝΟ ΥΔΡΟΓΟΝΟ</a:t>
            </a:r>
          </a:p>
        </p:txBody>
      </p:sp>
    </p:spTree>
    <p:extLst>
      <p:ext uri="{BB962C8B-B14F-4D97-AF65-F5344CB8AC3E}">
        <p14:creationId xmlns:p14="http://schemas.microsoft.com/office/powerpoint/2010/main" val="4377770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299280"/>
              </p:ext>
            </p:extLst>
          </p:nvPr>
        </p:nvGraphicFramePr>
        <p:xfrm>
          <a:off x="2176780" y="875876"/>
          <a:ext cx="8128000" cy="460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 smtClean="0"/>
                        <a:t>Τόνοι </a:t>
                      </a:r>
                      <a:r>
                        <a:rPr lang="en-US" sz="2400" dirty="0" smtClean="0"/>
                        <a:t>CO2/</a:t>
                      </a:r>
                      <a:r>
                        <a:rPr lang="el-GR" sz="2400" dirty="0" smtClean="0"/>
                        <a:t>κάτοικο</a:t>
                      </a:r>
                      <a:endParaRPr lang="el-GR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800" dirty="0" smtClean="0"/>
                        <a:t>Ε.Ε.</a:t>
                      </a:r>
                      <a:endParaRPr lang="el-G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800" dirty="0" smtClean="0"/>
                        <a:t>6.97</a:t>
                      </a:r>
                      <a:endParaRPr lang="el-GR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800" dirty="0" smtClean="0">
                          <a:solidFill>
                            <a:srgbClr val="C00000"/>
                          </a:solidFill>
                        </a:rPr>
                        <a:t>Ελλάδα</a:t>
                      </a:r>
                      <a:endParaRPr lang="el-GR" sz="28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800" dirty="0" smtClean="0">
                          <a:solidFill>
                            <a:srgbClr val="C00000"/>
                          </a:solidFill>
                        </a:rPr>
                        <a:t>περίπου</a:t>
                      </a:r>
                      <a:r>
                        <a:rPr lang="el-GR" sz="2800" baseline="0" dirty="0" smtClean="0">
                          <a:solidFill>
                            <a:srgbClr val="C00000"/>
                          </a:solidFill>
                        </a:rPr>
                        <a:t> 7</a:t>
                      </a:r>
                      <a:endParaRPr lang="el-GR" sz="28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800" dirty="0" smtClean="0"/>
                        <a:t>Δανία</a:t>
                      </a:r>
                      <a:endParaRPr lang="el-G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800" dirty="0" smtClean="0"/>
                        <a:t>5.86</a:t>
                      </a:r>
                      <a:endParaRPr lang="el-GR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800" dirty="0" smtClean="0"/>
                        <a:t>Ελβετία</a:t>
                      </a:r>
                      <a:endParaRPr lang="el-G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800" dirty="0" smtClean="0"/>
                        <a:t>4.69</a:t>
                      </a:r>
                      <a:endParaRPr lang="el-GR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800" dirty="0" smtClean="0"/>
                        <a:t>Παγκόσμιος</a:t>
                      </a:r>
                      <a:r>
                        <a:rPr lang="el-GR" sz="2800" baseline="0" dirty="0" smtClean="0"/>
                        <a:t> μέσος όρος</a:t>
                      </a:r>
                      <a:endParaRPr lang="el-G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800" dirty="0" smtClean="0"/>
                        <a:t>4.91</a:t>
                      </a:r>
                      <a:endParaRPr lang="el-GR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800" dirty="0" smtClean="0"/>
                        <a:t>ΗΠΑ</a:t>
                      </a:r>
                      <a:endParaRPr lang="el-G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800" dirty="0" smtClean="0"/>
                        <a:t>15.74</a:t>
                      </a:r>
                      <a:endParaRPr lang="el-GR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800" dirty="0" smtClean="0"/>
                        <a:t>Κίνα </a:t>
                      </a:r>
                      <a:endParaRPr lang="el-G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800" dirty="0" smtClean="0"/>
                        <a:t>7.72</a:t>
                      </a:r>
                      <a:endParaRPr lang="el-GR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800" dirty="0" smtClean="0"/>
                        <a:t>Ρωσία</a:t>
                      </a:r>
                      <a:endParaRPr lang="el-G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800" dirty="0" smtClean="0"/>
                        <a:t>12.2</a:t>
                      </a:r>
                      <a:endParaRPr lang="el-GR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38343" y="5728048"/>
            <a:ext cx="7054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Όμως Σαουδική Αραβία  19.4 και Μπενίν 0.64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03233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62" y="335665"/>
            <a:ext cx="11007524" cy="612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0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1" y="676141"/>
            <a:ext cx="10560676" cy="61818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0090" y="214476"/>
            <a:ext cx="3438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ΤΙ ΠΡΕΠΕΙ ΝΑ ΚΑΝΟΥΜΕ</a:t>
            </a:r>
            <a:r>
              <a:rPr lang="en-US" sz="2400" b="1" dirty="0" smtClean="0"/>
              <a:t>; 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1799372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Αποτέλεσμα εικόνας για zero carbon economy graphs European Commiss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63" y="0"/>
            <a:ext cx="92692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84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01483"/>
            <a:ext cx="9144000" cy="2387600"/>
          </a:xfrm>
        </p:spPr>
        <p:txBody>
          <a:bodyPr>
            <a:normAutofit/>
          </a:bodyPr>
          <a:lstStyle/>
          <a:p>
            <a:r>
              <a:rPr lang="el-GR" sz="4000" dirty="0" smtClean="0">
                <a:solidFill>
                  <a:schemeClr val="bg1"/>
                </a:solidFill>
              </a:rPr>
              <a:t>Μα οι ΑΠΕ έχουν περιορισμένο δυναμικό…</a:t>
            </a:r>
            <a:br>
              <a:rPr lang="el-GR" sz="4000" dirty="0" smtClean="0">
                <a:solidFill>
                  <a:schemeClr val="bg1"/>
                </a:solidFill>
              </a:rPr>
            </a:br>
            <a:r>
              <a:rPr lang="el-GR" sz="4000" b="1" dirty="0" smtClean="0">
                <a:solidFill>
                  <a:srgbClr val="FFC000"/>
                </a:solidFill>
              </a:rPr>
              <a:t>ΜΥΘΟΣ</a:t>
            </a:r>
            <a:endParaRPr lang="el-GR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4156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440"/>
            <a:ext cx="12191999" cy="56235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724" y="152400"/>
            <a:ext cx="11673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400" b="1" dirty="0" smtClean="0"/>
              <a:t>Στις 21 Μαρτίου και στις 21 Δεκεμβρίου 2019, οι Ανανεώσιμες Πηγές Ενέργειας κάλυψαν </a:t>
            </a:r>
          </a:p>
          <a:p>
            <a:pPr algn="ctr"/>
            <a:r>
              <a:rPr lang="el-GR" sz="2400" b="1" dirty="0" smtClean="0"/>
              <a:t>περίπου το 50% της συνολικής ενέργειας στην Ελλάδα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37590795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7"/>
            <a:ext cx="8823960" cy="68568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48804" y="2967903"/>
            <a:ext cx="3334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Υδροηλεκτρική ενέργεια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375483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15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52006" y="3200400"/>
            <a:ext cx="2160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l-GR" sz="2400" dirty="0" smtClean="0"/>
              <a:t>Πράσινα κτίρια 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18628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GE solar ve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1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63598" y="3198167"/>
            <a:ext cx="3597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err="1" smtClean="0"/>
              <a:t>Αυτοπαραγωγή</a:t>
            </a:r>
            <a:r>
              <a:rPr lang="el-GR" sz="2400" b="1" dirty="0" smtClean="0"/>
              <a:t> ενέργειας </a:t>
            </a:r>
          </a:p>
          <a:p>
            <a:r>
              <a:rPr lang="el-GR" sz="2400" b="1" dirty="0"/>
              <a:t>γ</a:t>
            </a:r>
            <a:r>
              <a:rPr lang="el-GR" sz="2400" b="1" dirty="0" smtClean="0"/>
              <a:t>ια την ηλεκτροδότηση </a:t>
            </a:r>
          </a:p>
          <a:p>
            <a:r>
              <a:rPr lang="el-GR" sz="2400" b="1" dirty="0" smtClean="0"/>
              <a:t>κτιρίων</a:t>
            </a:r>
          </a:p>
        </p:txBody>
      </p:sp>
    </p:spTree>
    <p:extLst>
      <p:ext uri="{BB962C8B-B14F-4D97-AF65-F5344CB8AC3E}">
        <p14:creationId xmlns:p14="http://schemas.microsoft.com/office/powerpoint/2010/main" val="116247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4296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69758" y="2594848"/>
            <a:ext cx="35155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dirty="0" smtClean="0"/>
              <a:t>Ναι στην ηλεκτροκίνηση καθώς κατά αυτό τον τρόπο μειώνονται</a:t>
            </a:r>
          </a:p>
          <a:p>
            <a:pPr algn="just"/>
            <a:r>
              <a:rPr lang="el-GR" dirty="0"/>
              <a:t>σ</a:t>
            </a:r>
            <a:r>
              <a:rPr lang="el-GR" dirty="0" smtClean="0"/>
              <a:t>ημαντικά οι εκπομπές διοξειδίου</a:t>
            </a:r>
          </a:p>
          <a:p>
            <a:pPr algn="just"/>
            <a:r>
              <a:rPr lang="el-GR" dirty="0" smtClean="0"/>
              <a:t>του άνθρακα.</a:t>
            </a:r>
          </a:p>
          <a:p>
            <a:pPr algn="just"/>
            <a:endParaRPr lang="el-GR" dirty="0"/>
          </a:p>
          <a:p>
            <a:pPr algn="just"/>
            <a:r>
              <a:rPr lang="el-GR" dirty="0" smtClean="0"/>
              <a:t>Όμως θα πρέπει η ενέργεια για </a:t>
            </a:r>
          </a:p>
          <a:p>
            <a:pPr algn="just"/>
            <a:r>
              <a:rPr lang="el-GR" dirty="0"/>
              <a:t>τ</a:t>
            </a:r>
            <a:r>
              <a:rPr lang="el-GR" dirty="0" smtClean="0"/>
              <a:t>η φόρτιση των οχημάτων να </a:t>
            </a:r>
          </a:p>
          <a:p>
            <a:pPr algn="just"/>
            <a:r>
              <a:rPr lang="el-GR" dirty="0"/>
              <a:t>π</a:t>
            </a:r>
            <a:r>
              <a:rPr lang="el-GR" dirty="0" smtClean="0"/>
              <a:t>ροέρχεται από ανανεώσιμες </a:t>
            </a:r>
          </a:p>
          <a:p>
            <a:pPr algn="just"/>
            <a:r>
              <a:rPr lang="el-GR" dirty="0" smtClean="0"/>
              <a:t>πηγές.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6300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2480" y="457201"/>
            <a:ext cx="57939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600" dirty="0">
                <a:solidFill>
                  <a:srgbClr val="002060"/>
                </a:solidFill>
              </a:rPr>
              <a:t>Το Υπουργείο Περιβάλλοντος, Ενέργειας και </a:t>
            </a:r>
            <a:r>
              <a:rPr lang="el-GR" sz="1600" dirty="0" err="1">
                <a:solidFill>
                  <a:srgbClr val="002060"/>
                </a:solidFill>
              </a:rPr>
              <a:t>Κλιµατικών</a:t>
            </a:r>
            <a:r>
              <a:rPr lang="el-GR" sz="1600" dirty="0">
                <a:solidFill>
                  <a:srgbClr val="002060"/>
                </a:solidFill>
              </a:rPr>
              <a:t> Αλλαγών έχει επιλέξει 12 θαλάσσιες περιοχές ανά τη χώρα για εγκατάσταση </a:t>
            </a:r>
            <a:r>
              <a:rPr lang="el-GR" sz="1600" dirty="0" err="1">
                <a:solidFill>
                  <a:srgbClr val="002060"/>
                </a:solidFill>
              </a:rPr>
              <a:t>ανεµογεννητριών</a:t>
            </a:r>
            <a:r>
              <a:rPr lang="el-GR" sz="1600" dirty="0">
                <a:solidFill>
                  <a:srgbClr val="002060"/>
                </a:solidFill>
              </a:rPr>
              <a:t> µε ορίζοντα το 2017. Αυτές οι περιοχές είναι σε </a:t>
            </a:r>
            <a:r>
              <a:rPr lang="el-GR" sz="1600" b="1" dirty="0" err="1">
                <a:solidFill>
                  <a:srgbClr val="002060"/>
                </a:solidFill>
              </a:rPr>
              <a:t>Αγιο</a:t>
            </a:r>
            <a:r>
              <a:rPr lang="el-GR" sz="1600" b="1" dirty="0">
                <a:solidFill>
                  <a:srgbClr val="002060"/>
                </a:solidFill>
              </a:rPr>
              <a:t> Ευστράτιο, Αλεξανδρούπολη, Κάρπαθο, Κέρκυρα, Θάσο, </a:t>
            </a:r>
            <a:r>
              <a:rPr lang="el-GR" sz="1600" b="1" dirty="0" err="1">
                <a:solidFill>
                  <a:srgbClr val="002060"/>
                </a:solidFill>
              </a:rPr>
              <a:t>Κρυονέρι</a:t>
            </a:r>
            <a:r>
              <a:rPr lang="el-GR" sz="1600" b="1" dirty="0">
                <a:solidFill>
                  <a:srgbClr val="002060"/>
                </a:solidFill>
              </a:rPr>
              <a:t>, </a:t>
            </a:r>
            <a:r>
              <a:rPr lang="el-GR" sz="1600" b="1" dirty="0" err="1">
                <a:solidFill>
                  <a:srgbClr val="002060"/>
                </a:solidFill>
              </a:rPr>
              <a:t>Κύµη</a:t>
            </a:r>
            <a:r>
              <a:rPr lang="el-GR" sz="1600" b="1" dirty="0">
                <a:solidFill>
                  <a:srgbClr val="002060"/>
                </a:solidFill>
              </a:rPr>
              <a:t>, </a:t>
            </a:r>
            <a:r>
              <a:rPr lang="el-GR" sz="1600" b="1" dirty="0" err="1">
                <a:solidFill>
                  <a:srgbClr val="002060"/>
                </a:solidFill>
              </a:rPr>
              <a:t>Λήµνο</a:t>
            </a:r>
            <a:r>
              <a:rPr lang="el-GR" sz="1600" b="1" dirty="0">
                <a:solidFill>
                  <a:srgbClr val="002060"/>
                </a:solidFill>
              </a:rPr>
              <a:t>, Λευκάδα, </a:t>
            </a:r>
            <a:r>
              <a:rPr lang="el-GR" sz="1600" b="1" dirty="0" err="1">
                <a:solidFill>
                  <a:srgbClr val="002060"/>
                </a:solidFill>
              </a:rPr>
              <a:t>Πεταλιούς</a:t>
            </a:r>
            <a:r>
              <a:rPr lang="el-GR" sz="1600" b="1" dirty="0">
                <a:solidFill>
                  <a:srgbClr val="002060"/>
                </a:solidFill>
              </a:rPr>
              <a:t>, </a:t>
            </a:r>
            <a:r>
              <a:rPr lang="el-GR" sz="1600" b="1" dirty="0" err="1">
                <a:solidFill>
                  <a:srgbClr val="002060"/>
                </a:solidFill>
              </a:rPr>
              <a:t>Σαµοθράκη</a:t>
            </a:r>
            <a:r>
              <a:rPr lang="el-GR" sz="1600" b="1" dirty="0">
                <a:solidFill>
                  <a:srgbClr val="002060"/>
                </a:solidFill>
              </a:rPr>
              <a:t> και Φανάρι Ροδόπης</a:t>
            </a:r>
            <a:r>
              <a:rPr lang="el-GR" sz="1600" dirty="0">
                <a:solidFill>
                  <a:srgbClr val="002060"/>
                </a:solidFill>
              </a:rPr>
              <a:t> συνολικής </a:t>
            </a:r>
            <a:r>
              <a:rPr lang="el-GR" sz="1600" dirty="0" err="1">
                <a:solidFill>
                  <a:srgbClr val="002060"/>
                </a:solidFill>
              </a:rPr>
              <a:t>παραγόµενης</a:t>
            </a:r>
            <a:r>
              <a:rPr lang="el-GR" sz="1600" dirty="0">
                <a:solidFill>
                  <a:srgbClr val="002060"/>
                </a:solidFill>
              </a:rPr>
              <a:t> ηλεκτρικής ενέργειας 1,2 GW. </a:t>
            </a:r>
          </a:p>
        </p:txBody>
      </p:sp>
    </p:spTree>
    <p:extLst>
      <p:ext uri="{BB962C8B-B14F-4D97-AF65-F5344CB8AC3E}">
        <p14:creationId xmlns:p14="http://schemas.microsoft.com/office/powerpoint/2010/main" val="183317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" y="304800"/>
            <a:ext cx="116890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800" dirty="0" smtClean="0">
                <a:solidFill>
                  <a:schemeClr val="bg1"/>
                </a:solidFill>
              </a:rPr>
              <a:t>Οι ανεμογεννήτριες καταστρέφουν το περιβάλλον και αλλάζουν το </a:t>
            </a:r>
          </a:p>
          <a:p>
            <a:pPr algn="just"/>
            <a:r>
              <a:rPr lang="el-GR" sz="2800" dirty="0" smtClean="0">
                <a:solidFill>
                  <a:schemeClr val="bg1"/>
                </a:solidFill>
              </a:rPr>
              <a:t>μαγνητικό πεδίο  </a:t>
            </a:r>
            <a:r>
              <a:rPr lang="el-GR" sz="2800" dirty="0" smtClean="0">
                <a:solidFill>
                  <a:srgbClr val="FFC000"/>
                </a:solidFill>
              </a:rPr>
              <a:t>ΜΥΘΟΣ</a:t>
            </a:r>
          </a:p>
          <a:p>
            <a:pPr algn="just"/>
            <a:r>
              <a:rPr lang="el-GR" sz="2800" dirty="0" smtClean="0">
                <a:solidFill>
                  <a:schemeClr val="bg1"/>
                </a:solidFill>
              </a:rPr>
              <a:t>Οι ανεμογεννήτριες συνεισφέρουν στην αντιμετώπιση της κλιματικής αλλαγής  </a:t>
            </a:r>
            <a:r>
              <a:rPr lang="el-GR" sz="2800" dirty="0" smtClean="0">
                <a:solidFill>
                  <a:srgbClr val="FFC000"/>
                </a:solidFill>
              </a:rPr>
              <a:t>ΑΛΗΘΕΙΑ </a:t>
            </a:r>
          </a:p>
          <a:p>
            <a:pPr algn="just"/>
            <a:r>
              <a:rPr lang="el-GR" sz="2800" dirty="0" smtClean="0">
                <a:solidFill>
                  <a:schemeClr val="bg1"/>
                </a:solidFill>
              </a:rPr>
              <a:t>Οι ανεμογεννήτριες πλήττουν την </a:t>
            </a:r>
            <a:r>
              <a:rPr lang="el-GR" sz="2800" dirty="0" err="1" smtClean="0">
                <a:solidFill>
                  <a:schemeClr val="bg1"/>
                </a:solidFill>
              </a:rPr>
              <a:t>ορνιθοπανίδα</a:t>
            </a:r>
            <a:r>
              <a:rPr lang="el-GR" sz="2800" dirty="0" smtClean="0">
                <a:solidFill>
                  <a:schemeClr val="bg1"/>
                </a:solidFill>
              </a:rPr>
              <a:t>. </a:t>
            </a:r>
            <a:r>
              <a:rPr lang="el-GR" sz="2800" dirty="0" smtClean="0">
                <a:solidFill>
                  <a:srgbClr val="FFC000"/>
                </a:solidFill>
              </a:rPr>
              <a:t>ΑΛΗΘΕΙΑ σε ορισμένες περιοχές (λχ Ροδόπη και </a:t>
            </a:r>
            <a:r>
              <a:rPr lang="el-GR" sz="2800" dirty="0" err="1" smtClean="0">
                <a:solidFill>
                  <a:srgbClr val="FFC000"/>
                </a:solidFill>
              </a:rPr>
              <a:t>Εβρος</a:t>
            </a:r>
            <a:r>
              <a:rPr lang="el-GR" sz="2800" dirty="0">
                <a:solidFill>
                  <a:srgbClr val="FFC000"/>
                </a:solidFill>
              </a:rPr>
              <a:t>)</a:t>
            </a:r>
            <a:endParaRPr lang="el-GR" sz="2800" dirty="0" smtClean="0">
              <a:solidFill>
                <a:srgbClr val="FFC000"/>
              </a:solidFill>
            </a:endParaRPr>
          </a:p>
          <a:p>
            <a:pPr algn="just"/>
            <a:r>
              <a:rPr lang="el-GR" sz="2800" dirty="0" smtClean="0">
                <a:solidFill>
                  <a:schemeClr val="bg1"/>
                </a:solidFill>
              </a:rPr>
              <a:t>Οι ανεμογεννήτριες μπορεί να προκαλέσουν αισθητική ρύπανση. </a:t>
            </a:r>
            <a:r>
              <a:rPr lang="el-GR" sz="2800" b="1" dirty="0" smtClean="0">
                <a:solidFill>
                  <a:srgbClr val="FFC000"/>
                </a:solidFill>
              </a:rPr>
              <a:t>ΑΛΗΘΕΙΑ</a:t>
            </a:r>
            <a:r>
              <a:rPr lang="el-GR" sz="2800" dirty="0" smtClean="0">
                <a:solidFill>
                  <a:schemeClr val="bg1"/>
                </a:solidFill>
              </a:rPr>
              <a:t>, όταν πρόκειται για υπερβολικό αριθμό σε σχέση με την περιοχή υποδοχής και το τοπίο (φέρουσα ικανότητα). </a:t>
            </a:r>
          </a:p>
        </p:txBody>
      </p:sp>
      <p:pic>
        <p:nvPicPr>
          <p:cNvPr id="2050" name="Picture 2" descr="Ανεμογεννήτριες - γίγας της Vestas για το μεγα-αιολικό της ΕΛΤΕΧ Ανεμος  στην Ήπειρ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259" y="4668922"/>
            <a:ext cx="4598035" cy="196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506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11121" y="1970467"/>
            <a:ext cx="9144000" cy="2222075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l-GR" sz="4400" dirty="0" smtClean="0">
                <a:solidFill>
                  <a:schemeClr val="bg1"/>
                </a:solidFill>
              </a:rPr>
              <a:t>Πρόκειται για μία πρόσκαιρη διακύμανση  </a:t>
            </a:r>
            <a:br>
              <a:rPr lang="el-GR" sz="4400" dirty="0" smtClean="0">
                <a:solidFill>
                  <a:schemeClr val="bg1"/>
                </a:solidFill>
              </a:rPr>
            </a:br>
            <a:r>
              <a:rPr lang="el-GR" sz="4400" b="1" dirty="0" smtClean="0">
                <a:solidFill>
                  <a:schemeClr val="bg1"/>
                </a:solidFill>
              </a:rPr>
              <a:t>ΜΥΘΟΣ</a:t>
            </a:r>
            <a:endParaRPr lang="el-GR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206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10465" y="2412661"/>
            <a:ext cx="78608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4000" dirty="0">
                <a:solidFill>
                  <a:schemeClr val="bg1"/>
                </a:solidFill>
              </a:rPr>
              <a:t>Ο πολίτης δεν μπορεί να συμβάλει</a:t>
            </a:r>
            <a:br>
              <a:rPr lang="el-GR" sz="4000" dirty="0">
                <a:solidFill>
                  <a:schemeClr val="bg1"/>
                </a:solidFill>
              </a:rPr>
            </a:br>
            <a:r>
              <a:rPr lang="el-GR" sz="4000" dirty="0">
                <a:solidFill>
                  <a:srgbClr val="FFC000"/>
                </a:solidFill>
              </a:rPr>
              <a:t>ΜΥΘΟΣ</a:t>
            </a:r>
          </a:p>
        </p:txBody>
      </p:sp>
    </p:spTree>
    <p:extLst>
      <p:ext uri="{BB962C8B-B14F-4D97-AF65-F5344CB8AC3E}">
        <p14:creationId xmlns:p14="http://schemas.microsoft.com/office/powerpoint/2010/main" val="9037956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3335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5835" y="6434880"/>
            <a:ext cx="337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Πηγή. </a:t>
            </a:r>
            <a:r>
              <a:rPr lang="en-US" dirty="0" smtClean="0"/>
              <a:t>behindenergy.com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541409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631" y="193841"/>
            <a:ext cx="11951369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200" dirty="0">
                <a:latin typeface="+mj-lt"/>
              </a:rPr>
              <a:t>1. </a:t>
            </a:r>
            <a:r>
              <a:rPr lang="el-GR" sz="2200" b="1" dirty="0">
                <a:latin typeface="+mj-lt"/>
              </a:rPr>
              <a:t>Φύτεψε ένα δέντρο. </a:t>
            </a:r>
            <a:r>
              <a:rPr lang="el-GR" sz="2200" dirty="0">
                <a:latin typeface="+mj-lt"/>
              </a:rPr>
              <a:t>Απορροφά 4,5 κιλά διοξείδιο του άνθρακα κάθε χρόνο. Τα δέντρα απορροφούν διοξείδιο του άνθρακα από τον αέρα και το χρησιμοποιούν ως πηγή ενέργειας, απελευθερώνοντας οξυγόνο, τόσο απαραίτητο για </a:t>
            </a:r>
            <a:r>
              <a:rPr lang="el-GR" sz="2200" dirty="0" smtClean="0">
                <a:latin typeface="+mj-lt"/>
              </a:rPr>
              <a:t>εμάς. </a:t>
            </a:r>
            <a:endParaRPr lang="en-US" sz="2200" dirty="0" smtClean="0">
              <a:latin typeface="+mj-lt"/>
            </a:endParaRPr>
          </a:p>
          <a:p>
            <a:pPr algn="just"/>
            <a:r>
              <a:rPr lang="el-GR" sz="2200" dirty="0">
                <a:latin typeface="+mj-lt"/>
              </a:rPr>
              <a:t/>
            </a:r>
            <a:br>
              <a:rPr lang="el-GR" sz="2200" dirty="0">
                <a:latin typeface="+mj-lt"/>
              </a:rPr>
            </a:br>
            <a:r>
              <a:rPr lang="el-GR" sz="2200" dirty="0" smtClean="0">
                <a:latin typeface="+mj-lt"/>
              </a:rPr>
              <a:t>2.</a:t>
            </a:r>
            <a:r>
              <a:rPr lang="el-GR" sz="2200" dirty="0">
                <a:latin typeface="+mj-lt"/>
              </a:rPr>
              <a:t> </a:t>
            </a:r>
            <a:r>
              <a:rPr lang="el-GR" sz="2200" b="1" dirty="0" smtClean="0">
                <a:latin typeface="+mj-lt"/>
              </a:rPr>
              <a:t>Αλλάξτε </a:t>
            </a:r>
            <a:r>
              <a:rPr lang="el-GR" sz="2200" b="1" dirty="0">
                <a:latin typeface="+mj-lt"/>
              </a:rPr>
              <a:t>τα φώτα.</a:t>
            </a:r>
            <a:r>
              <a:rPr lang="el-GR" sz="2200" dirty="0">
                <a:latin typeface="+mj-lt"/>
              </a:rPr>
              <a:t> </a:t>
            </a:r>
            <a:r>
              <a:rPr lang="el-GR" sz="2200" dirty="0" smtClean="0">
                <a:latin typeface="+mj-lt"/>
              </a:rPr>
              <a:t>Μόνο </a:t>
            </a:r>
            <a:r>
              <a:rPr lang="el-GR" sz="2200" dirty="0">
                <a:latin typeface="+mj-lt"/>
              </a:rPr>
              <a:t>το 10% της ενέργειας που καταναλώνουν οι λάμπες πυρακτώσεως χρησιμοποιείται για φωτισμό. Το υπόλοιπο 90% γίνεται θερμότητα και χάνεται</a:t>
            </a:r>
            <a:r>
              <a:rPr lang="el-GR" sz="2200" dirty="0" smtClean="0">
                <a:latin typeface="+mj-lt"/>
              </a:rPr>
              <a:t>.</a:t>
            </a:r>
          </a:p>
          <a:p>
            <a:pPr algn="just"/>
            <a:r>
              <a:rPr lang="el-GR" sz="2200" dirty="0">
                <a:latin typeface="+mj-lt"/>
              </a:rPr>
              <a:t/>
            </a:r>
            <a:br>
              <a:rPr lang="el-GR" sz="2200" dirty="0">
                <a:latin typeface="+mj-lt"/>
              </a:rPr>
            </a:br>
            <a:r>
              <a:rPr lang="el-GR" sz="2200" dirty="0" smtClean="0">
                <a:latin typeface="+mj-lt"/>
              </a:rPr>
              <a:t>3.</a:t>
            </a:r>
            <a:r>
              <a:rPr lang="el-GR" sz="2200" dirty="0">
                <a:latin typeface="+mj-lt"/>
              </a:rPr>
              <a:t> </a:t>
            </a:r>
            <a:r>
              <a:rPr lang="el-GR" sz="2200" b="1" dirty="0">
                <a:latin typeface="+mj-lt"/>
              </a:rPr>
              <a:t>Οδηγήστε οικολογικά.</a:t>
            </a:r>
            <a:r>
              <a:rPr lang="el-GR" sz="2200" dirty="0">
                <a:latin typeface="+mj-lt"/>
              </a:rPr>
              <a:t> Τα υβριδικά αυτοκίνητα είναι απολύτως καθαρά για την πόλη και καταναλώνουν σχεδόν τη μισή βενζίνη από τα υπόλοιπα</a:t>
            </a:r>
            <a:r>
              <a:rPr lang="el-GR" sz="2200" dirty="0" smtClean="0">
                <a:latin typeface="+mj-lt"/>
              </a:rPr>
              <a:t>. </a:t>
            </a:r>
          </a:p>
          <a:p>
            <a:pPr algn="just"/>
            <a:r>
              <a:rPr lang="el-GR" sz="2200" dirty="0">
                <a:latin typeface="+mj-lt"/>
              </a:rPr>
              <a:t/>
            </a:r>
            <a:br>
              <a:rPr lang="el-GR" sz="2200" dirty="0">
                <a:latin typeface="+mj-lt"/>
              </a:rPr>
            </a:br>
            <a:r>
              <a:rPr lang="el-GR" sz="2200" dirty="0">
                <a:latin typeface="+mj-lt"/>
              </a:rPr>
              <a:t>4</a:t>
            </a:r>
            <a:r>
              <a:rPr lang="el-GR" sz="2200" dirty="0" smtClean="0">
                <a:latin typeface="+mj-lt"/>
              </a:rPr>
              <a:t>.</a:t>
            </a:r>
            <a:r>
              <a:rPr lang="el-GR" sz="2200" dirty="0">
                <a:latin typeface="+mj-lt"/>
              </a:rPr>
              <a:t> </a:t>
            </a:r>
            <a:r>
              <a:rPr lang="el-GR" sz="2200" b="1" dirty="0">
                <a:latin typeface="+mj-lt"/>
              </a:rPr>
              <a:t>Ρίξε κάτι πάνω σου.</a:t>
            </a:r>
            <a:r>
              <a:rPr lang="el-GR" sz="2200" dirty="0">
                <a:latin typeface="+mj-lt"/>
              </a:rPr>
              <a:t> Αν έχετε αυτόνομη θέρμανση κανονίστε να ρυθμίσετε τον θερμοστάτη του καλοριφέρ λίγο χαμηλότερα από όσο έχετε συνηθίσει</a:t>
            </a:r>
            <a:r>
              <a:rPr lang="el-GR" sz="2200" dirty="0" smtClean="0">
                <a:latin typeface="+mj-lt"/>
              </a:rPr>
              <a:t>.</a:t>
            </a:r>
            <a:endParaRPr lang="en-US" sz="2200" dirty="0" smtClean="0">
              <a:latin typeface="+mj-lt"/>
            </a:endParaRPr>
          </a:p>
          <a:p>
            <a:pPr algn="just"/>
            <a:r>
              <a:rPr lang="el-GR" sz="2200" dirty="0">
                <a:latin typeface="+mj-lt"/>
              </a:rPr>
              <a:t/>
            </a:r>
            <a:br>
              <a:rPr lang="el-GR" sz="2200" dirty="0">
                <a:latin typeface="+mj-lt"/>
              </a:rPr>
            </a:br>
            <a:r>
              <a:rPr lang="el-GR" sz="2200" dirty="0">
                <a:latin typeface="+mj-lt"/>
              </a:rPr>
              <a:t>5</a:t>
            </a:r>
            <a:r>
              <a:rPr lang="el-GR" sz="2200" dirty="0" smtClean="0">
                <a:latin typeface="+mj-lt"/>
              </a:rPr>
              <a:t>.</a:t>
            </a:r>
            <a:r>
              <a:rPr lang="el-GR" sz="2200" dirty="0">
                <a:latin typeface="+mj-lt"/>
              </a:rPr>
              <a:t> </a:t>
            </a:r>
            <a:r>
              <a:rPr lang="el-GR" sz="2200" b="1" dirty="0">
                <a:latin typeface="+mj-lt"/>
              </a:rPr>
              <a:t>Ηλιακή ενέργεια.</a:t>
            </a:r>
            <a:r>
              <a:rPr lang="el-GR" sz="2200" dirty="0">
                <a:latin typeface="+mj-lt"/>
              </a:rPr>
              <a:t> Η ενέργεια από τον ήλιο σε μια χώρα σαν τη δική μας εφαρμόζεται ήδη στα </a:t>
            </a:r>
            <a:r>
              <a:rPr lang="el-GR" sz="2200" dirty="0" smtClean="0">
                <a:latin typeface="+mj-lt"/>
              </a:rPr>
              <a:t>σπίτια</a:t>
            </a:r>
            <a:r>
              <a:rPr lang="el-GR" sz="2200" dirty="0">
                <a:latin typeface="+mj-lt"/>
              </a:rPr>
              <a:t>. </a:t>
            </a:r>
            <a:r>
              <a:rPr lang="en-US" sz="2200" dirty="0" smtClean="0">
                <a:latin typeface="+mj-lt"/>
              </a:rPr>
              <a:t>O</a:t>
            </a:r>
            <a:r>
              <a:rPr lang="el-GR" sz="2200" dirty="0" err="1" smtClean="0">
                <a:latin typeface="+mj-lt"/>
              </a:rPr>
              <a:t>μως</a:t>
            </a:r>
            <a:r>
              <a:rPr lang="el-GR" sz="2200" dirty="0" smtClean="0">
                <a:latin typeface="+mj-lt"/>
              </a:rPr>
              <a:t> υπάρχει μεγάλο περιθώριο για βελτίωση. Η </a:t>
            </a:r>
            <a:r>
              <a:rPr lang="el-GR" sz="2200" dirty="0">
                <a:latin typeface="+mj-lt"/>
              </a:rPr>
              <a:t>μέση ημερήσια ενέργεια που παίρνουμε από τον ήλιο στην Ελλάδα είναι 4,6 κιλοβατώρες ανά τετραγωνικό μέτρο</a:t>
            </a:r>
            <a:r>
              <a:rPr lang="el-GR" sz="2200" dirty="0" smtClean="0">
                <a:latin typeface="+mj-lt"/>
              </a:rPr>
              <a:t>. </a:t>
            </a:r>
          </a:p>
          <a:p>
            <a:pPr algn="just"/>
            <a:r>
              <a:rPr lang="el-GR" sz="2200" dirty="0">
                <a:latin typeface="+mj-lt"/>
              </a:rPr>
              <a:t/>
            </a:r>
            <a:br>
              <a:rPr lang="el-GR" sz="2200" dirty="0">
                <a:latin typeface="+mj-lt"/>
              </a:rPr>
            </a:br>
            <a:r>
              <a:rPr lang="el-GR" sz="2200" dirty="0">
                <a:latin typeface="+mj-lt"/>
              </a:rPr>
              <a:t>6</a:t>
            </a:r>
            <a:r>
              <a:rPr lang="el-GR" sz="2200" dirty="0" smtClean="0">
                <a:latin typeface="+mj-lt"/>
              </a:rPr>
              <a:t>.</a:t>
            </a:r>
            <a:r>
              <a:rPr lang="el-GR" sz="2200" dirty="0">
                <a:latin typeface="+mj-lt"/>
              </a:rPr>
              <a:t> </a:t>
            </a:r>
            <a:r>
              <a:rPr lang="el-GR" sz="2200" b="1" dirty="0">
                <a:latin typeface="+mj-lt"/>
              </a:rPr>
              <a:t>Μετρό, τραμ, τρόλεϊ, λεωφορεία.</a:t>
            </a:r>
            <a:r>
              <a:rPr lang="el-GR" sz="2200" dirty="0">
                <a:latin typeface="+mj-lt"/>
              </a:rPr>
              <a:t> Το αυτοκίνητο συμμετέχει με ποσοστό 75-90% στη ρύπανση της ατμόσφαιρας των πόλεων</a:t>
            </a:r>
            <a:r>
              <a:rPr lang="el-GR" sz="2200" dirty="0" smtClean="0">
                <a:latin typeface="+mj-lt"/>
              </a:rPr>
              <a:t>.</a:t>
            </a:r>
            <a:endParaRPr lang="el-GR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559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347" y="255635"/>
            <a:ext cx="1094071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/>
            </a:r>
            <a:br>
              <a:rPr lang="el-GR" dirty="0"/>
            </a:br>
            <a:r>
              <a:rPr lang="el-GR" dirty="0"/>
              <a:t> </a:t>
            </a:r>
          </a:p>
          <a:p>
            <a:pPr algn="just"/>
            <a:r>
              <a:rPr lang="el-GR" sz="2400" dirty="0">
                <a:latin typeface="+mj-lt"/>
              </a:rPr>
              <a:t>7. </a:t>
            </a:r>
            <a:r>
              <a:rPr lang="el-GR" sz="2400" b="1" dirty="0">
                <a:latin typeface="+mj-lt"/>
              </a:rPr>
              <a:t>Εναλλακτικός τουρισμός.</a:t>
            </a:r>
            <a:r>
              <a:rPr lang="el-GR" sz="2400" dirty="0">
                <a:latin typeface="+mj-lt"/>
              </a:rPr>
              <a:t> Επιλέξτε τρένο αντί για αεροπλάνο, τουλάχιστον για τις κοντινές αποστάσεις</a:t>
            </a:r>
            <a:r>
              <a:rPr lang="el-GR" sz="2400" dirty="0" smtClean="0">
                <a:latin typeface="+mj-lt"/>
              </a:rPr>
              <a:t>.</a:t>
            </a:r>
          </a:p>
          <a:p>
            <a:pPr algn="just"/>
            <a:r>
              <a:rPr lang="el-GR" sz="2400" dirty="0">
                <a:latin typeface="+mj-lt"/>
              </a:rPr>
              <a:t/>
            </a:r>
            <a:br>
              <a:rPr lang="el-GR" sz="2400" dirty="0">
                <a:latin typeface="+mj-lt"/>
              </a:rPr>
            </a:br>
            <a:r>
              <a:rPr lang="el-GR" sz="2400" dirty="0">
                <a:latin typeface="+mj-lt"/>
              </a:rPr>
              <a:t>8. </a:t>
            </a:r>
            <a:r>
              <a:rPr lang="el-GR" sz="2400" b="1" dirty="0">
                <a:latin typeface="+mj-lt"/>
              </a:rPr>
              <a:t>Επαναχρησιμοποιώ.</a:t>
            </a:r>
            <a:r>
              <a:rPr lang="el-GR" sz="2400" dirty="0">
                <a:latin typeface="+mj-lt"/>
              </a:rPr>
              <a:t> Το σωστό είναι να μειώσουμε την υπερκατανάλωση</a:t>
            </a:r>
            <a:r>
              <a:rPr lang="el-GR" sz="2400" dirty="0" smtClean="0">
                <a:latin typeface="+mj-lt"/>
              </a:rPr>
              <a:t>.</a:t>
            </a:r>
          </a:p>
          <a:p>
            <a:pPr algn="just"/>
            <a:r>
              <a:rPr lang="el-GR" sz="2400" dirty="0" smtClean="0">
                <a:latin typeface="+mj-lt"/>
              </a:rPr>
              <a:t> </a:t>
            </a:r>
            <a:r>
              <a:rPr lang="el-GR" sz="2400" dirty="0">
                <a:latin typeface="+mj-lt"/>
              </a:rPr>
              <a:t/>
            </a:r>
            <a:br>
              <a:rPr lang="el-GR" sz="2400" dirty="0">
                <a:latin typeface="+mj-lt"/>
              </a:rPr>
            </a:br>
            <a:r>
              <a:rPr lang="el-GR" sz="2400" dirty="0" smtClean="0">
                <a:latin typeface="+mj-lt"/>
              </a:rPr>
              <a:t>9.</a:t>
            </a:r>
            <a:r>
              <a:rPr lang="en-US" sz="2400" b="1" dirty="0" smtClean="0">
                <a:latin typeface="+mj-lt"/>
              </a:rPr>
              <a:t>Slow fashion</a:t>
            </a:r>
            <a:r>
              <a:rPr lang="el-GR" sz="2400" b="1" dirty="0" smtClean="0">
                <a:latin typeface="+mj-lt"/>
              </a:rPr>
              <a:t>.</a:t>
            </a:r>
            <a:r>
              <a:rPr lang="el-GR" sz="2400" dirty="0">
                <a:latin typeface="+mj-lt"/>
              </a:rPr>
              <a:t> </a:t>
            </a:r>
            <a:r>
              <a:rPr lang="en-US" sz="2400" dirty="0" smtClean="0">
                <a:latin typeface="+mj-lt"/>
              </a:rPr>
              <a:t>H</a:t>
            </a:r>
            <a:r>
              <a:rPr lang="el-GR" sz="2400" dirty="0" smtClean="0">
                <a:latin typeface="+mj-lt"/>
              </a:rPr>
              <a:t> βιομηχανία ένδυσης συμβάλει στο 10% των εκπομπών διοξειδίου άνθρακα. Προμηθευόμαστε ρούχα που θα μπορούμε να φορέσουμε για καιρό.</a:t>
            </a:r>
            <a:endParaRPr lang="en-US" sz="2400" dirty="0" smtClean="0">
              <a:latin typeface="+mj-lt"/>
            </a:endParaRPr>
          </a:p>
          <a:p>
            <a:pPr algn="just"/>
            <a:r>
              <a:rPr lang="el-GR" sz="2400" dirty="0">
                <a:latin typeface="+mj-lt"/>
              </a:rPr>
              <a:t/>
            </a:r>
            <a:br>
              <a:rPr lang="el-GR" sz="2400" dirty="0">
                <a:latin typeface="+mj-lt"/>
              </a:rPr>
            </a:br>
            <a:r>
              <a:rPr lang="el-GR" sz="2400" dirty="0">
                <a:latin typeface="+mj-lt"/>
              </a:rPr>
              <a:t>10. </a:t>
            </a:r>
            <a:r>
              <a:rPr lang="el-GR" sz="2400" b="1" dirty="0">
                <a:latin typeface="+mj-lt"/>
              </a:rPr>
              <a:t>Ξαναχρησιμοποιήστε σεντόνια, πετσέτες.</a:t>
            </a:r>
            <a:r>
              <a:rPr lang="el-GR" sz="2400" dirty="0">
                <a:latin typeface="+mj-lt"/>
              </a:rPr>
              <a:t> Στο ξενοδοχείο ζητήστε να σας αλλάζουν σεντόνια και πετσέτες κάθε δεύτερη μέρα</a:t>
            </a:r>
            <a:r>
              <a:rPr lang="el-GR" sz="2400" dirty="0" smtClean="0">
                <a:latin typeface="+mj-lt"/>
              </a:rPr>
              <a:t>.</a:t>
            </a:r>
            <a:endParaRPr lang="en-US" sz="2400" dirty="0" smtClean="0">
              <a:latin typeface="+mj-lt"/>
            </a:endParaRPr>
          </a:p>
          <a:p>
            <a:pPr algn="just"/>
            <a:r>
              <a:rPr lang="el-GR" sz="2400" dirty="0">
                <a:latin typeface="+mj-lt"/>
              </a:rPr>
              <a:t/>
            </a:r>
            <a:br>
              <a:rPr lang="el-GR" sz="2400" dirty="0">
                <a:latin typeface="+mj-lt"/>
              </a:rPr>
            </a:br>
            <a:r>
              <a:rPr lang="el-GR" sz="2400" dirty="0">
                <a:latin typeface="+mj-lt"/>
              </a:rPr>
              <a:t>11. </a:t>
            </a:r>
            <a:r>
              <a:rPr lang="el-GR" sz="2400" b="1" dirty="0">
                <a:latin typeface="+mj-lt"/>
              </a:rPr>
              <a:t>Προσοχή στον υπολογιστή σας.</a:t>
            </a:r>
            <a:r>
              <a:rPr lang="el-GR" sz="2400" dirty="0">
                <a:latin typeface="+mj-lt"/>
              </a:rPr>
              <a:t> Αν λειτουργεί καθημερινά πέντε ώρες, εκλύει 250 κιλά αέρια του θερμοκηπίου μέσα σε ένα χρόνο. </a:t>
            </a:r>
            <a:r>
              <a:rPr lang="el-GR" sz="2400" dirty="0" err="1">
                <a:latin typeface="+mj-lt"/>
              </a:rPr>
              <a:t>Ενα</a:t>
            </a:r>
            <a:r>
              <a:rPr lang="el-GR" sz="2400" dirty="0">
                <a:latin typeface="+mj-lt"/>
              </a:rPr>
              <a:t> laptop κάνει οικονομία 90</a:t>
            </a:r>
            <a:r>
              <a:rPr lang="el-GR" sz="2400" dirty="0" smtClean="0">
                <a:latin typeface="+mj-lt"/>
              </a:rPr>
              <a:t>%.</a:t>
            </a:r>
          </a:p>
          <a:p>
            <a:pPr algn="just"/>
            <a:endParaRPr lang="el-GR" sz="2400" dirty="0">
              <a:latin typeface="+mj-lt"/>
            </a:endParaRPr>
          </a:p>
          <a:p>
            <a:pPr algn="just"/>
            <a:r>
              <a:rPr lang="el-GR" sz="2400" dirty="0" smtClean="0">
                <a:latin typeface="+mj-lt"/>
              </a:rPr>
              <a:t>12. </a:t>
            </a:r>
            <a:r>
              <a:rPr lang="en-US" sz="2400" b="1" dirty="0" err="1" smtClean="0">
                <a:latin typeface="+mj-lt"/>
              </a:rPr>
              <a:t>Vegeterian</a:t>
            </a:r>
            <a:r>
              <a:rPr lang="en-US" sz="2400" dirty="0" smtClean="0">
                <a:latin typeface="+mj-lt"/>
              </a:rPr>
              <a:t> </a:t>
            </a:r>
            <a:r>
              <a:rPr lang="el-GR" sz="2400" dirty="0" smtClean="0">
                <a:latin typeface="+mj-lt"/>
              </a:rPr>
              <a:t>για μία ημέρα την εβδομάδα. </a:t>
            </a:r>
            <a:r>
              <a:rPr lang="en-US" sz="2400" dirty="0" smtClean="0">
                <a:latin typeface="+mj-lt"/>
              </a:rPr>
              <a:t>H </a:t>
            </a:r>
            <a:r>
              <a:rPr lang="el-GR" sz="2400" dirty="0" smtClean="0">
                <a:latin typeface="+mj-lt"/>
              </a:rPr>
              <a:t>βιομηχανία κρέατος αποτελεί μία σημαντική πηγή εκπομπών αερίων θερμοκηπίου.</a:t>
            </a:r>
            <a:endParaRPr lang="el-G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840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7734"/>
            <a:ext cx="12192000" cy="56602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1944" y="307951"/>
            <a:ext cx="3485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https://www.carbonfootprint.com/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2860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03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014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291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14" y="321972"/>
            <a:ext cx="11178862" cy="592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510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70" y="231820"/>
            <a:ext cx="11256136" cy="634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481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7999" y="3105835"/>
            <a:ext cx="72611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400" dirty="0" smtClean="0">
                <a:solidFill>
                  <a:schemeClr val="bg1"/>
                </a:solidFill>
              </a:rPr>
              <a:t>Πόλη και Κλιματική Αλλαγή</a:t>
            </a:r>
            <a:endParaRPr lang="el-GR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41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l-GR" dirty="0" smtClean="0">
                <a:solidFill>
                  <a:schemeClr val="bg1"/>
                </a:solidFill>
              </a:rPr>
              <a:t>Πράγματι λιώνουν οι πάγοι</a:t>
            </a:r>
            <a:r>
              <a:rPr lang="en-US" dirty="0" smtClean="0">
                <a:solidFill>
                  <a:schemeClr val="bg1"/>
                </a:solidFill>
              </a:rPr>
              <a:t>;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4" name="seaIceWgraph_2016_fast_1080p3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1690688"/>
            <a:ext cx="8045450" cy="4525963"/>
          </a:xfrm>
          <a:solidFill>
            <a:schemeClr val="accent3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6080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 of the late afternoon temperature, showing heat maximum downtown and temperatures lower toward the rural regions: Downtown has a higher temperature than commercial and urban residential. The lower temperature areas are rural farmland.   Source of image: http://globe-net.com/wp-content/uploads/Urban-Heat-Island-Effect.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80" y="1289153"/>
            <a:ext cx="4844086" cy="4223005"/>
          </a:xfrm>
          <a:prstGeom prst="rect">
            <a:avLst/>
          </a:prstGeom>
        </p:spPr>
      </p:pic>
      <p:pic>
        <p:nvPicPr>
          <p:cNvPr id="3" name="Picture 2" descr="ÎÏÎ¿ÏÎ­Î»ÎµÏÎ¼Î± ÎµÎ¹ÎºÏÎ½Î±Ï Î³Î¹Î± urban heat isl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89" y="790494"/>
            <a:ext cx="656039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929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 descr="Asphalt temperatures can be as much as 20 degrees hotter than concrete temperatures taken at the same time. " title="Graph of Asphalt and Concrete temperatures in degrees C"/>
          <p:cNvGraphicFramePr/>
          <p:nvPr>
            <p:extLst/>
          </p:nvPr>
        </p:nvGraphicFramePr>
        <p:xfrm>
          <a:off x="5084745" y="540913"/>
          <a:ext cx="6199981" cy="5679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Amazon.com: Orange Digital LCD IR Infrared Laser Thermometer Temperature Gun  Pyrometer: Industrial &amp; Scientif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27" y="540913"/>
            <a:ext cx="4825931" cy="566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9144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951212" y="6427114"/>
            <a:ext cx="1809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60" dirty="0">
                <a:solidFill>
                  <a:srgbClr val="888888"/>
                </a:solidFill>
                <a:latin typeface="Arial"/>
                <a:cs typeface="Arial"/>
              </a:rPr>
              <a:t>30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99E7A-D8A5-4CB7-AD20-A91376BF6C01}" type="slidenum">
              <a:rPr lang="en-US" smtClean="0"/>
              <a:t>72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2448" y="740019"/>
            <a:ext cx="10075100" cy="5150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el-GR" sz="2400" spc="-6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</a:t>
            </a:r>
            <a:r>
              <a:rPr lang="el-GR" sz="2400" spc="-7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τρόποι </a:t>
            </a:r>
            <a:r>
              <a:rPr lang="el-GR" sz="2400" spc="-4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προσαρμογής σε ένα θερμικά </a:t>
            </a:r>
            <a:r>
              <a:rPr lang="el-GR" sz="2400" spc="-45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επιβαρυμένο </a:t>
            </a:r>
            <a:r>
              <a:rPr lang="el-GR" sz="2400" spc="-4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αστικό περιβάλλον διακρίνονται </a:t>
            </a:r>
            <a:r>
              <a:rPr lang="el-GR" sz="2400" spc="-7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στις εξής </a:t>
            </a:r>
            <a:r>
              <a:rPr lang="el-GR" sz="2400" spc="-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κατηγορίες:</a:t>
            </a:r>
            <a:endParaRPr lang="el-G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"/>
              </a:spcBef>
            </a:pPr>
            <a:endParaRPr lang="el-G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spcBef>
                <a:spcPts val="5"/>
              </a:spcBef>
              <a:tabLst>
                <a:tab pos="354965" algn="l"/>
              </a:tabLst>
            </a:pPr>
            <a:r>
              <a:rPr lang="el-GR" sz="2400" spc="-7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</a:t>
            </a:r>
            <a:r>
              <a:rPr lang="el-GR" sz="2400" b="1" spc="-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Αύξηση </a:t>
            </a:r>
            <a:r>
              <a:rPr lang="el-GR" sz="2400" b="1" spc="-6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της</a:t>
            </a:r>
            <a:r>
              <a:rPr lang="el-GR" sz="2400" b="1" spc="-13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spc="-8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βλάστησης </a:t>
            </a: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5"/>
              </a:spcBef>
            </a:pPr>
            <a:endParaRPr lang="el-G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tabLst>
                <a:tab pos="354965" algn="l"/>
              </a:tabLst>
            </a:pPr>
            <a:r>
              <a:rPr lang="el-GR" sz="2400" spc="-7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</a:t>
            </a:r>
            <a:r>
              <a:rPr lang="el-GR" sz="2400" b="1" spc="-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Αύξηση </a:t>
            </a:r>
            <a:r>
              <a:rPr lang="el-GR" sz="2400" b="1" spc="-6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της </a:t>
            </a:r>
            <a:r>
              <a:rPr lang="el-GR" sz="2400" b="1" spc="-6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ανακλαστικότητας</a:t>
            </a:r>
            <a:r>
              <a:rPr lang="el-GR" sz="2400" b="1" spc="-6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spc="-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των </a:t>
            </a:r>
            <a:r>
              <a:rPr lang="el-GR" sz="2400" b="1" spc="-7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αστικών</a:t>
            </a:r>
            <a:r>
              <a:rPr lang="el-GR" sz="2400" b="1" spc="-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spc="-4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επιφανειών</a:t>
            </a: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5"/>
              </a:spcBef>
            </a:pPr>
            <a:endParaRPr lang="el-G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3065" indent="-380365">
              <a:spcBef>
                <a:spcPts val="434"/>
              </a:spcBef>
              <a:buAutoNum type="arabicPeriod" startAt="3"/>
              <a:tabLst>
                <a:tab pos="393065" algn="l"/>
                <a:tab pos="393700" algn="l"/>
              </a:tabLst>
            </a:pPr>
            <a:r>
              <a:rPr lang="el-GR" sz="2400" b="1" spc="-8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Πράσινες</a:t>
            </a:r>
            <a:r>
              <a:rPr lang="el-GR" sz="2400" b="1" spc="-6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οροφές – πράσινα κτίρια</a:t>
            </a:r>
          </a:p>
          <a:p>
            <a:pPr marL="12700">
              <a:spcBef>
                <a:spcPts val="434"/>
              </a:spcBef>
              <a:tabLst>
                <a:tab pos="393065" algn="l"/>
                <a:tab pos="393700" algn="l"/>
              </a:tabLst>
            </a:pP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spcBef>
                <a:spcPts val="430"/>
              </a:spcBef>
              <a:tabLst>
                <a:tab pos="393065" algn="l"/>
                <a:tab pos="393700" algn="l"/>
              </a:tabLst>
            </a:pPr>
            <a:r>
              <a:rPr lang="el-GR" sz="2400" b="1" spc="-12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Επίστρωση </a:t>
            </a:r>
            <a:r>
              <a:rPr lang="el-GR" sz="2400" b="1" spc="-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των </a:t>
            </a:r>
            <a:r>
              <a:rPr lang="el-GR" sz="2400" b="1" spc="-4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επιφανειών </a:t>
            </a:r>
            <a:r>
              <a:rPr lang="el-GR" sz="2400" b="1" spc="-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 </a:t>
            </a:r>
            <a:r>
              <a:rPr lang="el-GR" sz="2400" b="1" spc="-11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πορώδη</a:t>
            </a:r>
            <a:r>
              <a:rPr lang="el-GR" sz="2400" b="1" spc="-9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spc="-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υλικά (ώστε να συγκρατείται το νερό στην επιφάνεια και να διευκολύνεται ο δροσιστικός μηχανισμός της εξάτμισης)</a:t>
            </a:r>
          </a:p>
          <a:p>
            <a:pPr marL="12700">
              <a:spcBef>
                <a:spcPts val="430"/>
              </a:spcBef>
              <a:tabLst>
                <a:tab pos="393065" algn="l"/>
                <a:tab pos="393700" algn="l"/>
              </a:tabLst>
            </a:pPr>
            <a:endParaRPr lang="el-GR" sz="2400" b="1" spc="-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spcBef>
                <a:spcPts val="430"/>
              </a:spcBef>
              <a:tabLst>
                <a:tab pos="393065" algn="l"/>
                <a:tab pos="393700" algn="l"/>
              </a:tabLst>
            </a:pPr>
            <a:r>
              <a:rPr lang="el-GR" sz="2400" b="1" spc="-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Κτίρια σχεδόν μηδενικής ενέργειας </a:t>
            </a: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6873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12" y="398206"/>
            <a:ext cx="8816698" cy="619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241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35" y="321972"/>
            <a:ext cx="10959920" cy="62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289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7287" y="2788920"/>
            <a:ext cx="6700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4400" dirty="0" smtClean="0">
                <a:solidFill>
                  <a:srgbClr val="FFC000"/>
                </a:solidFill>
              </a:rPr>
              <a:t>Η επιστροφή της επιστήμης </a:t>
            </a:r>
            <a:endParaRPr lang="el-GR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410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118" y="414485"/>
            <a:ext cx="6431280" cy="56023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4563" y="380008"/>
            <a:ext cx="6431280" cy="5671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84960" y="6549628"/>
            <a:ext cx="9144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Από τη διαδήλωση των μαθητών/φοιτητών στη Σύνοδο των Ηνωμένων Εθνών, Νέα Υόρκη 2019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3878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l-GR" dirty="0" smtClean="0"/>
              <a:t>Το παράθυρο ευκαιρίας κλείνει….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 smtClean="0"/>
          </a:p>
          <a:p>
            <a:r>
              <a:rPr lang="en-US" sz="4000" dirty="0" smtClean="0"/>
              <a:t>ckartali@phys.uoa.gr</a:t>
            </a:r>
            <a:endParaRPr lang="el-GR" sz="4000" dirty="0"/>
          </a:p>
        </p:txBody>
      </p:sp>
    </p:spTree>
    <p:extLst>
      <p:ext uri="{BB962C8B-B14F-4D97-AF65-F5344CB8AC3E}">
        <p14:creationId xmlns:p14="http://schemas.microsoft.com/office/powerpoint/2010/main" val="3175386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97859" y="0"/>
            <a:ext cx="10515600" cy="132556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dirty="0" smtClean="0"/>
              <a:t>Θαλάσσια κυκλοφορία στη Μεσόγειο</a:t>
            </a:r>
            <a:endParaRPr lang="en-US" dirty="0"/>
          </a:p>
        </p:txBody>
      </p:sp>
      <p:pic>
        <p:nvPicPr>
          <p:cNvPr id="4" name="med_03_final_30fps_ipo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6454" y="1557967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68001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κ</a:t>
            </a:r>
            <a:r>
              <a:rPr lang="el-GR" dirty="0" smtClean="0"/>
              <a:t>αι στον Ατλαντικό</a:t>
            </a:r>
            <a:endParaRPr lang="en-US" dirty="0"/>
          </a:p>
        </p:txBody>
      </p:sp>
      <p:pic>
        <p:nvPicPr>
          <p:cNvPr id="4" name="gulf_comp_640x215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752601"/>
            <a:ext cx="8229600" cy="4002740"/>
          </a:xfrm>
        </p:spPr>
      </p:pic>
    </p:spTree>
    <p:extLst>
      <p:ext uri="{BB962C8B-B14F-4D97-AF65-F5344CB8AC3E}">
        <p14:creationId xmlns:p14="http://schemas.microsoft.com/office/powerpoint/2010/main" val="103978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2043</TotalTime>
  <Words>813</Words>
  <Application>Microsoft Office PowerPoint</Application>
  <PresentationFormat>Widescreen</PresentationFormat>
  <Paragraphs>187</Paragraphs>
  <Slides>77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4" baseType="lpstr"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 Αλήθειες και μύθοι για την κλιματική αλλαγή</vt:lpstr>
      <vt:lpstr>PowerPoint Presentation</vt:lpstr>
      <vt:lpstr>Συμβαίνει; </vt:lpstr>
      <vt:lpstr>PowerPoint Presentation</vt:lpstr>
      <vt:lpstr>PowerPoint Presentation</vt:lpstr>
      <vt:lpstr>Πρόκειται για μία πρόσκαιρη διακύμανση   ΜΥΘΟΣ</vt:lpstr>
      <vt:lpstr>Πράγματι λιώνουν οι πάγοι;</vt:lpstr>
      <vt:lpstr>Θαλάσσια κυκλοφορία στη Μεσόγειο</vt:lpstr>
      <vt:lpstr>και στον Ατλαντικό</vt:lpstr>
      <vt:lpstr>Aν απορυθμιστούν οι μεγάλες θαλάσσιες κυκλοφορίες, θα επιδεινωθεί η κλιματική αλλαγή ΑΛΗΘΕΙΑ</vt:lpstr>
      <vt:lpstr>Πόσο σημαντικό είναι να έχουμε δάση;</vt:lpstr>
      <vt:lpstr>Η αποψίλωση των δασών - Αμαζόνιος</vt:lpstr>
      <vt:lpstr>Μειώνεται το οξυγόνο του πλανήτη όταν καίγονται τα δάση ΜΥΘΟΣ Αυξάνεται το διοξείδιο του άνθρακα στην ατμόσφαιρα όταν καίγονται τα δάση ΑΛΗΘΕΙΑ</vt:lpstr>
      <vt:lpstr>https://www.nasa.gov/topics/earth/videos/index.html  http://www.esa.int/ESA_Multimedia/Videos/2019/02/ESA_and_climate_change </vt:lpstr>
      <vt:lpstr>Ποιος ευθύνεται για την κλιματική αλλαγή;   Ποιος ευθύνεται για την κλιματική αλλαγή;  Ο ήλιος; H τροχιά της Γης; H αέρια ρύπανση; τα αέρια θερμοκηπίου; …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Συμπέρασμα </vt:lpstr>
      <vt:lpstr>PowerPoint Presentation</vt:lpstr>
      <vt:lpstr>PowerPoint Presentation</vt:lpstr>
      <vt:lpstr>PowerPoint Presentation</vt:lpstr>
      <vt:lpstr>Ποια τα χαρακτηριστικά τους</vt:lpstr>
      <vt:lpstr>Και ποιες οι πηγές των αερίων θερμοκηπίου ανά τομέα;</vt:lpstr>
      <vt:lpstr>PowerPoint Presentation</vt:lpstr>
      <vt:lpstr>PowerPoint Presentation</vt:lpstr>
      <vt:lpstr>PowerPoint Presentation</vt:lpstr>
      <vt:lpstr>Επιπτώσεις της Κλιματικής Αλλαγής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ΜΕΤΡΙΑΣΜΟΣ και ΠΡΟΣΑΡΜΟΓΗ   Μετριασμός (mitigation): δράσεις για τη μείωση των εκπομπών αερίων θερμοκηπίου  Προσαρμογή (adaptation): μέτρα για την αντιμετώπιση των επιπτώσεων της κλιματικής αλλαγής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Μα οι ΑΠΕ έχουν περιορισμένο δυναμικό… ΜΥΘΟΣ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Το παράθυρο ευκαιρίας κλείνει….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Καρτάλης Κ</dc:creator>
  <cp:lastModifiedBy>KARTALIS KONSTANTINOS</cp:lastModifiedBy>
  <cp:revision>101</cp:revision>
  <dcterms:created xsi:type="dcterms:W3CDTF">2019-12-12T15:17:16Z</dcterms:created>
  <dcterms:modified xsi:type="dcterms:W3CDTF">2021-04-08T18:25:06Z</dcterms:modified>
</cp:coreProperties>
</file>