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0"/>
  </p:notesMasterIdLst>
  <p:sldIdLst>
    <p:sldId id="256" r:id="rId2"/>
    <p:sldId id="268" r:id="rId3"/>
    <p:sldId id="257" r:id="rId4"/>
    <p:sldId id="269" r:id="rId5"/>
    <p:sldId id="270" r:id="rId6"/>
    <p:sldId id="271" r:id="rId7"/>
    <p:sldId id="258" r:id="rId8"/>
    <p:sldId id="259" r:id="rId9"/>
    <p:sldId id="260" r:id="rId10"/>
    <p:sldId id="261" r:id="rId11"/>
    <p:sldId id="262" r:id="rId12"/>
    <p:sldId id="263" r:id="rId13"/>
    <p:sldId id="267" r:id="rId14"/>
    <p:sldId id="266" r:id="rId15"/>
    <p:sldId id="264" r:id="rId16"/>
    <p:sldId id="265" r:id="rId17"/>
    <p:sldId id="272" r:id="rId18"/>
    <p:sldId id="273" r:id="rId1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72" y="28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21672A-60AF-45E1-B38C-A3D6551D76B2}" type="datetimeFigureOut">
              <a:rPr lang="el-GR" smtClean="0"/>
              <a:t>20/6/2021</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112FE6-0204-43EF-81BB-3751AD8B9B98}" type="slidenum">
              <a:rPr lang="el-GR" smtClean="0"/>
              <a:t>‹#›</a:t>
            </a:fld>
            <a:endParaRPr lang="el-GR"/>
          </a:p>
        </p:txBody>
      </p:sp>
    </p:spTree>
    <p:extLst>
      <p:ext uri="{BB962C8B-B14F-4D97-AF65-F5344CB8AC3E}">
        <p14:creationId xmlns:p14="http://schemas.microsoft.com/office/powerpoint/2010/main" val="1300725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D8112FE6-0204-43EF-81BB-3751AD8B9B98}" type="slidenum">
              <a:rPr lang="el-GR" smtClean="0"/>
              <a:t>7</a:t>
            </a:fld>
            <a:endParaRPr lang="el-GR"/>
          </a:p>
        </p:txBody>
      </p:sp>
    </p:spTree>
    <p:extLst>
      <p:ext uri="{BB962C8B-B14F-4D97-AF65-F5344CB8AC3E}">
        <p14:creationId xmlns:p14="http://schemas.microsoft.com/office/powerpoint/2010/main" val="3684607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D8112FE6-0204-43EF-81BB-3751AD8B9B98}" type="slidenum">
              <a:rPr lang="el-GR" smtClean="0"/>
              <a:t>16</a:t>
            </a:fld>
            <a:endParaRPr lang="el-GR"/>
          </a:p>
        </p:txBody>
      </p:sp>
    </p:spTree>
    <p:extLst>
      <p:ext uri="{BB962C8B-B14F-4D97-AF65-F5344CB8AC3E}">
        <p14:creationId xmlns:p14="http://schemas.microsoft.com/office/powerpoint/2010/main" val="29934423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l-GR" smtClean="0"/>
              <a:t>Στυλ κύριου τίτλου</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F2853615-BFDE-46DE-814C-47EC6EF6D371}" type="datetimeFigureOut">
              <a:rPr lang="el-GR" smtClean="0"/>
              <a:t>20/6/2021</a:t>
            </a:fld>
            <a:endParaRPr lang="el-GR"/>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l-G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3DF53439-851E-44AD-84B1-B6BFC3D0C743}" type="slidenum">
              <a:rPr lang="el-GR" smtClean="0"/>
              <a:t>‹#›</a:t>
            </a:fld>
            <a:endParaRPr lang="el-G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F2853615-BFDE-46DE-814C-47EC6EF6D371}" type="datetimeFigureOut">
              <a:rPr lang="el-GR" smtClean="0"/>
              <a:t>20/6/2021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l-GR" smtClean="0"/>
              <a:t>Στυλ κύριου τίτλου</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F2853615-BFDE-46DE-814C-47EC6EF6D371}" type="datetimeFigureOut">
              <a:rPr lang="el-GR" smtClean="0"/>
              <a:t>20/6/2021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F2853615-BFDE-46DE-814C-47EC6EF6D371}" type="datetimeFigureOut">
              <a:rPr lang="el-GR" smtClean="0"/>
              <a:t>20/6/2021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l-GR" smtClean="0"/>
              <a:t>Στυλ κύριου τίτλου</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F2853615-BFDE-46DE-814C-47EC6EF6D371}" type="datetimeFigureOut">
              <a:rPr lang="el-GR" smtClean="0"/>
              <a:t>20/6/2021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5" name="Date Placeholder 4"/>
          <p:cNvSpPr>
            <a:spLocks noGrp="1"/>
          </p:cNvSpPr>
          <p:nvPr>
            <p:ph type="dt" sz="half" idx="10"/>
          </p:nvPr>
        </p:nvSpPr>
        <p:spPr/>
        <p:txBody>
          <a:bodyPr/>
          <a:lstStyle/>
          <a:p>
            <a:fld id="{F2853615-BFDE-46DE-814C-47EC6EF6D371}" type="datetimeFigureOut">
              <a:rPr lang="el-GR" smtClean="0"/>
              <a:t>20/6/2021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
        <p:nvSpPr>
          <p:cNvPr id="9" name="Content Placeholder 8"/>
          <p:cNvSpPr>
            <a:spLocks noGrp="1"/>
          </p:cNvSpPr>
          <p:nvPr>
            <p:ph sz="quarter" idx="13"/>
          </p:nvPr>
        </p:nvSpPr>
        <p:spPr>
          <a:xfrm>
            <a:off x="1042416" y="2313432"/>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F2853615-BFDE-46DE-814C-47EC6EF6D371}" type="datetimeFigureOut">
              <a:rPr lang="el-GR" smtClean="0"/>
              <a:t>20/6/2021</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Date Placeholder 2"/>
          <p:cNvSpPr>
            <a:spLocks noGrp="1"/>
          </p:cNvSpPr>
          <p:nvPr>
            <p:ph type="dt" sz="half" idx="10"/>
          </p:nvPr>
        </p:nvSpPr>
        <p:spPr/>
        <p:txBody>
          <a:bodyPr/>
          <a:lstStyle/>
          <a:p>
            <a:fld id="{F2853615-BFDE-46DE-814C-47EC6EF6D371}" type="datetimeFigureOut">
              <a:rPr lang="el-GR" smtClean="0"/>
              <a:t>20/6/2021</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53615-BFDE-46DE-814C-47EC6EF6D371}" type="datetimeFigureOut">
              <a:rPr lang="el-GR" smtClean="0"/>
              <a:t>20/6/2021</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2853615-BFDE-46DE-814C-47EC6EF6D371}" type="datetimeFigureOut">
              <a:rPr lang="el-GR" smtClean="0"/>
              <a:t>20/6/2021</a:t>
            </a:fld>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l-G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l-GR" smtClean="0"/>
              <a:t>Στυλ κύριου τίτλου</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l-GR" smtClean="0"/>
              <a:t>Στυλ κύριου τίτλου</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2853615-BFDE-46DE-814C-47EC6EF6D371}" type="datetimeFigureOut">
              <a:rPr lang="el-GR" smtClean="0"/>
              <a:t>20/6/2021</a:t>
            </a:fld>
            <a:endParaRPr lang="el-GR"/>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F2853615-BFDE-46DE-814C-47EC6EF6D371}" type="datetimeFigureOut">
              <a:rPr lang="el-GR" smtClean="0"/>
              <a:t>20/6/2021</a:t>
            </a:fld>
            <a:endParaRPr lang="el-G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l-G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3DF53439-851E-44AD-84B1-B6BFC3D0C743}"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www.logotherapeia.com.gr/%cf%80%cf%81%cf%89%ce%b9%ce%bc%ce%b7-%cf%80%ce%b1%cf%81%ce%b5%ce%bc%ce%b2%ce%b1%cf%83%ce%b7-%cf%86%ce%b1%cf%83%ce%bc%ce%b1-%ce%b1%cf%85%cf%84%ce%b9%cf%83%ce%bc%ce%bf%cf%85/"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44008" y="201878"/>
            <a:ext cx="3313355" cy="2133764"/>
          </a:xfrm>
        </p:spPr>
        <p:txBody>
          <a:bodyPr>
            <a:normAutofit fontScale="90000"/>
          </a:bodyPr>
          <a:lstStyle/>
          <a:p>
            <a:r>
              <a:rPr lang="el-GR" dirty="0" smtClean="0"/>
              <a:t>Πρώιμη παρέμβαση στο νηπιαγωγείο</a:t>
            </a:r>
            <a:endParaRPr lang="el-GR" dirty="0"/>
          </a:p>
        </p:txBody>
      </p:sp>
      <p:sp>
        <p:nvSpPr>
          <p:cNvPr id="3" name="Υπότιτλος 2"/>
          <p:cNvSpPr>
            <a:spLocks noGrp="1"/>
          </p:cNvSpPr>
          <p:nvPr>
            <p:ph type="subTitle" idx="1"/>
          </p:nvPr>
        </p:nvSpPr>
        <p:spPr>
          <a:xfrm>
            <a:off x="4733365" y="2924944"/>
            <a:ext cx="3309803" cy="2756765"/>
          </a:xfrm>
        </p:spPr>
        <p:txBody>
          <a:bodyPr/>
          <a:lstStyle/>
          <a:p>
            <a:pPr algn="ctr"/>
            <a:r>
              <a:rPr lang="el-GR" dirty="0" smtClean="0"/>
              <a:t>ΑΦΡΟΔΙΤΗ ΞΥΝΟΠΟΥΛΟΥ </a:t>
            </a:r>
          </a:p>
          <a:p>
            <a:pPr algn="ctr"/>
            <a:r>
              <a:rPr lang="el-GR" dirty="0" smtClean="0"/>
              <a:t>ΣΕΕ ΝΗΠΙΑΓΩΓΩΝ ΠΕΚΕΣ ΘΕΣΣΑΛΙΑΣ</a:t>
            </a:r>
          </a:p>
          <a:p>
            <a:pPr algn="ctr"/>
            <a:r>
              <a:rPr lang="el-GR" dirty="0" smtClean="0"/>
              <a:t>ΛΑΡΙΣΑ 17-6 2021</a:t>
            </a:r>
            <a:endParaRPr lang="el-GR" dirty="0"/>
          </a:p>
        </p:txBody>
      </p:sp>
      <p:pic>
        <p:nvPicPr>
          <p:cNvPr id="1026" name="Picture 2" descr="https://tse2.mm.bing.net/th?id=OIP.HP0YhHMoatPsvd-v1p5otQHaD4&amp;pid=Api&amp;P=0&amp;w=286&amp;h=15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708" y="2132856"/>
            <a:ext cx="3732262" cy="273630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tse4.mm.bing.net/th?id=OIP.bIWayoYOvgYo84ikWORsiQAAAA&amp;pid=Api&amp;P=0&amp;w=312&amp;h=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404664"/>
            <a:ext cx="2971800" cy="1514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32665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2400" dirty="0" smtClean="0"/>
              <a:t>ΓΙΑ ΠΟΙΟΥΣ ΛΟΓΟΥΣ ΠΡΕΠΕΙ ΝΑ ΞΕΚΙΝΑ ΝΩΡΙΣ Η ΠΑΡΕΜΒΑΣΗ</a:t>
            </a:r>
            <a:endParaRPr lang="el-GR" sz="2400" dirty="0"/>
          </a:p>
        </p:txBody>
      </p:sp>
      <p:sp>
        <p:nvSpPr>
          <p:cNvPr id="3" name="Θέση περιεχομένου 2"/>
          <p:cNvSpPr>
            <a:spLocks noGrp="1"/>
          </p:cNvSpPr>
          <p:nvPr>
            <p:ph idx="1"/>
          </p:nvPr>
        </p:nvSpPr>
        <p:spPr/>
        <p:txBody>
          <a:bodyPr>
            <a:normAutofit fontScale="55000" lnSpcReduction="20000"/>
          </a:bodyPr>
          <a:lstStyle/>
          <a:p>
            <a:pPr algn="ctr"/>
            <a:r>
              <a:rPr lang="el-GR" dirty="0"/>
              <a:t>      Η  </a:t>
            </a:r>
            <a:r>
              <a:rPr lang="el-GR" dirty="0" err="1"/>
              <a:t>Peterson</a:t>
            </a:r>
            <a:r>
              <a:rPr lang="el-GR" dirty="0"/>
              <a:t> (1987 )  αναφέρει  οκτώ  σημαντικούς  λόγους  για τους  οποίους  η  παρέμβαση θα πρέπει να ξεκινά όσο το δυνατό νωρίτερα:</a:t>
            </a:r>
          </a:p>
          <a:p>
            <a:pPr algn="ctr"/>
            <a:r>
              <a:rPr lang="el-GR" dirty="0"/>
              <a:t>α) η σπουδαιότητα των πρώτων </a:t>
            </a:r>
            <a:r>
              <a:rPr lang="el-GR" dirty="0" smtClean="0"/>
              <a:t>χρόνων</a:t>
            </a:r>
          </a:p>
          <a:p>
            <a:pPr algn="ctr"/>
            <a:endParaRPr lang="el-GR" dirty="0"/>
          </a:p>
          <a:p>
            <a:pPr algn="ctr"/>
            <a:r>
              <a:rPr lang="el-GR" dirty="0"/>
              <a:t>β) οι κρίσιμες περίοδοι στην </a:t>
            </a:r>
            <a:r>
              <a:rPr lang="el-GR" dirty="0" smtClean="0"/>
              <a:t>ανάπτυξη</a:t>
            </a:r>
          </a:p>
          <a:p>
            <a:pPr algn="ctr"/>
            <a:endParaRPr lang="el-GR" dirty="0"/>
          </a:p>
          <a:p>
            <a:pPr algn="ctr"/>
            <a:r>
              <a:rPr lang="el-GR" dirty="0"/>
              <a:t>γ) ο εύπλαστος χαρακτήρας των  ανθρώπινων  </a:t>
            </a:r>
            <a:r>
              <a:rPr lang="el-GR" dirty="0" smtClean="0"/>
              <a:t>χαρακτηριστικών</a:t>
            </a:r>
          </a:p>
          <a:p>
            <a:pPr algn="ctr"/>
            <a:endParaRPr lang="el-GR" dirty="0"/>
          </a:p>
          <a:p>
            <a:pPr algn="ctr"/>
            <a:r>
              <a:rPr lang="el-GR" dirty="0"/>
              <a:t>δ) τα  επακόλουθα  των  </a:t>
            </a:r>
            <a:r>
              <a:rPr lang="el-GR" dirty="0" smtClean="0"/>
              <a:t>μειονεξιών</a:t>
            </a:r>
          </a:p>
          <a:p>
            <a:pPr algn="ctr"/>
            <a:endParaRPr lang="el-GR" dirty="0"/>
          </a:p>
          <a:p>
            <a:pPr algn="ctr"/>
            <a:r>
              <a:rPr lang="el-GR" dirty="0" smtClean="0"/>
              <a:t>ε)   την επίδραση των πρώτων εμπειριών και του περιβάλλοντος </a:t>
            </a:r>
            <a:r>
              <a:rPr lang="el-GR" dirty="0"/>
              <a:t> στην  </a:t>
            </a:r>
            <a:r>
              <a:rPr lang="el-GR" dirty="0" smtClean="0"/>
              <a:t>ανάπτυξη</a:t>
            </a:r>
          </a:p>
          <a:p>
            <a:pPr algn="ctr"/>
            <a:endParaRPr lang="el-GR" dirty="0" smtClean="0"/>
          </a:p>
          <a:p>
            <a:pPr algn="ctr"/>
            <a:r>
              <a:rPr lang="el-GR" dirty="0" smtClean="0"/>
              <a:t> στ) τα </a:t>
            </a:r>
            <a:r>
              <a:rPr lang="el-GR" dirty="0"/>
              <a:t>συμπεράσματα των προγραμμάτων έγκαιρης παρέμβασης</a:t>
            </a:r>
          </a:p>
          <a:p>
            <a:pPr algn="ctr"/>
            <a:r>
              <a:rPr lang="el-GR" dirty="0"/>
              <a:t> ζ) η βοήθεια προς την οικογένεια, και </a:t>
            </a:r>
            <a:r>
              <a:rPr lang="el-GR" dirty="0" smtClean="0"/>
              <a:t>τέλος</a:t>
            </a:r>
          </a:p>
          <a:p>
            <a:pPr algn="ctr"/>
            <a:endParaRPr lang="el-GR" dirty="0"/>
          </a:p>
          <a:p>
            <a:pPr algn="ctr"/>
            <a:r>
              <a:rPr lang="el-GR" dirty="0"/>
              <a:t> η) τα κοινωνικά και οικονομικά οφέλη.</a:t>
            </a:r>
          </a:p>
          <a:p>
            <a:endParaRPr lang="el-GR" dirty="0"/>
          </a:p>
        </p:txBody>
      </p:sp>
      <p:pic>
        <p:nvPicPr>
          <p:cNvPr id="6146" name="Picture 2" descr="https://tse1.explicit.bing.net/th?id=OIP.fhND10HX_awC1zqGQJqJBwHaDt&amp;pid=Api&amp;P=0&amp;w=323&amp;h=16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8065" y="252294"/>
            <a:ext cx="2088232" cy="10473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864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smtClean="0"/>
              <a:t>ΠΡΩΙΜΗ ΑΝΙΧΝΕΥΣΗ</a:t>
            </a:r>
            <a:endParaRPr lang="el-GR" dirty="0"/>
          </a:p>
        </p:txBody>
      </p:sp>
      <p:sp>
        <p:nvSpPr>
          <p:cNvPr id="3" name="Θέση περιεχομένου 2"/>
          <p:cNvSpPr>
            <a:spLocks noGrp="1"/>
          </p:cNvSpPr>
          <p:nvPr>
            <p:ph idx="1"/>
          </p:nvPr>
        </p:nvSpPr>
        <p:spPr/>
        <p:txBody>
          <a:bodyPr>
            <a:normAutofit lnSpcReduction="10000"/>
          </a:bodyPr>
          <a:lstStyle/>
          <a:p>
            <a:r>
              <a:rPr lang="el-GR" dirty="0"/>
              <a:t> </a:t>
            </a:r>
          </a:p>
          <a:p>
            <a:r>
              <a:rPr lang="el-GR" dirty="0"/>
              <a:t>     Η πρώιμη ανίχνευση τυχόν Μαθησιακών Δυσκολιών είναι υψίστης σημασίας για το μέλλον των παιδιών, καθότι επιτρέπει την οργάνωση παρεμβατικών προγραμμάτων εγκαίρως και τη ψυχολογική στήριξη των παιδιών που αντιμετωπίζουν Μαθησιακές Δυσκολίες και των οικογενειών τους (Θεοδωρίδου, 2008). </a:t>
            </a:r>
          </a:p>
        </p:txBody>
      </p:sp>
      <p:pic>
        <p:nvPicPr>
          <p:cNvPr id="7170" name="Picture 2" descr="https://tse1.mm.bing.net/th?id=OIP.3psag-F6GpRZm76ma3WKJAHaE8&amp;pid=Api&amp;P=0&amp;w=231&amp;h=15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60938" y="116632"/>
            <a:ext cx="1768227" cy="11788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8336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Διαφοροποίηση στην κοινωνική συμπεριφορά :</a:t>
            </a:r>
            <a:endParaRPr lang="el-GR" dirty="0"/>
          </a:p>
        </p:txBody>
      </p:sp>
      <p:sp>
        <p:nvSpPr>
          <p:cNvPr id="3" name="Θέση περιεχομένου 2"/>
          <p:cNvSpPr>
            <a:spLocks noGrp="1"/>
          </p:cNvSpPr>
          <p:nvPr>
            <p:ph idx="1"/>
          </p:nvPr>
        </p:nvSpPr>
        <p:spPr/>
        <p:txBody>
          <a:bodyPr/>
          <a:lstStyle/>
          <a:p>
            <a:r>
              <a:rPr lang="el-GR" dirty="0"/>
              <a:t>Πώς συμπεριφέρεται το παιδί με διαφορετικά άτομα (μητέρα, πατέρας, αδέρφια, εκπαιδευτικό, γιαγιά, παππού, </a:t>
            </a:r>
            <a:r>
              <a:rPr lang="el-GR" dirty="0" err="1" smtClean="0"/>
              <a:t>συνομίληκα</a:t>
            </a:r>
            <a:r>
              <a:rPr lang="el-GR" dirty="0" smtClean="0"/>
              <a:t> </a:t>
            </a:r>
            <a:r>
              <a:rPr lang="el-GR" dirty="0"/>
              <a:t>του παιδιά,  μεγαλύτερα σε ηλικία παιδιά, μικρότερα σε ηλικία παιδιά)</a:t>
            </a:r>
          </a:p>
          <a:p>
            <a:r>
              <a:rPr lang="el-GR" dirty="0"/>
              <a:t>Πώς συμπεριφέρεται το παιδί στα διάφορα κοινωνικά πλαίσια (στο σπίτι, σε συγγενικό σπίτι, σε φιλικό σπίτι, σε άγνωστο σπίτι, σε </a:t>
            </a:r>
            <a:r>
              <a:rPr lang="el-GR" dirty="0" err="1"/>
              <a:t>παιγνιδότοπο</a:t>
            </a:r>
            <a:r>
              <a:rPr lang="el-GR" dirty="0"/>
              <a:t>, σε κατάστημα </a:t>
            </a:r>
            <a:r>
              <a:rPr lang="el-GR" dirty="0" err="1"/>
              <a:t>κ.ο.κ</a:t>
            </a:r>
            <a:r>
              <a:rPr lang="el-GR" dirty="0"/>
              <a:t>.)</a:t>
            </a:r>
          </a:p>
          <a:p>
            <a:endParaRPr lang="el-GR" dirty="0"/>
          </a:p>
        </p:txBody>
      </p:sp>
      <p:pic>
        <p:nvPicPr>
          <p:cNvPr id="5122" name="Picture 2" descr="https://tse4.mm.bing.net/th?id=OIP.FzzZFTcGobU7jvb5sdiHpAHaEL&amp;pid=Api&amp;P=0&amp;w=267&amp;h=15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6256" y="836712"/>
            <a:ext cx="1347175" cy="1080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8371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a:t>
            </a:r>
            <a:r>
              <a:rPr lang="el-GR" dirty="0" smtClean="0"/>
              <a:t>κπαίδευση και ετικέτες </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Η ειδική εκπαίδευση αποτελούσε μέχρι πρόσφατα έναν εξειδικευμένο τομέα του εκπαιδευτικού συστήματος, ο οποίος είχε ως στόχο την ανάπτυξη μεθόδων για την επίλυση εκπαιδευτικών και διδακτικών προβλημάτων που αφορούν τα παιδιά με ειδικές ανάγκες. </a:t>
            </a:r>
            <a:endParaRPr lang="el-GR" dirty="0" smtClean="0"/>
          </a:p>
          <a:p>
            <a:r>
              <a:rPr lang="el-GR" dirty="0" smtClean="0"/>
              <a:t>Αυτό </a:t>
            </a:r>
            <a:r>
              <a:rPr lang="el-GR" dirty="0"/>
              <a:t>είχε ως αποτέλεσμα τη δημιουργία ειδικών σχολείων και ειδικών τάξεων, δομές που σήμερα αμφισβητούνται γιατί βασίζουν την ομαλή λειτουργία του εκπαιδευτικού συστήματος στον αποκλεισμό ορισμένων παιδιών. </a:t>
            </a:r>
            <a:r>
              <a:rPr lang="el-GR" dirty="0" smtClean="0"/>
              <a:t>Αμφισβητούνται </a:t>
            </a:r>
            <a:r>
              <a:rPr lang="el-GR" dirty="0"/>
              <a:t>επίσης οι δομές αυτές γιατί οδηγούν σε μια διαδικασία </a:t>
            </a:r>
            <a:r>
              <a:rPr lang="el-GR" dirty="0" err="1"/>
              <a:t>ετικετοποίησης</a:t>
            </a:r>
            <a:r>
              <a:rPr lang="el-GR" dirty="0"/>
              <a:t>, κατηγοριοποίησης δηλαδή των παιδιών με κριτήριο κάποια κοινά χαρακτηριστικά, γεγονός που έχει ως αποτέλεσμα τη δημιουργία στερεοτύπων.</a:t>
            </a:r>
          </a:p>
        </p:txBody>
      </p:sp>
    </p:spTree>
    <p:extLst>
      <p:ext uri="{BB962C8B-B14F-4D97-AF65-F5344CB8AC3E}">
        <p14:creationId xmlns:p14="http://schemas.microsoft.com/office/powerpoint/2010/main" val="3091671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Συχνές διαδικασίες :</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λαμβάνεται </a:t>
            </a:r>
            <a:r>
              <a:rPr lang="el-GR" dirty="0"/>
              <a:t>λεπτομερές ιστορικό από τους γονείς και γίνεται αξιολόγηση του παιδιού</a:t>
            </a:r>
          </a:p>
          <a:p>
            <a:r>
              <a:rPr lang="el-GR" dirty="0"/>
              <a:t>δημιουργείται ένα πρωτότυπο πρόγραμμα προσαρμοσμένο πλήρως στις ατομικές ανάγκες του κάθε παιδιού και της οικογένειάς του</a:t>
            </a:r>
          </a:p>
          <a:p>
            <a:r>
              <a:rPr lang="el-GR" dirty="0"/>
              <a:t>δίνεται έμφαση στη Συμβουλευτική Γονέων</a:t>
            </a:r>
          </a:p>
          <a:p>
            <a:r>
              <a:rPr lang="el-GR" dirty="0"/>
              <a:t>γίνεται απόδοση και δίνεται γραπτή </a:t>
            </a:r>
            <a:r>
              <a:rPr lang="el-GR" dirty="0" err="1"/>
              <a:t>στοχοθεσία</a:t>
            </a:r>
            <a:endParaRPr lang="el-GR" dirty="0"/>
          </a:p>
          <a:p>
            <a:r>
              <a:rPr lang="el-GR" dirty="0"/>
              <a:t>υπάρχει δυνατότητα για ατομικά, ομαδικά κι εξωτερικά προγράμματα</a:t>
            </a:r>
          </a:p>
          <a:p>
            <a:r>
              <a:rPr lang="el-GR" dirty="0"/>
              <a:t>γίνεται δόμηση χώρου στο σπίτι</a:t>
            </a:r>
          </a:p>
          <a:p>
            <a:r>
              <a:rPr lang="el-GR" dirty="0"/>
              <a:t>παρέχονται οδηγίες &amp; </a:t>
            </a:r>
            <a:r>
              <a:rPr lang="el-GR" dirty="0" err="1"/>
              <a:t>in</a:t>
            </a:r>
            <a:r>
              <a:rPr lang="el-GR" dirty="0"/>
              <a:t> </a:t>
            </a:r>
            <a:r>
              <a:rPr lang="el-GR" dirty="0" err="1"/>
              <a:t>vivo</a:t>
            </a:r>
            <a:r>
              <a:rPr lang="el-GR" dirty="0"/>
              <a:t> παραδείγματα για συνέχιση του παιδαγωγικού έργου στην καθημερινότητα</a:t>
            </a:r>
          </a:p>
          <a:p>
            <a:endParaRPr lang="el-GR" dirty="0"/>
          </a:p>
        </p:txBody>
      </p:sp>
    </p:spTree>
    <p:extLst>
      <p:ext uri="{BB962C8B-B14F-4D97-AF65-F5344CB8AC3E}">
        <p14:creationId xmlns:p14="http://schemas.microsoft.com/office/powerpoint/2010/main" val="40813211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dirty="0" smtClean="0"/>
              <a:t>Σημαντική η επικοινωνία στην οικογένεια.</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a:t> Η αποτελεσματική επικοινωνία ωφελεί όχι μόνο τα παιδιά, αλλά κάθε μέλος της οικογένειας. Οι σχέσεις μεταξύ των γονιών και παιδιών βελτιώνονται σημαντικά όταν υπάρχει αποτελεσματική επικοινωνία. Αυτό που φαίνεται να ισχύει σαν χρυσός κανόνας, είναι πως αν υπάρχει καλή επικοινωνία υπάρχει και καλή σχέση – κάτι που ισχύει γενικότερα και όχι μόνο στη σχέση γονιών και παιδιών. Τα παιδιά μαθαίνουν πώς να επικοινωνούν παρακολουθώντας τους γονείς τους. Εάν οι γονείς επικοινωνούν ανοιχτά και αποτελεσματικά, οι πιθανότητες είναι πως τα παιδιά τους θα κάνουν το ίδιο. </a:t>
            </a:r>
          </a:p>
        </p:txBody>
      </p:sp>
    </p:spTree>
    <p:extLst>
      <p:ext uri="{BB962C8B-B14F-4D97-AF65-F5344CB8AC3E}">
        <p14:creationId xmlns:p14="http://schemas.microsoft.com/office/powerpoint/2010/main" val="2014242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ΕΥΡΩΠΑΙΚΗ ΠΟΛΙΤΙΚΗ</a:t>
            </a:r>
            <a:br>
              <a:rPr lang="el-GR" dirty="0" smtClean="0"/>
            </a:b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Σε παγκόσμιο και Ευρωπαϊκό επίπεδο, έχει αναγνωριστεί μία σαφής σύνδεση μεταξύ ενός φτωχού ή μειονεκτικού υπόβαθρου και της χαμηλής εκπαιδευτικής επίδοσης. Οικογένειες από παρόμοια περιβάλλοντα έχει αποδειχθεί ότι επωφελούνται περισσότερο από τη δυνατότητα πρόσβασης σε υπηρεσίες Πρώιμης Παρέμβασης και Φροντίδας (ΠΠΦ). </a:t>
            </a:r>
            <a:endParaRPr lang="el-GR" dirty="0" smtClean="0"/>
          </a:p>
          <a:p>
            <a:r>
              <a:rPr lang="el-GR" dirty="0" smtClean="0"/>
              <a:t>Οι </a:t>
            </a:r>
            <a:r>
              <a:rPr lang="el-GR" dirty="0"/>
              <a:t>στόχοι του Ευρωπαϊκού Συμβουλίου για το έτος 2010 ήταν η παροχή φροντίδας σε τουλάχιστον 90% των παιδιών ηλικίας μεταξύ 3 ετών και της ηλικίας υποχρεωτικής φοίτησης στο εκπαιδευτικό σύστημα και σε τουλάχιστον 33% των παιδιών κάτω των 3 ετών (Ευρωπαϊκό Κοινοβούλιο, 2011). </a:t>
            </a: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4208" y="908720"/>
            <a:ext cx="1950343" cy="1302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316728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dirty="0" smtClean="0"/>
              <a:t>ΕΚΠΑΙΔΕΥΤΙΚΟΣ ΚΑΙ ΕΝΘΑΡΡΥΝΣΗ</a:t>
            </a:r>
            <a:endParaRPr lang="el-GR" dirty="0"/>
          </a:p>
        </p:txBody>
      </p:sp>
      <p:sp>
        <p:nvSpPr>
          <p:cNvPr id="3" name="Θέση περιεχομένου 2"/>
          <p:cNvSpPr>
            <a:spLocks noGrp="1"/>
          </p:cNvSpPr>
          <p:nvPr>
            <p:ph idx="1"/>
          </p:nvPr>
        </p:nvSpPr>
        <p:spPr/>
        <p:txBody>
          <a:bodyPr/>
          <a:lstStyle/>
          <a:p>
            <a:r>
              <a:rPr lang="el-GR" dirty="0"/>
              <a:t>Αν οι μαθητές καταφέρουν να χαρούν ουσιαστικά την προσωπική τους επιτυχία τόσο σε ατομικό όσο και σε ομαδικό επίπεδο, τότε και ο εκπαιδευτικός θα έχει στα χέρια του ένα βασικό εργαλείο ενθάρρυνσης και ενδυνάμωσης μέσα στην τάξη (</a:t>
            </a:r>
            <a:r>
              <a:rPr lang="el-GR" dirty="0" err="1"/>
              <a:t>Δημητροπούλου</a:t>
            </a:r>
            <a:r>
              <a:rPr lang="el-GR" dirty="0"/>
              <a:t>, 2013).</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9792" y="4941168"/>
            <a:ext cx="2981325"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113688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flipH="1">
            <a:off x="8068233" y="1027664"/>
            <a:ext cx="45719" cy="45719"/>
          </a:xfrm>
        </p:spPr>
        <p:txBody>
          <a:bodyPr>
            <a:normAutofit fontScale="90000"/>
          </a:bodyPr>
          <a:lstStyle/>
          <a:p>
            <a:endParaRPr lang="el-GR" dirty="0"/>
          </a:p>
        </p:txBody>
      </p:sp>
      <p:sp>
        <p:nvSpPr>
          <p:cNvPr id="3" name="Θέση περιεχομένου 2"/>
          <p:cNvSpPr>
            <a:spLocks noGrp="1"/>
          </p:cNvSpPr>
          <p:nvPr>
            <p:ph idx="1"/>
          </p:nvPr>
        </p:nvSpPr>
        <p:spPr/>
        <p:txBody>
          <a:bodyPr/>
          <a:lstStyle/>
          <a:p>
            <a:pPr algn="ctr"/>
            <a:r>
              <a:rPr lang="el-GR" dirty="0" smtClean="0"/>
              <a:t>ΕΥΧΑΡΙΣΤΩ ΓΙΑ ΤΟΝ ΧΡΟΝΟ ΣΑΣ ΚΑΛΟ ΚΑΛΟΚΑΙΡΙ ΣΕ ΟΛΟΥΣ ΚΑΙ ΟΛΕΣ</a:t>
            </a:r>
            <a:endParaRPr lang="el-GR"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7904" y="3717032"/>
            <a:ext cx="2552700" cy="1704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3429000"/>
            <a:ext cx="2295525"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03104" y="226889"/>
            <a:ext cx="2857500" cy="212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00514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dirty="0" smtClean="0"/>
              <a:t>ΤΙ ΣΗΜΑΙΝΕΙ ΠΡΩΙΜΗ ΠΑΡΕΜΒΑΣΗ</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u="sng" dirty="0"/>
              <a:t>Η πρώιμη παρέμβαση σημαίνει ακριβώς αυτό:</a:t>
            </a:r>
            <a:r>
              <a:rPr lang="el-GR" dirty="0"/>
              <a:t> να βρεθούν οι τρόποι, οι τεχνικές και οι συνθήκες, οι οποίες θα βοηθήσουν ένα παιδί με ειδικές εκπαιδευτικές ανάγκες ή αναπηρία να αναπτύξει στο μέγιστο τις ικανότητές του και να είναι από μικρή ηλικία λειτουργικό μέσα στην οικογένεια με στόχο τη λειτουργικότητα στο σχολείο και τα υπόλοιπα περιβάλλοντα.</a:t>
            </a:r>
          </a:p>
          <a:p>
            <a:r>
              <a:rPr lang="el-GR" dirty="0"/>
              <a:t>Για να ξεκινήσει η πρώιμη παρέμβαση, χρειάζεται πρωτίστως η αξιολόγηση των δυνατοτήτων αλλά και των δυσκολιών που αντιμετωπίζει το παιδί, προκειμένου να επιλεχθεί ο κατάλληλος τρόπος παρέμβασης ή και θεραπείας.</a:t>
            </a:r>
          </a:p>
          <a:p>
            <a:endParaRPr lang="el-GR" dirty="0"/>
          </a:p>
        </p:txBody>
      </p:sp>
      <p:pic>
        <p:nvPicPr>
          <p:cNvPr id="10242" name="Picture 2" descr="https://tse4.explicit.bing.net/th?id=OIP.kfYO-9i3KJnigbCI_fDifQAAAA&amp;pid=Api&amp;P=0&amp;w=250&amp;h=16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06" y="980727"/>
            <a:ext cx="2049469" cy="13198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4258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smtClean="0"/>
              <a:t>Διάγνωση και ηλικία</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a:t>Στο νηπιαγωγείο δεν μπορεί κανείς να διαγνώσει ένα παιδί ότι παρουσιάζει Μαθησιακές Δυσκολίες, μια και οι Μαθησιακές Δυσκολίες, μπορούν να γίνουν </a:t>
            </a:r>
            <a:r>
              <a:rPr lang="el-GR" dirty="0" err="1" smtClean="0"/>
              <a:t>διαγνώσιμες</a:t>
            </a:r>
            <a:r>
              <a:rPr lang="el-GR" dirty="0" smtClean="0"/>
              <a:t> </a:t>
            </a:r>
            <a:r>
              <a:rPr lang="el-GR" dirty="0"/>
              <a:t>μετά την ηλικία των έξι ετών. Στο νηπιαγωγείο μπορούν όμως να εντοπιστούν δυσκολίες, για τις οποίες αν δεν γίνει παρέμβαση, μπορούν στη συνέχεια να μετατραπούν σε μαθησιακού τύπου δυσκολίες, κατά τη φοίτηση του παιδιού στη Δημοτική Εκπαίδευση.</a:t>
            </a:r>
          </a:p>
          <a:p>
            <a:r>
              <a:rPr lang="el-GR" dirty="0"/>
              <a:t> </a:t>
            </a:r>
          </a:p>
          <a:p>
            <a:endParaRPr lang="el-GR" dirty="0"/>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2200" y="0"/>
            <a:ext cx="1714500" cy="157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35086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692696"/>
            <a:ext cx="7024744" cy="1584176"/>
          </a:xfrm>
        </p:spPr>
        <p:txBody>
          <a:bodyPr>
            <a:normAutofit/>
          </a:bodyPr>
          <a:lstStyle/>
          <a:p>
            <a:pPr algn="ctr"/>
            <a:r>
              <a:rPr lang="el-GR" sz="2700" dirty="0" smtClean="0"/>
              <a:t>ΠΟΙΟΙ ΤΟΜΕΙΣ ΕΝΙΣΧΥΟΝΤΑΙ ΜΕ ΤΗΝ ΠΡΩΙΜΗ ΠΑΡΕΜΒΑΣΗ</a:t>
            </a:r>
            <a:r>
              <a:rPr lang="el-GR" dirty="0" smtClean="0"/>
              <a:t/>
            </a:r>
            <a:br>
              <a:rPr lang="el-GR" dirty="0" smtClean="0"/>
            </a:b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a:t>Κινητική ανάπτυξη: η ικανότητα του παιδιού να κινείται, να παρατηρεί ήχους και οπτικά ερεθίσματα.</a:t>
            </a:r>
          </a:p>
          <a:p>
            <a:r>
              <a:rPr lang="el-GR" dirty="0"/>
              <a:t>Γλωσσική ανάπτυξη: η ικανότητα του παιδιού να αρθρώσει λόγο, να χρησιμοποιήσει σωστό λεξιλόγιο, να επικοινωνήσει.</a:t>
            </a:r>
          </a:p>
          <a:p>
            <a:r>
              <a:rPr lang="el-GR" dirty="0"/>
              <a:t>Κοινωνική και συναισθηματική ανάπτυξη: η ικανότητα του παιδιού να συμμετάσχει σε ομαδικά παιχνίδια και δραστηριότητες, να αναπτύξει κοινωνικές σχέσεις με άλλα παιδιά και δασκάλους, να εκφράσει τα συναισθήματά του.</a:t>
            </a:r>
          </a:p>
          <a:p>
            <a:r>
              <a:rPr lang="el-GR" dirty="0"/>
              <a:t>Γνωστική ανάπτυξη: η ικανότητα του παιδιού να σκέφτεται, να αναλύει, να θυμάται και να μαθαίνει</a:t>
            </a: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6256" y="1340768"/>
            <a:ext cx="1462555" cy="99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27872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smtClean="0"/>
              <a:t>ΠΟΙΟΙ ΕΜΠΛΕΚΟΝΤΑΙ :</a:t>
            </a:r>
            <a:endParaRPr lang="el-GR" dirty="0"/>
          </a:p>
        </p:txBody>
      </p:sp>
      <p:sp>
        <p:nvSpPr>
          <p:cNvPr id="3" name="Θέση περιεχομένου 2"/>
          <p:cNvSpPr>
            <a:spLocks noGrp="1"/>
          </p:cNvSpPr>
          <p:nvPr>
            <p:ph idx="1"/>
          </p:nvPr>
        </p:nvSpPr>
        <p:spPr/>
        <p:txBody>
          <a:bodyPr>
            <a:normAutofit fontScale="47500" lnSpcReduction="20000"/>
          </a:bodyPr>
          <a:lstStyle/>
          <a:p>
            <a:r>
              <a:rPr lang="el-GR" sz="2500" b="1" dirty="0"/>
              <a:t>Λογοθεραπευτές </a:t>
            </a:r>
            <a:r>
              <a:rPr lang="el-GR" sz="2500" dirty="0"/>
              <a:t>– βοηθούν στην ανάπτυξη του λόγου και της επικοινωνίας. Ανάλογα με την περίπτωση, επιλέγουν εναλλακτικό τρόπο επικοινωνίας ή τρόπο ενίσχυσης και παραγωγής του λόγου και βοηθούν το παιδί να επικοινωνήσει πρωτίστως τις ανάγκες του. Ο λογοθεραπευτής μπορεί να ξεκινήσει από τη </a:t>
            </a:r>
            <a:r>
              <a:rPr lang="el-GR" sz="2500" dirty="0" err="1"/>
              <a:t>βλεμματική</a:t>
            </a:r>
            <a:r>
              <a:rPr lang="el-GR" sz="2500" dirty="0"/>
              <a:t> επαφή και το ελεύθερο παιχνίδι, αλλά έχει ως στόχο πάντα την επικοινωνία με το παιδί με οποιονδήποτε τρόπο, πριν καταλήξει στην εκφορά λόγου σε περιπτώσεις που αυτό είναι εφικτό.</a:t>
            </a:r>
          </a:p>
          <a:p>
            <a:r>
              <a:rPr lang="el-GR" sz="2500" b="1" dirty="0" err="1"/>
              <a:t>Εργοθεραπευτές</a:t>
            </a:r>
            <a:r>
              <a:rPr lang="el-GR" sz="2500" b="1" dirty="0"/>
              <a:t> </a:t>
            </a:r>
            <a:r>
              <a:rPr lang="el-GR" sz="2500" dirty="0"/>
              <a:t>– βοηθούν στην κινητική ανάπτυξη του παιδιού κυρίως μέσω του παιχνιδιού. Με μπάλες, παιχνίδια ισορροπίας και άλλα, βοηθούν το παιδί να αναπτύξει τομείς της αδρής του κινητικότητας και να γίνει λειτουργικό στο παιχνίδι. Με ασκήσεις λεπτής κινητικότητας εκπαιδεύουν το παιδί </a:t>
            </a:r>
            <a:r>
              <a:rPr lang="el-GR" sz="2500" dirty="0" err="1"/>
              <a:t>γραφοκινητικά</a:t>
            </a:r>
            <a:r>
              <a:rPr lang="el-GR" sz="2500" dirty="0"/>
              <a:t> και το προετοιμάζουν για το σχολείο. Επίσης, εξασκούν την προσοχή και τη μνήμη και δουλεύουν τυχόν αισθητηριακά προβλήματα, τα οποία εμφανίζονται συχνά σε περιπτώσεις </a:t>
            </a:r>
            <a:r>
              <a:rPr lang="el-GR" sz="2500" dirty="0">
                <a:hlinkClick r:id="rId2" tooltip="Πρόγραμμα πρώιμης παρέμβασης για παιδιά στο φάσμα του αυτισμού"/>
              </a:rPr>
              <a:t>αυτισμού</a:t>
            </a:r>
            <a:r>
              <a:rPr lang="el-GR" sz="2500" dirty="0"/>
              <a:t>.</a:t>
            </a:r>
          </a:p>
          <a:p>
            <a:r>
              <a:rPr lang="el-GR" sz="2500" b="1" dirty="0"/>
              <a:t>Ειδικοί παιδαγωγοί</a:t>
            </a:r>
            <a:r>
              <a:rPr lang="el-GR" sz="2500" dirty="0"/>
              <a:t> – βοηθούν το παιδί να αναπτυχθεί γνωστικά και συναισθηματικά. Οργανώνουν μαθησιακό πρόγραμμα ανάλογα με τις δυνατότητες, τις δυσκολίες και την ηλικία των παιδιών. Βοηθούν τα παιδιά να ενταχθούν ομαλά σε ομάδα και να μάθουν να εκφράζουν τα συναισθήματά τους. Επίσης έχουν την οργάνωση του χώρου και του προγράμματος που ακολουθεί το παιδί και βοηθούν και τους γονείς να οργανωθούν με ανάλογο τρόπο και στο σπίτι.</a:t>
            </a:r>
          </a:p>
          <a:p>
            <a:r>
              <a:rPr lang="el-GR" sz="2500" dirty="0"/>
              <a:t>Τέλος, την ομάδα συμπληρώνουν φυσικοθεραπευτές, ψυχολόγοι ή γιατροί οι οποίοι παρακολουθούν το παιδί και την οικογένειά του, κατά περίπτωση</a:t>
            </a:r>
          </a:p>
          <a:p>
            <a:endParaRPr lang="el-GR" dirty="0"/>
          </a:p>
        </p:txBody>
      </p:sp>
      <p:pic>
        <p:nvPicPr>
          <p:cNvPr id="12290" name="Picture 2" descr="https://tse3.mm.bing.net/th?id=OIP.m_TfVnFhKGe8Ap5J8eYwmgAAAA&amp;pid=Api&amp;P=0&amp;w=221&amp;h=17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5" y="116632"/>
            <a:ext cx="1954290" cy="15121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165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dirty="0" smtClean="0"/>
              <a:t>ΔΙΑΦΟΡΟΠΟΙΗΜΕΝΗ ΔΙΔΑΣΚΑΛΙΑ</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smtClean="0"/>
              <a:t>Η </a:t>
            </a:r>
            <a:r>
              <a:rPr lang="el-GR" b="1" dirty="0" smtClean="0"/>
              <a:t>διαφοροποιημένη </a:t>
            </a:r>
            <a:r>
              <a:rPr lang="el-GR" b="1" dirty="0"/>
              <a:t>διδασκαλία </a:t>
            </a:r>
            <a:r>
              <a:rPr lang="el-GR" dirty="0"/>
              <a:t>είναι ένας συνολικός τρόπος σκέψης για τους μαθητές, τη διδασκαλία και τη μάθηση με γνώμονα ότι ο κάθε μαθητής είναι ξεχωριστή οντότητα και πρέπει να αντιμετωπίζεται ανάλογα (</a:t>
            </a:r>
            <a:r>
              <a:rPr lang="el-GR" dirty="0" err="1"/>
              <a:t>Tomlinson</a:t>
            </a:r>
            <a:r>
              <a:rPr lang="el-GR" dirty="0"/>
              <a:t>, 2001). </a:t>
            </a:r>
            <a:endParaRPr lang="el-GR" dirty="0" smtClean="0"/>
          </a:p>
          <a:p>
            <a:r>
              <a:rPr lang="el-GR" dirty="0" smtClean="0"/>
              <a:t>Σύμφωνα </a:t>
            </a:r>
            <a:r>
              <a:rPr lang="el-GR" dirty="0"/>
              <a:t>με τις αρχές τις διαφοροποιημένης διδασκαλίας, ο μέσος μαθητής δεν υπάρχει, είναι μια αφηρημένη έννοια που δεν αντιστοιχεί σε κανένα συγκεκριμένο μαθητή</a:t>
            </a:r>
            <a:r>
              <a:rPr lang="el-GR" dirty="0" smtClean="0"/>
              <a:t>.</a:t>
            </a:r>
          </a:p>
          <a:p>
            <a:r>
              <a:rPr lang="el-GR" dirty="0" smtClean="0"/>
              <a:t> </a:t>
            </a:r>
            <a:r>
              <a:rPr lang="el-GR" dirty="0"/>
              <a:t>Αυτό συνεπάγεται ότι οι μαθητές κατακτούν τη γνώση μέσα από την ενεργητική μάθηση και επίλυση προβλημάτων ενώ παράλληλα διδάσκονται πώς να σκέφτονται και να μαθαίνουν</a:t>
            </a:r>
            <a:r>
              <a:rPr lang="el-GR" dirty="0" smtClean="0"/>
              <a:t>.</a:t>
            </a:r>
          </a:p>
          <a:p>
            <a:r>
              <a:rPr lang="el-GR" dirty="0" smtClean="0"/>
              <a:t> </a:t>
            </a:r>
            <a:r>
              <a:rPr lang="el-GR" dirty="0"/>
              <a:t>Γίνεται λοιπόν κατανοητό ότι η διαφοροποιημένη διδασκαλία ανταποκρίνεται στο αίτημα των καιρών για σεβασμό στις ιδιαιτερότητες και τις ανάγκες του μαθητή, μέρος των οποίων είναι οι διαφορετικοί τρόποι σκέψης και οι διαφορετικοί τρόποι μάθησης των παιδιών (Αργυρόπουλος, 2013).</a:t>
            </a:r>
          </a:p>
        </p:txBody>
      </p:sp>
      <p:pic>
        <p:nvPicPr>
          <p:cNvPr id="13314" name="Picture 2" descr="https://tse4.mm.bing.net/th?id=OIP.LPNxAACjf7nvPsezpivg6AAAAA&amp;pid=Api&amp;P=0&amp;w=269&amp;h=14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996" y="188640"/>
            <a:ext cx="2562225" cy="1343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4542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ΜΑΘΗΣΙΑΚΕΣ ΔΥΣΚΟΛΙΕΣ</a:t>
            </a:r>
            <a:endParaRPr lang="el-GR" dirty="0"/>
          </a:p>
        </p:txBody>
      </p:sp>
      <p:sp>
        <p:nvSpPr>
          <p:cNvPr id="3" name="Θέση περιεχομένου 2"/>
          <p:cNvSpPr>
            <a:spLocks noGrp="1"/>
          </p:cNvSpPr>
          <p:nvPr>
            <p:ph idx="1"/>
          </p:nvPr>
        </p:nvSpPr>
        <p:spPr/>
        <p:txBody>
          <a:bodyPr/>
          <a:lstStyle/>
          <a:p>
            <a:r>
              <a:rPr lang="el-GR" dirty="0"/>
              <a:t>Οι Μαθησιακές Δυσκολίες είναι ένας γενικός όρος,  ο οποίος αφορά δυσκολίες που εκδηλώνονται με την πρόσκτηση και τη χρήση ικανοτήτων ακρόασης, ομιλίας, ανάγνωσης, γραφής, συλλογισμού ή μαθηματικών ικανοτήτων (</a:t>
            </a:r>
            <a:r>
              <a:rPr lang="el-GR" dirty="0" err="1"/>
              <a:t>Hammill</a:t>
            </a:r>
            <a:r>
              <a:rPr lang="el-GR" dirty="0"/>
              <a:t>, 1990). Οι διαταραχές είναι εγγενείς στο άτομο και αποδίδονται σε δυσλειτουργία του νευρικού συστήματος. </a:t>
            </a:r>
          </a:p>
        </p:txBody>
      </p:sp>
      <p:pic>
        <p:nvPicPr>
          <p:cNvPr id="8194" name="Picture 2" descr="https://tse4.mm.bing.net/th?id=OIP.BpvKHAvKb11SCm8Z1yEPqwAAAA&amp;pid=Api&amp;P=0&amp;w=287&amp;h=19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8184" y="116632"/>
            <a:ext cx="2006093" cy="13420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2551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1196752"/>
            <a:ext cx="7024744" cy="1143000"/>
          </a:xfrm>
        </p:spPr>
        <p:txBody>
          <a:bodyPr>
            <a:normAutofit fontScale="90000"/>
          </a:bodyPr>
          <a:lstStyle/>
          <a:p>
            <a:pPr algn="ctr"/>
            <a:r>
              <a:rPr lang="el-GR" dirty="0" smtClean="0"/>
              <a:t>           ΣΧΟΛΙΚΟ ΠΛΑΙΣΙΟ ΚΑΙ ΔΥΣΚΟΛΙΕΣ</a:t>
            </a:r>
            <a:endParaRPr lang="el-GR" dirty="0"/>
          </a:p>
        </p:txBody>
      </p:sp>
      <p:sp>
        <p:nvSpPr>
          <p:cNvPr id="3" name="Θέση περιεχομένου 2"/>
          <p:cNvSpPr>
            <a:spLocks noGrp="1"/>
          </p:cNvSpPr>
          <p:nvPr>
            <p:ph idx="1"/>
          </p:nvPr>
        </p:nvSpPr>
        <p:spPr/>
        <p:txBody>
          <a:bodyPr>
            <a:normAutofit fontScale="92500" lnSpcReduction="10000"/>
          </a:bodyPr>
          <a:lstStyle/>
          <a:p>
            <a:pPr marL="68580" indent="0">
              <a:buNone/>
            </a:pPr>
            <a:r>
              <a:rPr lang="el-GR" dirty="0"/>
              <a:t> </a:t>
            </a:r>
          </a:p>
          <a:p>
            <a:r>
              <a:rPr lang="el-GR" dirty="0"/>
              <a:t>      Μια μερίδα παιδιών </a:t>
            </a:r>
            <a:r>
              <a:rPr lang="el-GR" dirty="0" smtClean="0"/>
              <a:t>συχνά θα </a:t>
            </a:r>
            <a:r>
              <a:rPr lang="el-GR" dirty="0"/>
              <a:t>αντιμετωπίσουν δυσκολίες στο σχολικό πλαίσιο. Τα παιδιά αυτά, αν οι δυσκολίες που αντιμετωπίζουν ανήκουν στο ευρύτερο φάσμα των Μαθησιακών Δυσκολιών, θα καταφέρουν να αναπτύξουν αποτελεσματικές τεχνικές χειρισμού των δυσκολιών αυτών, όταν οι δυσκολίες τους εντοπιστούν γρήγορα και ξεκινήσουν οι σωστές </a:t>
            </a:r>
            <a:r>
              <a:rPr lang="el-GR" dirty="0" smtClean="0"/>
              <a:t>γι  αυτούς </a:t>
            </a:r>
            <a:r>
              <a:rPr lang="el-GR" dirty="0"/>
              <a:t>παρεμβάσεις.</a:t>
            </a:r>
          </a:p>
          <a:p>
            <a:endParaRPr lang="el-GR" dirty="0"/>
          </a:p>
        </p:txBody>
      </p:sp>
      <p:pic>
        <p:nvPicPr>
          <p:cNvPr id="14338" name="Picture 2" descr="https://4.bp.blogspot.com/-g8OXJ08ldSs/UXav6H4XQPI/AAAAAAAATFE/82sERTVaRzk/s1600/images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368647"/>
            <a:ext cx="2543175" cy="180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4021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dirty="0" smtClean="0"/>
              <a:t>ΓΟΝΕΙΣ ΚΑΙ ΠΡΩΙΜΗ ΑΝΙΧΝΕΥΣΗ</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 Σε ότι αφορά τους γονείς, τους δίνει τη δυνατότητα, με την ενεργό συμμετοχή τους στην παρεμβατική διαδικασία, να ανακαλύψουν μόνοι τις δυνατότητες και να αντιμετωπίσουν τα προβλήματα των παιδιών τους. </a:t>
            </a:r>
            <a:endParaRPr lang="el-GR" dirty="0" smtClean="0"/>
          </a:p>
          <a:p>
            <a:r>
              <a:rPr lang="el-GR" dirty="0" smtClean="0"/>
              <a:t>Επίσης</a:t>
            </a:r>
            <a:r>
              <a:rPr lang="el-GR" dirty="0"/>
              <a:t>, η πρώιμη ανίχνευση δίνει τη δυνατότητα στους γονείς να αποδεχτούν το πρόβλημα του παιδιού, να αντιμετωπίσουν τα συναισθήματά τους σχετικά με αυτό, ώστε να ανταποκριθούν καλύτερα στις ανάγκες του και να αναπτύξουν μια πιο ισορροπημένη συναισθηματική σχέση που θα αποτρέψει δυσάρεστες συνέπειες στην ανατροφή τους.</a:t>
            </a:r>
          </a:p>
          <a:p>
            <a:pPr marL="68580" indent="0">
              <a:buNone/>
            </a:pPr>
            <a:r>
              <a:rPr lang="el-GR" dirty="0"/>
              <a:t> </a:t>
            </a:r>
          </a:p>
          <a:p>
            <a:endParaRPr lang="el-GR" dirty="0"/>
          </a:p>
        </p:txBody>
      </p:sp>
    </p:spTree>
    <p:extLst>
      <p:ext uri="{BB962C8B-B14F-4D97-AF65-F5344CB8AC3E}">
        <p14:creationId xmlns:p14="http://schemas.microsoft.com/office/powerpoint/2010/main" val="42841341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80</TotalTime>
  <Words>667</Words>
  <Application>Microsoft Office PowerPoint</Application>
  <PresentationFormat>Προβολή στην οθόνη (4:3)</PresentationFormat>
  <Paragraphs>77</Paragraphs>
  <Slides>18</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18</vt:i4>
      </vt:variant>
    </vt:vector>
  </HeadingPairs>
  <TitlesOfParts>
    <vt:vector size="19" baseType="lpstr">
      <vt:lpstr>Austin</vt:lpstr>
      <vt:lpstr>Πρώιμη παρέμβαση στο νηπιαγωγείο</vt:lpstr>
      <vt:lpstr>ΤΙ ΣΗΜΑΙΝΕΙ ΠΡΩΙΜΗ ΠΑΡΕΜΒΑΣΗ</vt:lpstr>
      <vt:lpstr>Διάγνωση και ηλικία</vt:lpstr>
      <vt:lpstr>ΠΟΙΟΙ ΤΟΜΕΙΣ ΕΝΙΣΧΥΟΝΤΑΙ ΜΕ ΤΗΝ ΠΡΩΙΜΗ ΠΑΡΕΜΒΑΣΗ </vt:lpstr>
      <vt:lpstr>ΠΟΙΟΙ ΕΜΠΛΕΚΟΝΤΑΙ :</vt:lpstr>
      <vt:lpstr>ΔΙΑΦΟΡΟΠΟΙΗΜΕΝΗ ΔΙΔΑΣΚΑΛΙΑ</vt:lpstr>
      <vt:lpstr>ΜΑΘΗΣΙΑΚΕΣ ΔΥΣΚΟΛΙΕΣ</vt:lpstr>
      <vt:lpstr>           ΣΧΟΛΙΚΟ ΠΛΑΙΣΙΟ ΚΑΙ ΔΥΣΚΟΛΙΕΣ</vt:lpstr>
      <vt:lpstr>ΓΟΝΕΙΣ ΚΑΙ ΠΡΩΙΜΗ ΑΝΙΧΝΕΥΣΗ</vt:lpstr>
      <vt:lpstr>ΓΙΑ ΠΟΙΟΥΣ ΛΟΓΟΥΣ ΠΡΕΠΕΙ ΝΑ ΞΕΚΙΝΑ ΝΩΡΙΣ Η ΠΑΡΕΜΒΑΣΗ</vt:lpstr>
      <vt:lpstr>ΠΡΩΙΜΗ ΑΝΙΧΝΕΥΣΗ</vt:lpstr>
      <vt:lpstr>Διαφοροποίηση στην κοινωνική συμπεριφορά :</vt:lpstr>
      <vt:lpstr>Εκπαίδευση και ετικέτες </vt:lpstr>
      <vt:lpstr>Συχνές διαδικασίες :</vt:lpstr>
      <vt:lpstr>Σημαντική η επικοινωνία στην οικογένεια.</vt:lpstr>
      <vt:lpstr>ΕΥΡΩΠΑΙΚΗ ΠΟΛΙΤΙΚΗ </vt:lpstr>
      <vt:lpstr>ΕΚΠΑΙΔΕΥΤΙΚΟΣ ΚΑΙ ΕΝΘΑΡΡΥΝΣΗ</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Πρώιμη παρέμβαση στο νηπιαγωγείο</dc:title>
  <dc:creator>user</dc:creator>
  <cp:lastModifiedBy>user</cp:lastModifiedBy>
  <cp:revision>9</cp:revision>
  <dcterms:created xsi:type="dcterms:W3CDTF">2021-06-16T08:44:19Z</dcterms:created>
  <dcterms:modified xsi:type="dcterms:W3CDTF">2021-06-20T07:44:24Z</dcterms:modified>
</cp:coreProperties>
</file>