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68" r:id="rId8"/>
    <p:sldId id="428" r:id="rId9"/>
    <p:sldId id="409" r:id="rId10"/>
    <p:sldId id="421" r:id="rId11"/>
    <p:sldId id="427" r:id="rId12"/>
    <p:sldId id="459" r:id="rId13"/>
    <p:sldId id="460" r:id="rId14"/>
    <p:sldId id="266" r:id="rId15"/>
    <p:sldId id="432" r:id="rId16"/>
    <p:sldId id="448" r:id="rId17"/>
    <p:sldId id="449" r:id="rId18"/>
    <p:sldId id="442" r:id="rId19"/>
    <p:sldId id="424" r:id="rId20"/>
    <p:sldId id="434" r:id="rId21"/>
    <p:sldId id="400" r:id="rId22"/>
    <p:sldId id="408" r:id="rId23"/>
    <p:sldId id="394" r:id="rId24"/>
    <p:sldId id="443" r:id="rId25"/>
    <p:sldId id="407" r:id="rId26"/>
    <p:sldId id="464" r:id="rId27"/>
    <p:sldId id="462" r:id="rId28"/>
    <p:sldId id="463" r:id="rId29"/>
    <p:sldId id="412" r:id="rId30"/>
    <p:sldId id="414" r:id="rId31"/>
    <p:sldId id="431" r:id="rId32"/>
    <p:sldId id="450" r:id="rId33"/>
    <p:sldId id="446" r:id="rId34"/>
    <p:sldId id="436" r:id="rId35"/>
    <p:sldId id="444" r:id="rId36"/>
    <p:sldId id="452" r:id="rId37"/>
    <p:sldId id="454" r:id="rId38"/>
    <p:sldId id="453" r:id="rId39"/>
    <p:sldId id="46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5D3F-B6FA-4D13-BB12-481274D1A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CA69F-BDD6-4D70-A9E7-11BB86C2F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E7CBE-2E08-43C1-9AF9-99BFE378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815D9-F62F-476D-96FD-B1DEDEEF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F95E-D3F0-43C4-BA94-6507FE25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FA37-395B-4B4D-986C-2D065039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959BD-8BC4-467F-A93E-DAFD592D9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D7A9-BA93-4E9C-A33C-9AED1FD1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4E83-40CA-4238-8392-59DCA801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979E9-BB05-4DBB-9201-E56089E9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E01E2-CB15-43AD-8F5C-3EC49E023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E9845-5AE6-46D5-AEDA-146D1D87D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B5FA-B221-451D-80D4-47726874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3C5FB-F722-4864-B1B0-DE1E324F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5B62-697E-4E07-BA8E-08D65B3A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0F5-D76C-4C39-A1EC-5A659CF8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C1342-E5AD-4A97-98A9-AC579F20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F9B1-39F9-42EC-81AB-DAD7E21E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B503F-B479-4AC0-B602-5B18E172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8276-6663-4D4E-81DA-58391A5E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CB6D-82F0-442B-8B34-1283E4A8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DFE31-1AC2-4371-8342-C21B06589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9238-36E1-46DC-BDA9-5B064EEE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2F55-26A6-4994-8FC6-CD76C21D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AD09C-3799-4674-B60A-56F23997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1904-DA7D-4BEF-B4C4-F1C0C46C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96D0-A843-4CC1-AE0F-6634356D3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D4E67-515D-406C-977B-669A5369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29588-2FB8-44F9-AD87-4434C826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F1E12-E476-4DE4-B1C7-8E7C7E9E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5BFE2-3488-4787-98D6-32C30386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15B0-48E4-498A-A34E-87429F6B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FF8EF-66B1-46F6-A8EE-11233446B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1D015-B9F0-40B5-86A3-088CFC63D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BF725-2FA0-42BD-935C-331CC1CF9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5734F-762F-4D89-9B77-918C96FEF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D15EC-4F57-40B6-BBB9-E16F0223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073B3-7F12-4698-B7D8-8F382A78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975C4-CFEC-4A0E-8277-8BB9B06F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32B4-FDAB-4947-B684-CF8B6A69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F3EDF-3387-460B-AB03-24754CC3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B6BAF-F76E-45CB-8862-7A2CE5B4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8AC10-ED68-44ED-BE39-8609A029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29302-9152-401E-A03D-7EA298BC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F0045-1EF6-4364-932A-4550985C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B4CE-705C-4AB1-8506-0FE03489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EB95-BEAF-404B-9AAB-C8550ACF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F613-222E-41A0-8774-C4F5BB749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99F40-220A-44B1-AF6C-B47622F3B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71C09-70FC-408C-BC57-14DD98F2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130EA-E7A1-463C-856F-C6CD91D0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563E-4CD9-463A-BF95-9A0EE200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8663-6903-4BD3-8245-A5B3C4CE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66BD0-E7AA-43E3-BD58-6F26EF8E3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BD308-2248-4775-B626-407B066F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F1BB4-8488-4E21-AB39-FCAC5D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B6160-773D-4965-8D75-26D7AC07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17448-002C-47BE-A38F-2DC1C3C2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2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D355E-45C5-45B1-B8B8-955259DA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30233-5A9A-4142-959D-85AD1E20E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0D64E-E370-4D35-AB28-1B2F0BC2A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015E-9DA8-42ED-BC4D-88518208D296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5D9F4-B3D2-4707-881E-57651519D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3A14-F620-4C97-8B28-65BAA1D52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E256-3F58-49E9-A7A7-541958F93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2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Βήματα!!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7249886" cy="685800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7228114" y="0"/>
            <a:ext cx="4963886" cy="68580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7511142" y="657324"/>
            <a:ext cx="43978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i="1" dirty="0"/>
              <a:t>Προτάσεις και ενέργειες πρώιμης παρέμβασης για  τον/την εκπαιδευτικό γενικής αγωγής σε μαθητές/</a:t>
            </a:r>
            <a:r>
              <a:rPr lang="el-GR" sz="3600" b="1" i="1" dirty="0" err="1"/>
              <a:t>τριες</a:t>
            </a:r>
            <a:r>
              <a:rPr lang="el-GR" sz="3600" b="1" i="1" dirty="0"/>
              <a:t> που παρουσιάζουν δυσκολίες στο Νηπιαγωγείο   </a:t>
            </a:r>
            <a:endParaRPr lang="el-GR" sz="3600" i="1" dirty="0"/>
          </a:p>
        </p:txBody>
      </p:sp>
      <p:sp>
        <p:nvSpPr>
          <p:cNvPr id="9" name="8 - TextBox"/>
          <p:cNvSpPr txBox="1"/>
          <p:nvPr/>
        </p:nvSpPr>
        <p:spPr>
          <a:xfrm>
            <a:off x="0" y="6054804"/>
            <a:ext cx="35074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/>
              <a:t>Σαπανίδου Κωνσταντίνα </a:t>
            </a:r>
          </a:p>
          <a:p>
            <a:r>
              <a:rPr lang="el-GR" sz="2200" b="1" dirty="0"/>
              <a:t>Νηπιαγωγός ΕΑΕ (Med,MA)</a:t>
            </a:r>
          </a:p>
          <a:p>
            <a:endParaRPr lang="el-GR" sz="2200" b="1" dirty="0"/>
          </a:p>
        </p:txBody>
      </p:sp>
    </p:spTree>
    <p:extLst>
      <p:ext uri="{BB962C8B-B14F-4D97-AF65-F5344CB8AC3E}">
        <p14:creationId xmlns:p14="http://schemas.microsoft.com/office/powerpoint/2010/main" val="136714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>
            <a:extLst>
              <a:ext uri="{FF2B5EF4-FFF2-40B4-BE49-F238E27FC236}">
                <a16:creationId xmlns:a16="http://schemas.microsoft.com/office/drawing/2014/main" id="{B633D076-E82A-466D-93BF-14608D72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553" r="3281" b="2007"/>
          <a:stretch>
            <a:fillRect/>
          </a:stretch>
        </p:blipFill>
        <p:spPr bwMode="auto">
          <a:xfrm>
            <a:off x="6383045" y="0"/>
            <a:ext cx="58089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10" descr="Αποτέλεσμα εικόνας για γκρι">
            <a:extLst>
              <a:ext uri="{FF2B5EF4-FFF2-40B4-BE49-F238E27FC236}">
                <a16:creationId xmlns:a16="http://schemas.microsoft.com/office/drawing/2014/main" id="{A9E60942-7087-45F1-8259-73A248AE4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104900" y="-144463"/>
            <a:ext cx="3089275" cy="30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7414" name="TextBox 8">
            <a:extLst>
              <a:ext uri="{FF2B5EF4-FFF2-40B4-BE49-F238E27FC236}">
                <a16:creationId xmlns:a16="http://schemas.microsoft.com/office/drawing/2014/main" id="{9923FF83-66E6-4043-9F56-D143274B8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576" y="5764213"/>
            <a:ext cx="3008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800"/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7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t="60777" r="85520"/>
          <a:stretch>
            <a:fillRect/>
          </a:stretch>
        </p:blipFill>
        <p:spPr bwMode="auto">
          <a:xfrm>
            <a:off x="209194" y="0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l="13806" t="60777" r="69413"/>
          <a:stretch>
            <a:fillRect/>
          </a:stretch>
        </p:blipFill>
        <p:spPr bwMode="auto">
          <a:xfrm>
            <a:off x="5197125" y="4550263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10 - TextBox"/>
          <p:cNvSpPr txBox="1"/>
          <p:nvPr/>
        </p:nvSpPr>
        <p:spPr>
          <a:xfrm>
            <a:off x="257452" y="2334827"/>
            <a:ext cx="499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defRPr/>
            </a:pPr>
            <a:r>
              <a:rPr lang="el-GR" altLang="el-GR" i="1" dirty="0">
                <a:solidFill>
                  <a:schemeClr val="bg1"/>
                </a:solidFill>
              </a:rPr>
              <a:t>   απαραίτητη προϋπόθεση</a:t>
            </a:r>
          </a:p>
          <a:p>
            <a:pPr lvl="4">
              <a:defRPr/>
            </a:pPr>
            <a:r>
              <a:rPr lang="el-GR" altLang="el-GR" i="1" dirty="0">
                <a:solidFill>
                  <a:schemeClr val="bg1"/>
                </a:solidFill>
              </a:rPr>
              <a:t>   για τη γενίκευση των</a:t>
            </a:r>
          </a:p>
          <a:p>
            <a:pPr lvl="4">
              <a:defRPr/>
            </a:pPr>
            <a:r>
              <a:rPr lang="el-GR" altLang="el-GR" i="1" dirty="0">
                <a:solidFill>
                  <a:schemeClr val="bg1"/>
                </a:solidFill>
              </a:rPr>
              <a:t>   αποτελεσμάτων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175029" y="1890944"/>
            <a:ext cx="3040319" cy="492443"/>
          </a:xfrm>
          <a:prstGeom prst="rect">
            <a:avLst/>
          </a:prstGeom>
          <a:solidFill>
            <a:srgbClr val="F42AD7"/>
          </a:solidFill>
        </p:spPr>
        <p:txBody>
          <a:bodyPr wrap="none" rtlCol="0">
            <a:spAutoFit/>
          </a:bodyPr>
          <a:lstStyle/>
          <a:p>
            <a:r>
              <a:rPr lang="el-GR" altLang="el-GR" sz="2600" b="1" dirty="0">
                <a:solidFill>
                  <a:schemeClr val="bg1"/>
                </a:solidFill>
              </a:rPr>
              <a:t> </a:t>
            </a:r>
            <a:r>
              <a:rPr lang="el-GR" altLang="el-GR" sz="2600" b="1" i="1" dirty="0">
                <a:solidFill>
                  <a:schemeClr val="bg1"/>
                </a:solidFill>
              </a:rPr>
              <a:t>Φύλλα καταγραφής</a:t>
            </a:r>
            <a:endParaRPr lang="el-GR" sz="2600" b="1" dirty="0"/>
          </a:p>
        </p:txBody>
      </p:sp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">
            <a:extLst>
              <a:ext uri="{FF2B5EF4-FFF2-40B4-BE49-F238E27FC236}">
                <a16:creationId xmlns:a16="http://schemas.microsoft.com/office/drawing/2014/main" id="{2E2FD632-6C8B-4DBA-9B91-FD65E0B06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006" r="2533" b="2978"/>
          <a:stretch>
            <a:fillRect/>
          </a:stretch>
        </p:blipFill>
        <p:spPr bwMode="auto">
          <a:xfrm>
            <a:off x="6409426" y="0"/>
            <a:ext cx="578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3">
            <a:extLst>
              <a:ext uri="{FF2B5EF4-FFF2-40B4-BE49-F238E27FC236}">
                <a16:creationId xmlns:a16="http://schemas.microsoft.com/office/drawing/2014/main" id="{A4CCD554-A03A-47E0-A596-B4F810ECD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45815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800"/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9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l="13806" t="60777" r="69413"/>
          <a:stretch>
            <a:fillRect/>
          </a:stretch>
        </p:blipFill>
        <p:spPr bwMode="auto">
          <a:xfrm>
            <a:off x="5270325" y="4825589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11 - TextBox"/>
          <p:cNvSpPr txBox="1"/>
          <p:nvPr/>
        </p:nvSpPr>
        <p:spPr>
          <a:xfrm>
            <a:off x="1475117" y="1777042"/>
            <a:ext cx="1996572" cy="492443"/>
          </a:xfrm>
          <a:prstGeom prst="rect">
            <a:avLst/>
          </a:prstGeom>
          <a:solidFill>
            <a:srgbClr val="F42AD7"/>
          </a:solidFill>
        </p:spPr>
        <p:txBody>
          <a:bodyPr wrap="none" rtlCol="0">
            <a:spAutoFit/>
          </a:bodyPr>
          <a:lstStyle/>
          <a:p>
            <a:r>
              <a:rPr lang="el-GR" sz="2600" b="1" dirty="0">
                <a:solidFill>
                  <a:schemeClr val="bg1"/>
                </a:solidFill>
              </a:rPr>
              <a:t>Παράδειγμα 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FE7FC0A-DFB1-46A2-BE9D-FCC9EC837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457" y="3914416"/>
            <a:ext cx="1717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600" i="1" dirty="0">
                <a:solidFill>
                  <a:schemeClr val="bg1"/>
                </a:solidFill>
              </a:rPr>
              <a:t>συχνότητα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879893" y="3925019"/>
            <a:ext cx="10917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>
                <a:solidFill>
                  <a:schemeClr val="bg1"/>
                </a:solidFill>
              </a:rPr>
              <a:t>Στόχος</a:t>
            </a:r>
          </a:p>
        </p:txBody>
      </p:sp>
      <p:sp>
        <p:nvSpPr>
          <p:cNvPr id="18" name="17 - Δεξιό βέλος"/>
          <p:cNvSpPr/>
          <p:nvPr/>
        </p:nvSpPr>
        <p:spPr>
          <a:xfrm>
            <a:off x="2009955" y="4045789"/>
            <a:ext cx="491705" cy="379562"/>
          </a:xfrm>
          <a:prstGeom prst="rightArrow">
            <a:avLst/>
          </a:prstGeom>
          <a:solidFill>
            <a:srgbClr val="F42A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0827F4-720F-43EE-B368-3DD47D198512}"/>
              </a:ext>
            </a:extLst>
          </p:cNvPr>
          <p:cNvSpPr txBox="1"/>
          <p:nvPr/>
        </p:nvSpPr>
        <p:spPr>
          <a:xfrm>
            <a:off x="3048856" y="1"/>
            <a:ext cx="5735915" cy="6818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Κλείδα παρατήρησης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Ονοματεπώνυμο: …………………………..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Ημερομηνία: ………………….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Γλώσσα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1.Κατανόηση Προφορικών Κειμένων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ΜΕΡ.ΦΟΡ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 Ακούει προφορικά κείμενα και σχολιάζει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ΜΕΡ.ΦΟΡ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 Μιλάει ανάλογα με το ρόλο που υποδύεται σε ένα παιχνίδι ρόλων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ΜΕΡ.ΦΟΡ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 Εμπλέκεται σε διαλόγους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ΜΕΡ.ΦΟΡ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…….. Απαντά σε ερωτήσεις σχετικά με το θέμα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ΟΧΙ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…….. Χρησιμοποιεί ιστορίες και παραμύθια με κωδικοποιημένες φράσεις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Παρατηρήσεις: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-Να ασκηθεί στην ακρόαση προφορικού λόγου που εκφέρουν οι ομιλητές του, ώστε σιγά σιγά να σχολιάζει, να κάνει υποθέσεις για να καλλιεργηθούν οι επικοινωνιακές του δεξιότητες.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5 - TextBox"/>
          <p:cNvSpPr txBox="1"/>
          <p:nvPr/>
        </p:nvSpPr>
        <p:spPr>
          <a:xfrm>
            <a:off x="189781" y="2501660"/>
            <a:ext cx="24157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u="sng" dirty="0"/>
              <a:t>Παράδειγμα </a:t>
            </a:r>
          </a:p>
          <a:p>
            <a:r>
              <a:rPr lang="el-GR" i="1" u="sng" dirty="0"/>
              <a:t>κλείδα παρατήρησης </a:t>
            </a:r>
          </a:p>
          <a:p>
            <a:r>
              <a:rPr lang="el-GR" i="1" u="sng" dirty="0"/>
              <a:t>για τον ίδιο  μαθητή με </a:t>
            </a:r>
          </a:p>
          <a:p>
            <a:r>
              <a:rPr lang="el-GR" i="1" u="sng" dirty="0"/>
              <a:t>δυσκολίες </a:t>
            </a:r>
          </a:p>
          <a:p>
            <a:r>
              <a:rPr lang="el-GR" i="1" u="sng" dirty="0"/>
              <a:t>στον προφορικό/ </a:t>
            </a:r>
          </a:p>
          <a:p>
            <a:r>
              <a:rPr lang="el-GR" i="1" u="sng" dirty="0"/>
              <a:t>γραπτό λόγο και </a:t>
            </a:r>
          </a:p>
          <a:p>
            <a:r>
              <a:rPr lang="el-GR" i="1" u="sng" dirty="0"/>
              <a:t>στα μαθηματικά </a:t>
            </a:r>
          </a:p>
        </p:txBody>
      </p:sp>
    </p:spTree>
    <p:extLst>
      <p:ext uri="{BB962C8B-B14F-4D97-AF65-F5344CB8AC3E}">
        <p14:creationId xmlns:p14="http://schemas.microsoft.com/office/powerpoint/2010/main" val="380671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01CE2-4570-44D9-BE3B-900E2869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04" y="181154"/>
            <a:ext cx="6096647" cy="6978770"/>
          </a:xfrm>
          <a:prstGeom prst="rect">
            <a:avLst/>
          </a:prstGeom>
        </p:spPr>
      </p:pic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7 - TextBox"/>
          <p:cNvSpPr txBox="1"/>
          <p:nvPr/>
        </p:nvSpPr>
        <p:spPr>
          <a:xfrm>
            <a:off x="7539487" y="1345720"/>
            <a:ext cx="422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10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607834" y="1716656"/>
            <a:ext cx="4399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10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142008" y="2070340"/>
            <a:ext cx="431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10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408098" y="224287"/>
            <a:ext cx="21307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b="1" dirty="0"/>
              <a:t>Μαθηματικά</a:t>
            </a:r>
          </a:p>
        </p:txBody>
      </p:sp>
    </p:spTree>
    <p:extLst>
      <p:ext uri="{BB962C8B-B14F-4D97-AF65-F5344CB8AC3E}">
        <p14:creationId xmlns:p14="http://schemas.microsoft.com/office/powerpoint/2010/main" val="305819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AEB3-669A-4F46-9534-12450AFF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34" y="304740"/>
            <a:ext cx="10515600" cy="1325563"/>
          </a:xfrm>
        </p:spPr>
        <p:txBody>
          <a:bodyPr>
            <a:normAutofit/>
          </a:bodyPr>
          <a:lstStyle/>
          <a:p>
            <a:r>
              <a:rPr lang="el-GR" altLang="el-GR" sz="3300" b="1" dirty="0">
                <a:solidFill>
                  <a:srgbClr val="0070C0"/>
                </a:solidFill>
                <a:latin typeface="+mn-lt"/>
              </a:rPr>
              <a:t>Βήμα</a:t>
            </a:r>
            <a:r>
              <a:rPr lang="el-GR" altLang="el-GR" sz="3300" b="1" dirty="0"/>
              <a:t> </a:t>
            </a:r>
            <a:r>
              <a:rPr lang="el-GR" altLang="el-GR" sz="3300" b="1" dirty="0">
                <a:solidFill>
                  <a:srgbClr val="0070C0"/>
                </a:solidFill>
                <a:latin typeface="+mn-lt"/>
              </a:rPr>
              <a:t>2</a:t>
            </a:r>
            <a:r>
              <a:rPr lang="el-GR" altLang="el-GR" sz="3300" b="1" baseline="30000" dirty="0">
                <a:solidFill>
                  <a:srgbClr val="0070C0"/>
                </a:solidFill>
                <a:latin typeface="+mn-lt"/>
              </a:rPr>
              <a:t>ο</a:t>
            </a:r>
            <a:r>
              <a:rPr lang="el-GR" altLang="el-GR" sz="3300" b="1" dirty="0">
                <a:solidFill>
                  <a:srgbClr val="0070C0"/>
                </a:solidFill>
                <a:latin typeface="+mn-lt"/>
              </a:rPr>
              <a:t>:</a:t>
            </a:r>
            <a:endParaRPr lang="en-US" sz="33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9C4DD-C918-45A8-8958-59CA244B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657"/>
            <a:ext cx="10515600" cy="44603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3200" b="1" i="1" dirty="0">
                <a:solidFill>
                  <a:srgbClr val="F42AD7"/>
                </a:solidFill>
              </a:rPr>
              <a:t>   Συνέντευξη με τους γονείς:</a:t>
            </a:r>
          </a:p>
          <a:p>
            <a:r>
              <a:rPr lang="el-GR" sz="3200" dirty="0"/>
              <a:t>Με βάση τα στοιχεία της παρατήρησης και της καταγραφής των δυνατοτήτων και αδυναμιών του μαθητή και εφόσον τα θέματα </a:t>
            </a:r>
            <a:r>
              <a:rPr lang="el-GR" sz="3200" dirty="0">
                <a:solidFill>
                  <a:srgbClr val="0070C0"/>
                </a:solidFill>
              </a:rPr>
              <a:t>δεν αμβλύνονται </a:t>
            </a:r>
            <a:r>
              <a:rPr lang="el-GR" sz="3200" dirty="0"/>
              <a:t>περισσότερο ,καλούνται οι γονείς για μία </a:t>
            </a:r>
            <a:r>
              <a:rPr lang="el-GR" sz="3200" dirty="0">
                <a:solidFill>
                  <a:srgbClr val="0070C0"/>
                </a:solidFill>
              </a:rPr>
              <a:t>πρώτη</a:t>
            </a:r>
            <a:r>
              <a:rPr lang="el-GR" sz="3200" dirty="0"/>
              <a:t> </a:t>
            </a:r>
            <a:r>
              <a:rPr lang="el-GR" sz="3200" dirty="0">
                <a:solidFill>
                  <a:srgbClr val="0070C0"/>
                </a:solidFill>
              </a:rPr>
              <a:t>γνωριμία</a:t>
            </a:r>
            <a:r>
              <a:rPr lang="el-GR" sz="3200" dirty="0"/>
              <a:t> με τον εκπαιδευτικό της τάξης.</a:t>
            </a:r>
          </a:p>
          <a:p>
            <a:pPr>
              <a:buNone/>
            </a:pPr>
            <a:endParaRPr lang="el-GR" sz="3200" dirty="0"/>
          </a:p>
          <a:p>
            <a:r>
              <a:rPr lang="el-GR" sz="3200" dirty="0"/>
              <a:t>Η συνέντευξη μπορεί να είναι </a:t>
            </a:r>
            <a:r>
              <a:rPr lang="el-GR" sz="3200" dirty="0">
                <a:solidFill>
                  <a:srgbClr val="0070C0"/>
                </a:solidFill>
              </a:rPr>
              <a:t>δομημένη ή μη δομημένη ή</a:t>
            </a:r>
            <a:r>
              <a:rPr lang="el-GR" sz="3200" dirty="0"/>
              <a:t> </a:t>
            </a:r>
            <a:r>
              <a:rPr lang="el-GR" sz="3200" dirty="0">
                <a:solidFill>
                  <a:srgbClr val="0070C0"/>
                </a:solidFill>
              </a:rPr>
              <a:t>και τα δύο </a:t>
            </a:r>
            <a:r>
              <a:rPr lang="el-GR" sz="3200" dirty="0"/>
              <a:t>και ο σκοπός είναι να αποκαλυφθούν τα </a:t>
            </a:r>
            <a:r>
              <a:rPr lang="el-GR" sz="3200" dirty="0">
                <a:solidFill>
                  <a:srgbClr val="0070C0"/>
                </a:solidFill>
              </a:rPr>
              <a:t>γεγονότα</a:t>
            </a:r>
            <a:r>
              <a:rPr lang="el-GR" sz="3200" dirty="0"/>
              <a:t> και τα </a:t>
            </a:r>
            <a:r>
              <a:rPr lang="el-GR" sz="3200" dirty="0">
                <a:solidFill>
                  <a:srgbClr val="0070C0"/>
                </a:solidFill>
              </a:rPr>
              <a:t>νοήματα</a:t>
            </a:r>
            <a:r>
              <a:rPr lang="el-GR" sz="3200" dirty="0"/>
              <a:t> που αποδίδει ο μαθητής με τις πράξεις και τις ενέργειες του.</a:t>
            </a:r>
          </a:p>
          <a:p>
            <a:pPr marL="0" indent="0">
              <a:buNone/>
            </a:pPr>
            <a:endParaRPr lang="el-GR" sz="3200" dirty="0"/>
          </a:p>
          <a:p>
            <a:pPr>
              <a:buNone/>
            </a:pPr>
            <a:endParaRPr lang="el-GR" sz="3200" dirty="0"/>
          </a:p>
          <a:p>
            <a:endParaRPr lang="el-GR" sz="3200" dirty="0"/>
          </a:p>
          <a:p>
            <a:endParaRPr lang="el-GR" sz="3200" dirty="0"/>
          </a:p>
          <a:p>
            <a:endParaRPr lang="en-US" sz="3200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844343" y="171912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894748" y="146649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588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ACCA-1597-4F32-ABEE-28EF5C39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4934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i="1" dirty="0">
                <a:solidFill>
                  <a:srgbClr val="F42AD7"/>
                </a:solidFill>
              </a:rPr>
              <a:t>   Επικοινωνιακές αρχές </a:t>
            </a:r>
          </a:p>
          <a:p>
            <a:r>
              <a:rPr lang="el-GR" dirty="0"/>
              <a:t>&lt;&lt;επικοινωνούμε &gt;&gt; </a:t>
            </a:r>
            <a:r>
              <a:rPr lang="el-GR" dirty="0">
                <a:solidFill>
                  <a:srgbClr val="0070C0"/>
                </a:solidFill>
              </a:rPr>
              <a:t>λειτουργικά</a:t>
            </a:r>
            <a:r>
              <a:rPr lang="el-GR" dirty="0"/>
              <a:t> με τους γονείς με </a:t>
            </a:r>
            <a:r>
              <a:rPr lang="el-GR" dirty="0">
                <a:solidFill>
                  <a:srgbClr val="0070C0"/>
                </a:solidFill>
              </a:rPr>
              <a:t>καθορισμένο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ραντεβού</a:t>
            </a:r>
            <a:r>
              <a:rPr lang="el-GR" dirty="0">
                <a:solidFill>
                  <a:srgbClr val="F42AD7"/>
                </a:solidFill>
              </a:rPr>
              <a:t>(ΟΧΙ ΣΤΗΝ ΕΙΣΟΔΟ ΤΟΥ ΣΧΟΛΕΙΟΥ), </a:t>
            </a:r>
            <a:r>
              <a:rPr lang="el-GR" dirty="0"/>
              <a:t>προκειμένου να διερευνήσουμε από κοινού λύσεις</a:t>
            </a:r>
          </a:p>
          <a:p>
            <a:r>
              <a:rPr lang="el-GR" dirty="0">
                <a:solidFill>
                  <a:srgbClr val="0070C0"/>
                </a:solidFill>
              </a:rPr>
              <a:t>πλησιάζουμε</a:t>
            </a:r>
            <a:r>
              <a:rPr lang="el-GR" dirty="0"/>
              <a:t> όσο μπορούμε </a:t>
            </a:r>
            <a:r>
              <a:rPr lang="el-GR" dirty="0">
                <a:solidFill>
                  <a:srgbClr val="0070C0"/>
                </a:solidFill>
              </a:rPr>
              <a:t>τους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γονείς </a:t>
            </a:r>
            <a:endParaRPr lang="el-GR" dirty="0"/>
          </a:p>
          <a:p>
            <a:r>
              <a:rPr lang="el-GR" dirty="0"/>
              <a:t>παρουσιάζουμε </a:t>
            </a:r>
            <a:r>
              <a:rPr lang="el-GR" dirty="0">
                <a:solidFill>
                  <a:srgbClr val="0070C0"/>
                </a:solidFill>
              </a:rPr>
              <a:t>ρεαλιστικά</a:t>
            </a:r>
            <a:r>
              <a:rPr lang="el-GR" dirty="0"/>
              <a:t> την κατάσταση </a:t>
            </a:r>
          </a:p>
          <a:p>
            <a:r>
              <a:rPr lang="el-GR" dirty="0"/>
              <a:t>δίνουμε πληροφορίες για </a:t>
            </a:r>
            <a:r>
              <a:rPr lang="el-GR" dirty="0">
                <a:solidFill>
                  <a:srgbClr val="0070C0"/>
                </a:solidFill>
              </a:rPr>
              <a:t>ό,τι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είμαστε σίγουροι</a:t>
            </a:r>
          </a:p>
          <a:p>
            <a:r>
              <a:rPr lang="el-GR" dirty="0"/>
              <a:t>αποφεύγουμε τις </a:t>
            </a:r>
            <a:r>
              <a:rPr lang="el-GR" dirty="0">
                <a:solidFill>
                  <a:srgbClr val="0070C0"/>
                </a:solidFill>
              </a:rPr>
              <a:t>&lt;&lt;διαγνώσεις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&gt;&gt;</a:t>
            </a:r>
          </a:p>
          <a:p>
            <a:r>
              <a:rPr lang="el-GR" dirty="0">
                <a:solidFill>
                  <a:srgbClr val="0070C0"/>
                </a:solidFill>
              </a:rPr>
              <a:t>δεν ενοχοποιούμε</a:t>
            </a:r>
          </a:p>
          <a:p>
            <a:r>
              <a:rPr lang="el-GR" dirty="0"/>
              <a:t>ζητείται η </a:t>
            </a:r>
            <a:r>
              <a:rPr lang="el-GR" dirty="0">
                <a:solidFill>
                  <a:srgbClr val="0070C0"/>
                </a:solidFill>
              </a:rPr>
              <a:t>γνώμη</a:t>
            </a:r>
            <a:r>
              <a:rPr lang="el-GR" dirty="0"/>
              <a:t> της οικογένειας και η </a:t>
            </a:r>
            <a:r>
              <a:rPr lang="el-GR" dirty="0">
                <a:solidFill>
                  <a:srgbClr val="0070C0"/>
                </a:solidFill>
              </a:rPr>
              <a:t>εμπλοκή</a:t>
            </a:r>
            <a:r>
              <a:rPr lang="el-GR" dirty="0"/>
              <a:t> αυτών.</a:t>
            </a:r>
          </a:p>
          <a:p>
            <a:endParaRPr lang="en-US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844343" y="171912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894748" y="146649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624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08E1C8-5C3D-466F-8C62-913091F9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024"/>
            <a:ext cx="5854773" cy="2647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061D6-740D-4174-B828-FAC92A73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165" y="95794"/>
            <a:ext cx="6406493" cy="935300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587925" y="1069676"/>
            <a:ext cx="2113471" cy="523220"/>
          </a:xfrm>
          <a:prstGeom prst="rect">
            <a:avLst/>
          </a:prstGeom>
          <a:solidFill>
            <a:srgbClr val="F42AD7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Παράδειγμα </a:t>
            </a:r>
          </a:p>
        </p:txBody>
      </p:sp>
      <p:pic>
        <p:nvPicPr>
          <p:cNvPr id="7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t="60777" r="85520"/>
          <a:stretch>
            <a:fillRect/>
          </a:stretch>
        </p:blipFill>
        <p:spPr bwMode="auto">
          <a:xfrm>
            <a:off x="182758" y="25263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l="13806" t="60777" r="69413"/>
          <a:stretch>
            <a:fillRect/>
          </a:stretch>
        </p:blipFill>
        <p:spPr bwMode="auto">
          <a:xfrm>
            <a:off x="1233163" y="0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1402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5F1CA-F9C4-4F72-BE35-20B94A31F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0" y="3052413"/>
            <a:ext cx="5474208" cy="1312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4E37B-306B-4EBA-859C-44653BB3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107738"/>
            <a:ext cx="5765316" cy="6828237"/>
          </a:xfrm>
          <a:prstGeom prst="rect">
            <a:avLst/>
          </a:prstGeom>
        </p:spPr>
      </p:pic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t="60777" r="85520"/>
          <a:stretch>
            <a:fillRect/>
          </a:stretch>
        </p:blipFill>
        <p:spPr bwMode="auto">
          <a:xfrm>
            <a:off x="148253" y="25263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l="13806" t="60777" r="69413"/>
          <a:stretch>
            <a:fillRect/>
          </a:stretch>
        </p:blipFill>
        <p:spPr bwMode="auto">
          <a:xfrm>
            <a:off x="1198658" y="0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644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6E292-2A03-40F5-8590-808CD792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2308704"/>
            <a:ext cx="10515600" cy="4351338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Οικογένεια και σχολείο </a:t>
            </a:r>
            <a:r>
              <a:rPr lang="el-GR" sz="3200" dirty="0"/>
              <a:t>αποτελούν μια </a:t>
            </a:r>
            <a:r>
              <a:rPr lang="el-GR" sz="3200" dirty="0">
                <a:solidFill>
                  <a:srgbClr val="0070C0"/>
                </a:solidFill>
              </a:rPr>
              <a:t>αδιάσπαστη ενότητα </a:t>
            </a:r>
            <a:r>
              <a:rPr lang="el-GR" sz="3200" dirty="0"/>
              <a:t>και σε καμμιά περίπτωση δεν μπορεί να πετύχει παρέμβαση αν δεν εμπλέκει και τα δύο μέρη.</a:t>
            </a:r>
          </a:p>
          <a:p>
            <a:pPr>
              <a:buNone/>
            </a:pPr>
            <a:r>
              <a:rPr lang="el-GR" sz="3200" dirty="0"/>
              <a:t>   Συνεπώς</a:t>
            </a:r>
          </a:p>
          <a:p>
            <a:r>
              <a:rPr lang="el-GR" sz="3200" dirty="0"/>
              <a:t>ζητούμε από τους γονείς να καταγράψουν και αυτοί </a:t>
            </a:r>
            <a:r>
              <a:rPr lang="el-GR" sz="3200" dirty="0">
                <a:solidFill>
                  <a:srgbClr val="0070C0"/>
                </a:solidFill>
              </a:rPr>
              <a:t>συμπεριφορές που προβληματίζουν</a:t>
            </a:r>
            <a:r>
              <a:rPr lang="el-GR" sz="3200" dirty="0"/>
              <a:t> στο </a:t>
            </a:r>
            <a:r>
              <a:rPr lang="el-GR" sz="3200" dirty="0">
                <a:solidFill>
                  <a:srgbClr val="0070C0"/>
                </a:solidFill>
              </a:rPr>
              <a:t>οικογενειακό περιβάλλον</a:t>
            </a:r>
            <a:r>
              <a:rPr lang="el-GR" sz="3200" dirty="0"/>
              <a:t>.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199072" y="681487"/>
            <a:ext cx="1072730" cy="646331"/>
          </a:xfrm>
          <a:prstGeom prst="rect">
            <a:avLst/>
          </a:prstGeom>
          <a:solidFill>
            <a:srgbClr val="F42AD7"/>
          </a:solidFill>
        </p:spPr>
        <p:txBody>
          <a:bodyPr wrap="none" rtlCol="0">
            <a:spAutoFit/>
          </a:bodyPr>
          <a:lstStyle/>
          <a:p>
            <a:r>
              <a:rPr lang="el-GR" sz="3600" dirty="0"/>
              <a:t>Άρα:</a:t>
            </a:r>
          </a:p>
        </p:txBody>
      </p:sp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844343" y="171912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894748" y="146649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283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">
            <a:extLst>
              <a:ext uri="{FF2B5EF4-FFF2-40B4-BE49-F238E27FC236}">
                <a16:creationId xmlns:a16="http://schemas.microsoft.com/office/drawing/2014/main" id="{C1CA7109-C823-43FA-A9A4-09C7F018E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2174" r="3350" b="2669"/>
          <a:stretch>
            <a:fillRect/>
          </a:stretch>
        </p:blipFill>
        <p:spPr bwMode="auto">
          <a:xfrm>
            <a:off x="0" y="0"/>
            <a:ext cx="4856672" cy="68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>
            <a:extLst>
              <a:ext uri="{FF2B5EF4-FFF2-40B4-BE49-F238E27FC236}">
                <a16:creationId xmlns:a16="http://schemas.microsoft.com/office/drawing/2014/main" id="{E4E92959-688F-40FB-8EC8-78A29F553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1546" r="2491" b="3145"/>
          <a:stretch>
            <a:fillRect/>
          </a:stretch>
        </p:blipFill>
        <p:spPr bwMode="auto">
          <a:xfrm>
            <a:off x="7401465" y="0"/>
            <a:ext cx="4790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4830794" y="655608"/>
            <a:ext cx="266983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el-GR" sz="2300" i="1" dirty="0">
                <a:solidFill>
                  <a:schemeClr val="bg1"/>
                </a:solidFill>
              </a:rPr>
              <a:t>Εβδομαδιαίο έντυπο</a:t>
            </a:r>
          </a:p>
          <a:p>
            <a:r>
              <a:rPr lang="el-GR" altLang="el-GR" sz="2300" i="1" dirty="0">
                <a:solidFill>
                  <a:schemeClr val="bg1"/>
                </a:solidFill>
              </a:rPr>
              <a:t>καταγραφής </a:t>
            </a:r>
          </a:p>
          <a:p>
            <a:r>
              <a:rPr lang="el-GR" altLang="el-GR" sz="2300" i="1" dirty="0">
                <a:solidFill>
                  <a:schemeClr val="bg1"/>
                </a:solidFill>
              </a:rPr>
              <a:t>συμπεριφοράς </a:t>
            </a:r>
          </a:p>
          <a:p>
            <a:r>
              <a:rPr lang="el-GR" altLang="el-GR" sz="2300" i="1" dirty="0">
                <a:solidFill>
                  <a:schemeClr val="bg1"/>
                </a:solidFill>
              </a:rPr>
              <a:t>νηπίου στο σπίτι</a:t>
            </a:r>
          </a:p>
          <a:p>
            <a:endParaRPr lang="el-GR" sz="2300" dirty="0"/>
          </a:p>
        </p:txBody>
      </p:sp>
      <p:pic>
        <p:nvPicPr>
          <p:cNvPr id="7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t="60777" r="85520"/>
          <a:stretch>
            <a:fillRect/>
          </a:stretch>
        </p:blipFill>
        <p:spPr bwMode="auto">
          <a:xfrm>
            <a:off x="5142947" y="4226327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l="13806" t="60777" r="69413"/>
          <a:stretch>
            <a:fillRect/>
          </a:stretch>
        </p:blipFill>
        <p:spPr bwMode="auto">
          <a:xfrm>
            <a:off x="6193352" y="4201064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1 - Τίτλος"/>
          <p:cNvSpPr txBox="1">
            <a:spLocks/>
          </p:cNvSpPr>
          <p:nvPr/>
        </p:nvSpPr>
        <p:spPr>
          <a:xfrm>
            <a:off x="1524000" y="6021288"/>
            <a:ext cx="9144000" cy="836712"/>
          </a:xfrm>
          <a:prstGeom prst="rect">
            <a:avLst/>
          </a:prstGeom>
          <a:solidFill>
            <a:srgbClr val="F42AD7"/>
          </a:soli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l-GR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30 - Ομάδα"/>
          <p:cNvGrpSpPr/>
          <p:nvPr/>
        </p:nvGrpSpPr>
        <p:grpSpPr>
          <a:xfrm>
            <a:off x="1272626" y="1226272"/>
            <a:ext cx="9161478" cy="5517360"/>
            <a:chOff x="-161742" y="1152000"/>
            <a:chExt cx="9161478" cy="5517360"/>
          </a:xfrm>
        </p:grpSpPr>
        <p:sp>
          <p:nvSpPr>
            <p:cNvPr id="75" name="74 - Έλλειψη"/>
            <p:cNvSpPr/>
            <p:nvPr/>
          </p:nvSpPr>
          <p:spPr>
            <a:xfrm>
              <a:off x="323528" y="5085184"/>
              <a:ext cx="8676208" cy="158417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22 - Έλλειψη"/>
            <p:cNvSpPr/>
            <p:nvPr/>
          </p:nvSpPr>
          <p:spPr>
            <a:xfrm>
              <a:off x="755576" y="5373216"/>
              <a:ext cx="1872208" cy="86409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/>
            </a:p>
            <a:p>
              <a:pPr algn="ctr"/>
              <a:endParaRPr lang="el-GR" sz="2000" b="1" dirty="0"/>
            </a:p>
          </p:txBody>
        </p:sp>
        <p:pic>
          <p:nvPicPr>
            <p:cNvPr id="24" name="Picture 2" descr="Αποτέλεσμα εικόνας για boy girl pictogram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60777" r="85137"/>
            <a:stretch>
              <a:fillRect/>
            </a:stretch>
          </p:blipFill>
          <p:spPr bwMode="auto">
            <a:xfrm>
              <a:off x="1331640" y="3870264"/>
              <a:ext cx="792088" cy="1925238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grpSp>
          <p:nvGrpSpPr>
            <p:cNvPr id="2" name="51 - Ομάδα"/>
            <p:cNvGrpSpPr>
              <a:grpSpLocks noChangeAspect="1"/>
            </p:cNvGrpSpPr>
            <p:nvPr/>
          </p:nvGrpSpPr>
          <p:grpSpPr>
            <a:xfrm>
              <a:off x="4680000" y="3861049"/>
              <a:ext cx="3905158" cy="2708949"/>
              <a:chOff x="4848588" y="-197082"/>
              <a:chExt cx="2345099" cy="1626760"/>
            </a:xfrm>
            <a:effectLst/>
          </p:grpSpPr>
          <p:pic>
            <p:nvPicPr>
              <p:cNvPr id="50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5799801" y="-110599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2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059223" y="-67357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3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643128" y="-197082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4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5280958" y="121761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rgbClr val="CCFFCC">
                    <a:alpha val="40000"/>
                  </a:srgbClr>
                </a:glow>
              </a:effectLst>
            </p:spPr>
          </p:pic>
          <p:pic>
            <p:nvPicPr>
              <p:cNvPr id="55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4848588" y="273091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</p:pic>
          <p:pic>
            <p:nvPicPr>
              <p:cNvPr id="57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5972749" y="148852"/>
                <a:ext cx="537785" cy="1156589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6469974" y="-7950"/>
                <a:ext cx="537785" cy="1156587"/>
              </a:xfrm>
              <a:prstGeom prst="rect">
                <a:avLst/>
              </a:prstGeom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60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729611" y="62368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76" name="75 - Ορθογώνιο"/>
            <p:cNvSpPr/>
            <p:nvPr/>
          </p:nvSpPr>
          <p:spPr>
            <a:xfrm>
              <a:off x="4860000" y="1152000"/>
              <a:ext cx="1740349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l-GR" sz="2000" dirty="0"/>
                <a:t>Εκπαιδευτικός</a:t>
              </a:r>
            </a:p>
          </p:txBody>
        </p:sp>
        <p:cxnSp>
          <p:nvCxnSpPr>
            <p:cNvPr id="78" name="77 - Ευθύγραμμο βέλος σύνδεσης"/>
            <p:cNvCxnSpPr>
              <a:cxnSpLocks/>
              <a:stCxn id="76" idx="2"/>
              <a:endCxn id="30" idx="2"/>
            </p:cNvCxnSpPr>
            <p:nvPr/>
          </p:nvCxnSpPr>
          <p:spPr>
            <a:xfrm>
              <a:off x="5730175" y="1552110"/>
              <a:ext cx="4111" cy="86400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- Ευθύγραμμο βέλος σύνδεσης"/>
            <p:cNvCxnSpPr>
              <a:cxnSpLocks/>
              <a:stCxn id="30" idx="2"/>
              <a:endCxn id="50" idx="0"/>
            </p:cNvCxnSpPr>
            <p:nvPr/>
          </p:nvCxnSpPr>
          <p:spPr>
            <a:xfrm>
              <a:off x="5734286" y="2416110"/>
              <a:ext cx="916113" cy="1588954"/>
            </a:xfrm>
            <a:prstGeom prst="straightConnector1">
              <a:avLst/>
            </a:prstGeom>
            <a:ln w="47625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- Ευθύγραμμο βέλος σύνδεσης"/>
            <p:cNvCxnSpPr>
              <a:cxnSpLocks/>
              <a:stCxn id="30" idx="2"/>
              <a:endCxn id="53" idx="0"/>
            </p:cNvCxnSpPr>
            <p:nvPr/>
          </p:nvCxnSpPr>
          <p:spPr>
            <a:xfrm>
              <a:off x="5734286" y="2416110"/>
              <a:ext cx="2320457" cy="1444939"/>
            </a:xfrm>
            <a:prstGeom prst="straightConnector1">
              <a:avLst/>
            </a:prstGeom>
            <a:ln w="47625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- Ευθύγραμμο βέλος σύνδεσης"/>
            <p:cNvCxnSpPr>
              <a:cxnSpLocks/>
              <a:stCxn id="30" idx="2"/>
            </p:cNvCxnSpPr>
            <p:nvPr/>
          </p:nvCxnSpPr>
          <p:spPr>
            <a:xfrm flipH="1">
              <a:off x="3302217" y="2416110"/>
              <a:ext cx="2432069" cy="1444937"/>
            </a:xfrm>
            <a:prstGeom prst="straightConnector1">
              <a:avLst/>
            </a:prstGeom>
            <a:ln w="47625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- Ορθογώνιο"/>
            <p:cNvSpPr/>
            <p:nvPr/>
          </p:nvSpPr>
          <p:spPr>
            <a:xfrm>
              <a:off x="4514497" y="2016000"/>
              <a:ext cx="2439578" cy="4001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l-GR" sz="2000" dirty="0"/>
                <a:t>Πρόγραμμα Σπουδών</a:t>
              </a:r>
            </a:p>
          </p:txBody>
        </p:sp>
        <p:sp>
          <p:nvSpPr>
            <p:cNvPr id="25" name="24 - Ορθογώνιο"/>
            <p:cNvSpPr/>
            <p:nvPr/>
          </p:nvSpPr>
          <p:spPr>
            <a:xfrm>
              <a:off x="983196" y="1152000"/>
              <a:ext cx="1163395" cy="40011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l-GR" sz="2000" dirty="0"/>
                <a:t>Μαθητής</a:t>
              </a:r>
            </a:p>
          </p:txBody>
        </p:sp>
        <p:cxnSp>
          <p:nvCxnSpPr>
            <p:cNvPr id="27" name="26 - Ευθεία γραμμή σύνδεσης"/>
            <p:cNvCxnSpPr>
              <a:cxnSpLocks/>
              <a:stCxn id="25" idx="2"/>
            </p:cNvCxnSpPr>
            <p:nvPr/>
          </p:nvCxnSpPr>
          <p:spPr>
            <a:xfrm flipH="1">
              <a:off x="1475662" y="1552110"/>
              <a:ext cx="89232" cy="230893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- TextBox"/>
            <p:cNvSpPr txBox="1"/>
            <p:nvPr/>
          </p:nvSpPr>
          <p:spPr>
            <a:xfrm>
              <a:off x="1259632" y="2924944"/>
              <a:ext cx="596638" cy="400110"/>
            </a:xfrm>
            <a:prstGeom prst="rect">
              <a:avLst/>
            </a:prstGeom>
            <a:solidFill>
              <a:srgbClr val="0070C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ΕΠΕ</a:t>
              </a:r>
            </a:p>
          </p:txBody>
        </p:sp>
        <p:sp>
          <p:nvSpPr>
            <p:cNvPr id="32" name="31 - Στρογγυλεμένο ορθογώνιο"/>
            <p:cNvSpPr/>
            <p:nvPr/>
          </p:nvSpPr>
          <p:spPr>
            <a:xfrm>
              <a:off x="-161742" y="1836001"/>
              <a:ext cx="2694642" cy="496848"/>
            </a:xfrm>
            <a:prstGeom prst="roundRect">
              <a:avLst>
                <a:gd name="adj" fmla="val 34000"/>
              </a:avLst>
            </a:prstGeom>
            <a:solidFill>
              <a:srgbClr val="F42AD7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l-GR" sz="2000" dirty="0"/>
                <a:t>  &lt;&lt; Κάτι συμβαίνει&gt;&gt;   </a:t>
              </a:r>
            </a:p>
          </p:txBody>
        </p:sp>
        <p:pic>
          <p:nvPicPr>
            <p:cNvPr id="38" name="Picture 2" descr="Αποτέλεσμα εικόνας για boy girl pictogram"/>
            <p:cNvPicPr>
              <a:picLocks noChangeAspect="1" noChangeArrowheads="1"/>
            </p:cNvPicPr>
            <p:nvPr/>
          </p:nvPicPr>
          <p:blipFill>
            <a:blip r:embed="rId2" cstate="print"/>
            <a:srcRect l="13806" t="60777" r="69413"/>
            <a:stretch>
              <a:fillRect/>
            </a:stretch>
          </p:blipFill>
          <p:spPr bwMode="auto">
            <a:xfrm>
              <a:off x="5075243" y="4653135"/>
              <a:ext cx="895542" cy="1925998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</p:grpSp>
      <p:sp>
        <p:nvSpPr>
          <p:cNvPr id="34" name="3 - Τίτλος"/>
          <p:cNvSpPr txBox="1">
            <a:spLocks/>
          </p:cNvSpPr>
          <p:nvPr/>
        </p:nvSpPr>
        <p:spPr>
          <a:xfrm>
            <a:off x="1524000" y="0"/>
            <a:ext cx="9144000" cy="980728"/>
          </a:xfrm>
          <a:prstGeom prst="rect">
            <a:avLst/>
          </a:prstGeom>
          <a:solidFill>
            <a:srgbClr val="F42AD7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l-GR" sz="4400" u="sng" dirty="0"/>
              <a:t>Προφίλ Τάξης στην αρχή της σχολικής χρονιάς</a:t>
            </a:r>
            <a:endParaRPr lang="el-GR" sz="4400" dirty="0"/>
          </a:p>
        </p:txBody>
      </p:sp>
      <p:pic>
        <p:nvPicPr>
          <p:cNvPr id="3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4396372" y="4044430"/>
            <a:ext cx="895542" cy="1925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4951543" y="4098859"/>
            <a:ext cx="895542" cy="1925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4851626" y="4544102"/>
            <a:ext cx="772799" cy="1925997"/>
          </a:xfrm>
          <a:prstGeom prst="rect">
            <a:avLst/>
          </a:prstGeom>
          <a:noFill/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0D67-90F1-4DDF-A1B3-A7D40B4B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  <a:latin typeface="+mn-lt"/>
              </a:rPr>
              <a:t>Βήμα 3</a:t>
            </a:r>
            <a:r>
              <a:rPr lang="el-GR" b="1" baseline="30000" dirty="0">
                <a:solidFill>
                  <a:srgbClr val="0070C0"/>
                </a:solidFill>
                <a:latin typeface="+mn-lt"/>
              </a:rPr>
              <a:t>ο</a:t>
            </a:r>
            <a:r>
              <a:rPr lang="el-GR" b="1" dirty="0">
                <a:solidFill>
                  <a:srgbClr val="0070C0"/>
                </a:solidFill>
                <a:latin typeface="+mn-lt"/>
              </a:rPr>
              <a:t>: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E943-70D5-4CDE-B35D-BCFB768BB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3200" b="1" i="1" dirty="0">
                <a:solidFill>
                  <a:srgbClr val="F42AD7"/>
                </a:solidFill>
              </a:rPr>
              <a:t> Ο ρόλος του σχολείου: </a:t>
            </a:r>
          </a:p>
          <a:p>
            <a:r>
              <a:rPr lang="el-GR" sz="3200" dirty="0"/>
              <a:t>Οι εκπαιδευτικοί του σχολείου </a:t>
            </a:r>
            <a:r>
              <a:rPr lang="el-GR" sz="3200" dirty="0">
                <a:solidFill>
                  <a:srgbClr val="0070C0"/>
                </a:solidFill>
              </a:rPr>
              <a:t>δεν γνωρίζουν κάποιες φορές τις δυσκολίες του μαθητή ή τη διάγνωση ή τη θεραπευτική παρέμβαση .</a:t>
            </a:r>
            <a:r>
              <a:rPr lang="el-GR" sz="3200" dirty="0"/>
              <a:t>Το ίδιο ισχύει και για τους θεραπευτές .Οι θεραπευτές </a:t>
            </a:r>
            <a:r>
              <a:rPr lang="el-GR" sz="3200" dirty="0">
                <a:solidFill>
                  <a:srgbClr val="0070C0"/>
                </a:solidFill>
              </a:rPr>
              <a:t>δε γνωρίζουν το σχολικό πρόγραμμα που ακολουθεί το παιδί ,το πρόγραμμα σπουδών του νηπιαγωγείου ,το εκπαιδευτικό σύστημα ,τους εκπαιδευτικούς του παιδιού.</a:t>
            </a:r>
            <a:r>
              <a:rPr lang="el-GR" sz="3200" dirty="0"/>
              <a:t>Η οικογένεια μεταφέρει αποσπασματικά πληροφορίες από το ένα πλαίσιο στο άλλο. </a:t>
            </a:r>
            <a:endParaRPr lang="en-US" sz="3200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844343" y="171912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894748" y="146649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451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933F7B4-174C-4E2C-81D6-4103BFD2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747" y="1281112"/>
            <a:ext cx="9241766" cy="55768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l-GR" altLang="el-GR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l-GR" altLang="el-GR" dirty="0"/>
              <a:t>Εφαρμόζοντας την </a:t>
            </a:r>
            <a:r>
              <a:rPr lang="el-GR" altLang="el-GR" i="1" dirty="0">
                <a:solidFill>
                  <a:srgbClr val="F42AD7"/>
                </a:solidFill>
              </a:rPr>
              <a:t>αρχή της συμπεριληπτικής ή ολικής εκπαίδευσης, </a:t>
            </a:r>
            <a:r>
              <a:rPr lang="el-GR" altLang="el-GR" dirty="0"/>
              <a:t>πραγματοποιήθηκε ενημέρωση του εκπαιδευτικού προσωπικού για τους </a:t>
            </a:r>
            <a:r>
              <a:rPr lang="el-GR" altLang="el-GR" i="1" dirty="0">
                <a:solidFill>
                  <a:srgbClr val="4BA0E0"/>
                </a:solidFill>
              </a:rPr>
              <a:t>ενταξιακούς στόχους με τη στήριξη της σχολικής ηγεσίας από  ειδικούς ή από τον εκπαιδευτικο της ΕΑΕ στη σχολική μονάδα.</a:t>
            </a:r>
            <a:endParaRPr lang="el-GR" altLang="el-GR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l-GR" altLang="el-GR" dirty="0"/>
              <a:t>Συζητήθηκαν </a:t>
            </a:r>
            <a:r>
              <a:rPr lang="el-GR" altLang="el-GR" i="1" dirty="0">
                <a:solidFill>
                  <a:srgbClr val="4BA0E0"/>
                </a:solidFill>
              </a:rPr>
              <a:t>οι ανάγκες του μαθητή ,οι δυνατότητες της σχολικής μονάδας </a:t>
            </a:r>
            <a:r>
              <a:rPr lang="el-GR" altLang="el-GR" dirty="0"/>
              <a:t>και επιλέχθηκε </a:t>
            </a:r>
            <a:r>
              <a:rPr lang="el-GR" altLang="el-GR" i="1" dirty="0">
                <a:solidFill>
                  <a:srgbClr val="F42AD7"/>
                </a:solidFill>
              </a:rPr>
              <a:t>από</a:t>
            </a:r>
            <a:r>
              <a:rPr lang="el-GR" altLang="el-GR" i="1" dirty="0">
                <a:solidFill>
                  <a:srgbClr val="FF3B3B"/>
                </a:solidFill>
              </a:rPr>
              <a:t> </a:t>
            </a:r>
            <a:r>
              <a:rPr lang="el-GR" altLang="el-GR" i="1" dirty="0">
                <a:solidFill>
                  <a:srgbClr val="F42AD7"/>
                </a:solidFill>
              </a:rPr>
              <a:t>κοινού</a:t>
            </a:r>
            <a:r>
              <a:rPr lang="el-GR" altLang="el-GR" dirty="0">
                <a:solidFill>
                  <a:srgbClr val="FF3B3B"/>
                </a:solidFill>
              </a:rPr>
              <a:t> </a:t>
            </a:r>
            <a:r>
              <a:rPr lang="el-GR" altLang="el-GR" dirty="0"/>
              <a:t>το σχήμα που θα λειτουργήσει ουσιαστικά και αποδοτικά.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880557" y="508959"/>
            <a:ext cx="8911087" cy="954107"/>
          </a:xfrm>
          <a:prstGeom prst="rect">
            <a:avLst/>
          </a:prstGeom>
          <a:solidFill>
            <a:srgbClr val="F42AD7"/>
          </a:solidFill>
        </p:spPr>
        <p:txBody>
          <a:bodyPr wrap="square" rtlCol="0">
            <a:spAutoFit/>
          </a:bodyPr>
          <a:lstStyle/>
          <a:p>
            <a:r>
              <a:rPr lang="el-GR" altLang="el-GR" sz="2800" b="1" dirty="0"/>
              <a:t>Παράδειγμα σε μαθητή με προβλήματα συμπεριφοράς</a:t>
            </a:r>
          </a:p>
          <a:p>
            <a:endParaRPr lang="el-GR" sz="2800" dirty="0"/>
          </a:p>
        </p:txBody>
      </p:sp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904727" y="4761164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E6DD-AE5B-4921-A6B7-402AFB08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154" y="810974"/>
            <a:ext cx="8229600" cy="50736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l-GR" sz="3000" b="1" i="1" dirty="0">
              <a:solidFill>
                <a:srgbClr val="F42AD7"/>
              </a:solidFill>
            </a:endParaRPr>
          </a:p>
          <a:p>
            <a:pPr marL="0" indent="0">
              <a:buClr>
                <a:srgbClr val="4BA0E0"/>
              </a:buClr>
              <a:buNone/>
              <a:defRPr/>
            </a:pPr>
            <a:r>
              <a:rPr lang="el-GR" sz="3000" dirty="0"/>
              <a:t>Αποφασίστηκε:</a:t>
            </a:r>
          </a:p>
          <a:p>
            <a:pPr>
              <a:buClr>
                <a:srgbClr val="4BA0E0"/>
              </a:buClr>
              <a:buFont typeface="Wingdings" panose="05000000000000000000" pitchFamily="2" charset="2"/>
              <a:buChar char="q"/>
              <a:defRPr/>
            </a:pPr>
            <a:r>
              <a:rPr lang="el-GR" sz="3000" dirty="0"/>
              <a:t>η δημιουργία </a:t>
            </a:r>
            <a:r>
              <a:rPr lang="el-GR" sz="3000" i="1" dirty="0">
                <a:solidFill>
                  <a:srgbClr val="F42AD7"/>
                </a:solidFill>
              </a:rPr>
              <a:t>μιας γωνιάς </a:t>
            </a:r>
            <a:r>
              <a:rPr lang="el-GR" sz="3000" i="1" dirty="0"/>
              <a:t>όπου βοηθάει τον</a:t>
            </a:r>
            <a:r>
              <a:rPr lang="el-GR" sz="3000" dirty="0"/>
              <a:t> μαθητή να χαλαρώνει και να μαθαίνει σιγά σιγά να </a:t>
            </a:r>
            <a:r>
              <a:rPr lang="el-GR" sz="3000" i="1" dirty="0">
                <a:solidFill>
                  <a:srgbClr val="F42AD7"/>
                </a:solidFill>
              </a:rPr>
              <a:t>αυτοελέγχεται</a:t>
            </a:r>
            <a:r>
              <a:rPr lang="el-GR" sz="3000" dirty="0"/>
              <a:t> και να </a:t>
            </a:r>
            <a:r>
              <a:rPr lang="el-GR" sz="3000" i="1" dirty="0">
                <a:solidFill>
                  <a:srgbClr val="F42AD7"/>
                </a:solidFill>
              </a:rPr>
              <a:t>αυτοδιαχειρίζεται</a:t>
            </a:r>
            <a:r>
              <a:rPr lang="el-GR" sz="3000" dirty="0"/>
              <a:t> τη συμπεριφορά του (</a:t>
            </a:r>
            <a:r>
              <a:rPr lang="el-GR" sz="3000" i="1" dirty="0">
                <a:solidFill>
                  <a:srgbClr val="4BA0E0"/>
                </a:solidFill>
              </a:rPr>
              <a:t>η γωνίτσα της χαλάρωσης</a:t>
            </a:r>
            <a:r>
              <a:rPr lang="el-GR" sz="3000" dirty="0"/>
              <a:t>) </a:t>
            </a:r>
          </a:p>
          <a:p>
            <a:pPr>
              <a:buClr>
                <a:srgbClr val="4BA0E0"/>
              </a:buClr>
              <a:buFont typeface="Wingdings" panose="05000000000000000000" pitchFamily="2" charset="2"/>
              <a:buChar char="q"/>
              <a:defRPr/>
            </a:pPr>
            <a:r>
              <a:rPr lang="el-GR" sz="3000" dirty="0"/>
              <a:t>η δημιουργία ενός </a:t>
            </a:r>
            <a:r>
              <a:rPr lang="el-GR" sz="3000" i="1" dirty="0">
                <a:solidFill>
                  <a:srgbClr val="F42AD7"/>
                </a:solidFill>
              </a:rPr>
              <a:t>χώρου απαλλαγμένου από πολλά ερεθίσματα για τις ομαδικές δραστηριότητες</a:t>
            </a:r>
            <a:endParaRPr lang="el-GR" sz="3000" dirty="0">
              <a:solidFill>
                <a:srgbClr val="F42AD7"/>
              </a:solidFill>
            </a:endParaRPr>
          </a:p>
          <a:p>
            <a:pPr>
              <a:buClr>
                <a:srgbClr val="4BA0E0"/>
              </a:buClr>
              <a:buFont typeface="Wingdings" panose="05000000000000000000" pitchFamily="2" charset="2"/>
              <a:buChar char="q"/>
              <a:defRPr/>
            </a:pPr>
            <a:r>
              <a:rPr lang="el-GR" sz="3000" dirty="0"/>
              <a:t>η </a:t>
            </a:r>
            <a:r>
              <a:rPr lang="el-GR" sz="3000" i="1" dirty="0">
                <a:solidFill>
                  <a:srgbClr val="F42AD7"/>
                </a:solidFill>
              </a:rPr>
              <a:t>αλλαγή των διαλειμμάτων </a:t>
            </a:r>
            <a:r>
              <a:rPr lang="el-GR" sz="3000" dirty="0"/>
              <a:t>ώστε να μην συμπίπτει το διάλειμμα με το άλλο νηπιαγωγείο εξαιτίας των πολλών συγκρούσεων που είχε ο μαθητής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9ADDFB-53EB-4EE9-9F7D-513D4346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96" y="365126"/>
            <a:ext cx="9482690" cy="997848"/>
          </a:xfrm>
          <a:solidFill>
            <a:srgbClr val="F42AD7"/>
          </a:solidFill>
        </p:spPr>
        <p:txBody>
          <a:bodyPr/>
          <a:lstStyle/>
          <a:p>
            <a:r>
              <a:rPr lang="el-GR" dirty="0"/>
              <a:t>  </a:t>
            </a:r>
            <a:r>
              <a:rPr lang="el-GR" b="1" i="1" dirty="0"/>
              <a:t>Συγκεκριμένα</a:t>
            </a:r>
            <a:r>
              <a:rPr lang="el-GR" dirty="0"/>
              <a:t>:</a:t>
            </a:r>
            <a:endParaRPr lang="en-US" dirty="0"/>
          </a:p>
        </p:txBody>
      </p:sp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904727" y="4761164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AEE9FDD4-754E-41BF-94EC-8C0DF2A2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srgbClr val="0070C0"/>
                </a:solidFill>
                <a:latin typeface="+mn-lt"/>
              </a:rPr>
              <a:t>Γωνιά</a:t>
            </a:r>
            <a:r>
              <a:rPr lang="en-US" altLang="el-GR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altLang="el-GR" b="1" dirty="0">
                <a:solidFill>
                  <a:srgbClr val="0070C0"/>
                </a:solidFill>
                <a:latin typeface="+mn-lt"/>
              </a:rPr>
              <a:t>χαλάρωσης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CD787BB-395F-4AE8-A056-15E8BB60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l-GR" altLang="el-GR" i="1" dirty="0"/>
              <a:t>Η γωνίτσα της χαλάρωσης για (</a:t>
            </a:r>
            <a:r>
              <a:rPr lang="en-US" altLang="el-GR" i="1" dirty="0"/>
              <a:t>time out)</a:t>
            </a:r>
          </a:p>
          <a:p>
            <a:pPr>
              <a:defRPr/>
            </a:pPr>
            <a:endParaRPr lang="en-US" altLang="el-GR" dirty="0"/>
          </a:p>
          <a:p>
            <a:pPr>
              <a:defRPr/>
            </a:pPr>
            <a:endParaRPr lang="en-US" altLang="el-GR" dirty="0"/>
          </a:p>
          <a:p>
            <a:pPr>
              <a:defRPr/>
            </a:pPr>
            <a:endParaRPr lang="en-US" altLang="el-GR" dirty="0"/>
          </a:p>
          <a:p>
            <a:pPr marL="0" indent="0">
              <a:buNone/>
              <a:defRPr/>
            </a:pPr>
            <a:r>
              <a:rPr lang="en-US" altLang="el-GR" dirty="0"/>
              <a:t>                          </a:t>
            </a:r>
            <a:endParaRPr lang="el-GR" altLang="el-GR" dirty="0"/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4340898A-56EE-48E1-8F35-5E6ACFB2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2474913"/>
            <a:ext cx="4284663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">
            <a:extLst>
              <a:ext uri="{FF2B5EF4-FFF2-40B4-BE49-F238E27FC236}">
                <a16:creationId xmlns:a16="http://schemas.microsoft.com/office/drawing/2014/main" id="{FC5AD2DE-14EE-4A51-8A48-692274FDC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474913"/>
            <a:ext cx="3989387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Flowchart: Connector 1">
            <a:extLst>
              <a:ext uri="{FF2B5EF4-FFF2-40B4-BE49-F238E27FC236}">
                <a16:creationId xmlns:a16="http://schemas.microsoft.com/office/drawing/2014/main" id="{BD595AFA-4769-4573-9AC7-C6E5DDA0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164" y="3360738"/>
            <a:ext cx="528637" cy="501650"/>
          </a:xfrm>
          <a:prstGeom prst="flowChartConnector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5064" name="Flowchart: Connector 1">
            <a:extLst>
              <a:ext uri="{FF2B5EF4-FFF2-40B4-BE49-F238E27FC236}">
                <a16:creationId xmlns:a16="http://schemas.microsoft.com/office/drawing/2014/main" id="{9B183606-A9CE-425D-9531-2E0CA8C1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3136900"/>
            <a:ext cx="528638" cy="501650"/>
          </a:xfrm>
          <a:prstGeom prst="flowChartConnector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5065" name="Flowchart: Connector 1">
            <a:extLst>
              <a:ext uri="{FF2B5EF4-FFF2-40B4-BE49-F238E27FC236}">
                <a16:creationId xmlns:a16="http://schemas.microsoft.com/office/drawing/2014/main" id="{0C4A2AD8-9AFC-4190-B981-54C0A340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9" y="4513263"/>
            <a:ext cx="528637" cy="501650"/>
          </a:xfrm>
          <a:prstGeom prst="flowChartConnector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5066" name="Flowchart: Connector 1">
            <a:extLst>
              <a:ext uri="{FF2B5EF4-FFF2-40B4-BE49-F238E27FC236}">
                <a16:creationId xmlns:a16="http://schemas.microsoft.com/office/drawing/2014/main" id="{2E0484E4-80A2-49C0-8839-44A61322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5751513"/>
            <a:ext cx="528638" cy="501650"/>
          </a:xfrm>
          <a:prstGeom prst="flowChartConnector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5067" name="Flowchart: Connector 1">
            <a:extLst>
              <a:ext uri="{FF2B5EF4-FFF2-40B4-BE49-F238E27FC236}">
                <a16:creationId xmlns:a16="http://schemas.microsoft.com/office/drawing/2014/main" id="{66A448AA-F3F3-47EF-8857-4079EAEA2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64" y="2647950"/>
            <a:ext cx="528637" cy="501650"/>
          </a:xfrm>
          <a:prstGeom prst="flowChartConnector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45068" name="Flowchart: Connector 1">
            <a:extLst>
              <a:ext uri="{FF2B5EF4-FFF2-40B4-BE49-F238E27FC236}">
                <a16:creationId xmlns:a16="http://schemas.microsoft.com/office/drawing/2014/main" id="{51824332-B38F-4CF6-8374-B22DB339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149600"/>
            <a:ext cx="528638" cy="501650"/>
          </a:xfrm>
          <a:prstGeom prst="flowChartConnector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12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t="60777" r="85520"/>
          <a:stretch>
            <a:fillRect/>
          </a:stretch>
        </p:blipFill>
        <p:spPr bwMode="auto">
          <a:xfrm>
            <a:off x="9706319" y="128780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l="13806" t="60777" r="69413"/>
          <a:stretch>
            <a:fillRect/>
          </a:stretch>
        </p:blipFill>
        <p:spPr bwMode="auto">
          <a:xfrm>
            <a:off x="10756724" y="103517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F7C7561-329C-402E-B367-6288B406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8" y="755949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4BA0E0"/>
              </a:buClr>
              <a:buFont typeface="Wingdings" panose="05000000000000000000" pitchFamily="2" charset="2"/>
              <a:buChar char="q"/>
            </a:pPr>
            <a:r>
              <a:rPr lang="el-GR" altLang="el-GR" sz="3200" dirty="0"/>
              <a:t>οργανώθηκε </a:t>
            </a:r>
            <a:r>
              <a:rPr lang="el-GR" altLang="el-GR" sz="3200" i="1" dirty="0">
                <a:solidFill>
                  <a:srgbClr val="0070C0"/>
                </a:solidFill>
              </a:rPr>
              <a:t>ενδοσχολική εκδήλωση </a:t>
            </a:r>
            <a:r>
              <a:rPr lang="el-GR" altLang="el-GR" sz="3200" dirty="0"/>
              <a:t>από έμπειρη ψυχολόγο γύρω από συναφή θέματα με σκοπό την ενημέρωση γονέων και εκπαιδευτικών</a:t>
            </a:r>
          </a:p>
          <a:p>
            <a:pPr>
              <a:buClr>
                <a:srgbClr val="4BA0E0"/>
              </a:buClr>
              <a:buFont typeface="Wingdings" panose="05000000000000000000" pitchFamily="2" charset="2"/>
              <a:buChar char="q"/>
            </a:pPr>
            <a:r>
              <a:rPr lang="el-GR" altLang="el-GR" sz="3200" dirty="0"/>
              <a:t> ενημερώθηκαν οι Συντονιστές Εκπαιδειτικού Έργου</a:t>
            </a:r>
            <a:r>
              <a:rPr lang="el-GR" altLang="el-GR" sz="3200" i="1" dirty="0">
                <a:solidFill>
                  <a:srgbClr val="438943"/>
                </a:solidFill>
              </a:rPr>
              <a:t> </a:t>
            </a:r>
            <a:r>
              <a:rPr lang="el-GR" altLang="el-GR" sz="3200" i="1" dirty="0">
                <a:solidFill>
                  <a:srgbClr val="0070C0"/>
                </a:solidFill>
              </a:rPr>
              <a:t>ειδικής</a:t>
            </a:r>
            <a:r>
              <a:rPr lang="el-GR" altLang="el-GR" sz="3200" i="1" dirty="0">
                <a:solidFill>
                  <a:srgbClr val="438943"/>
                </a:solidFill>
              </a:rPr>
              <a:t> </a:t>
            </a:r>
            <a:r>
              <a:rPr lang="el-GR" altLang="el-GR" sz="3200" dirty="0"/>
              <a:t>και </a:t>
            </a:r>
            <a:r>
              <a:rPr lang="el-GR" altLang="el-GR" sz="3200" i="1" dirty="0">
                <a:solidFill>
                  <a:srgbClr val="0070C0"/>
                </a:solidFill>
              </a:rPr>
              <a:t>γενικής</a:t>
            </a:r>
            <a:r>
              <a:rPr lang="el-GR" altLang="el-GR" sz="3200" dirty="0"/>
              <a:t> αγωγής, </a:t>
            </a:r>
          </a:p>
        </p:txBody>
      </p:sp>
      <p:pic>
        <p:nvPicPr>
          <p:cNvPr id="3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904727" y="4761164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3">
            <a:extLst>
              <a:ext uri="{FF2B5EF4-FFF2-40B4-BE49-F238E27FC236}">
                <a16:creationId xmlns:a16="http://schemas.microsoft.com/office/drawing/2014/main" id="{FCB12228-F5E3-4445-AD99-13DAD2784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916113"/>
            <a:ext cx="6035675" cy="4210050"/>
          </a:xfrm>
        </p:spPr>
      </p:pic>
      <p:sp>
        <p:nvSpPr>
          <p:cNvPr id="47107" name="TextBox 2">
            <a:extLst>
              <a:ext uri="{FF2B5EF4-FFF2-40B4-BE49-F238E27FC236}">
                <a16:creationId xmlns:a16="http://schemas.microsoft.com/office/drawing/2014/main" id="{B7E555E7-D412-4E4E-A77C-6D808060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620714"/>
            <a:ext cx="8066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dirty="0"/>
              <a:t>Από την </a:t>
            </a:r>
            <a:r>
              <a:rPr lang="el-GR" altLang="el-GR" sz="2800" b="1" dirty="0">
                <a:solidFill>
                  <a:srgbClr val="0070C0"/>
                </a:solidFill>
              </a:rPr>
              <a:t>εξωσχολική εκδήλωση </a:t>
            </a:r>
            <a:r>
              <a:rPr lang="el-GR" altLang="el-GR" sz="2800" dirty="0"/>
              <a:t>του νηπιαγωγείου από την ψυχολόγο του Ο.Κ.Α.Ν.Α.</a:t>
            </a:r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t="60777" r="85520"/>
          <a:stretch>
            <a:fillRect/>
          </a:stretch>
        </p:blipFill>
        <p:spPr bwMode="auto">
          <a:xfrm>
            <a:off x="9915359" y="4735897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3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B86D31-D753-4B06-BC8E-B0086693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B0F0"/>
                </a:solidFill>
              </a:rPr>
              <a:t> </a:t>
            </a:r>
            <a:r>
              <a:rPr lang="el-GR" dirty="0">
                <a:solidFill>
                  <a:schemeClr val="tx2"/>
                </a:solidFill>
              </a:rPr>
              <a:t>Χρησιμοποιήθηκε </a:t>
            </a:r>
            <a:r>
              <a:rPr lang="el-GR" i="1" dirty="0">
                <a:solidFill>
                  <a:srgbClr val="F42AD7"/>
                </a:solidFill>
              </a:rPr>
              <a:t>ατομικό ημερήσιο πρόγραμμα</a:t>
            </a:r>
            <a:r>
              <a:rPr lang="el-GR" i="1" dirty="0">
                <a:solidFill>
                  <a:schemeClr val="tx2"/>
                </a:solidFill>
              </a:rPr>
              <a:t>,</a:t>
            </a:r>
            <a:r>
              <a:rPr lang="el-GR" dirty="0">
                <a:solidFill>
                  <a:schemeClr val="tx2"/>
                </a:solidFill>
              </a:rPr>
              <a:t> προκειμένου ο μαθητής να βοηθηθεί (τι πρέπει να κάνει, σε ποιο χώρο, με ποια σειρά</a:t>
            </a:r>
            <a:r>
              <a:rPr lang="el-GR" dirty="0">
                <a:solidFill>
                  <a:srgbClr val="0070C0"/>
                </a:solidFill>
              </a:rPr>
              <a:t>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l-GR" altLang="el-GR" dirty="0"/>
              <a:t>Δημιουργήσαμε την </a:t>
            </a:r>
            <a:r>
              <a:rPr lang="el-GR" altLang="el-GR" i="1" dirty="0">
                <a:solidFill>
                  <a:srgbClr val="F42AD7"/>
                </a:solidFill>
              </a:rPr>
              <a:t>ομάδα</a:t>
            </a:r>
            <a:r>
              <a:rPr lang="el-GR" altLang="el-GR" dirty="0">
                <a:solidFill>
                  <a:srgbClr val="F42AD7"/>
                </a:solidFill>
              </a:rPr>
              <a:t> </a:t>
            </a:r>
            <a:r>
              <a:rPr lang="el-GR" altLang="el-GR" i="1" dirty="0">
                <a:solidFill>
                  <a:srgbClr val="F42AD7"/>
                </a:solidFill>
              </a:rPr>
              <a:t>υποστήριξης </a:t>
            </a:r>
            <a:r>
              <a:rPr lang="el-GR" altLang="el-GR" dirty="0"/>
              <a:t>για να αντιμετωπίζουμε    τους ακατάλληλους τρόπους συμπεριφοράς του μαθητή και την</a:t>
            </a:r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el-GR" altLang="el-GR" dirty="0"/>
              <a:t>   αναθέσαμε σαφείς ρόλους στα πλαίσια του συνεργατικού κλίματος             με στόχο την </a:t>
            </a:r>
            <a:r>
              <a:rPr lang="el-GR" altLang="el-GR" i="1" dirty="0">
                <a:solidFill>
                  <a:srgbClr val="F42AD7"/>
                </a:solidFill>
              </a:rPr>
              <a:t>παροχή βοήθειας </a:t>
            </a:r>
            <a:r>
              <a:rPr lang="el-GR" altLang="el-GR" dirty="0">
                <a:solidFill>
                  <a:srgbClr val="F42AD7"/>
                </a:solidFill>
              </a:rPr>
              <a:t> </a:t>
            </a:r>
            <a:r>
              <a:rPr lang="el-GR" altLang="el-GR" dirty="0"/>
              <a:t>στο μαθητή.</a:t>
            </a:r>
          </a:p>
          <a:p>
            <a:pPr marL="0" indent="0">
              <a:buClr>
                <a:srgbClr val="4BA0E0"/>
              </a:buClr>
              <a:buFontTx/>
              <a:buNone/>
              <a:defRPr/>
            </a:pPr>
            <a:endParaRPr lang="el-GR" altLang="el-GR" dirty="0"/>
          </a:p>
          <a:p>
            <a:pPr marL="0" indent="0">
              <a:buClr>
                <a:srgbClr val="FF0000"/>
              </a:buClr>
              <a:buNone/>
              <a:defRPr/>
            </a:pPr>
            <a:r>
              <a:rPr lang="el-GR" altLang="el-GR" dirty="0"/>
              <a:t>    Ονομασία Ομάδας – </a:t>
            </a:r>
            <a:r>
              <a:rPr lang="el-GR" altLang="el-GR" i="1" u="sng" dirty="0">
                <a:solidFill>
                  <a:srgbClr val="F42AD7"/>
                </a:solidFill>
              </a:rPr>
              <a:t>ΟΜΑΔΑ ΒΟΗΘΕΙΑΣ </a:t>
            </a:r>
            <a:r>
              <a:rPr lang="el-GR" altLang="el-GR" dirty="0"/>
              <a:t>και αλλαγή αυτής κάθε    εβδομάδα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9854C6-D201-434D-81D7-A434F322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613"/>
            <a:ext cx="1231499" cy="238983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FF90826-0278-4FCD-BAF2-84E92B1B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18" y="-147614"/>
            <a:ext cx="1359526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3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- Εικόνα" descr="IMG_20160518_083907.jpg">
            <a:extLst>
              <a:ext uri="{FF2B5EF4-FFF2-40B4-BE49-F238E27FC236}">
                <a16:creationId xmlns:a16="http://schemas.microsoft.com/office/drawing/2014/main" id="{C0CC5535-90AC-40A3-950C-015F5763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6" y="1403498"/>
            <a:ext cx="4316819" cy="531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 - Εικόνα" descr="IMG_20160518_084000.jpg">
            <a:extLst>
              <a:ext uri="{FF2B5EF4-FFF2-40B4-BE49-F238E27FC236}">
                <a16:creationId xmlns:a16="http://schemas.microsoft.com/office/drawing/2014/main" id="{6122884B-AE44-4F95-8FD0-1A5E3CB2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65" y="881358"/>
            <a:ext cx="4316819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35DDE09-504B-43EF-B451-43537918570A}"/>
              </a:ext>
            </a:extLst>
          </p:cNvPr>
          <p:cNvSpPr/>
          <p:nvPr/>
        </p:nvSpPr>
        <p:spPr>
          <a:xfrm>
            <a:off x="375684" y="365126"/>
            <a:ext cx="5720316" cy="868252"/>
          </a:xfrm>
          <a:prstGeom prst="rect">
            <a:avLst/>
          </a:prstGeom>
          <a:solidFill>
            <a:srgbClr val="F42A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2"/>
                </a:solidFill>
              </a:rPr>
              <a:t>Ατομικό ημερήσιο πρόγραμμα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63B6E68-7EE7-49DC-A1C0-CA668F3D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172" y="4423421"/>
            <a:ext cx="1237595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3CC83B2-AF63-4D68-A4A9-C00BDB8FC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0707" y="4104167"/>
            <a:ext cx="1385056" cy="256244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423B13-7CBE-4A22-BD45-D4424C318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9" y="287078"/>
            <a:ext cx="3769674" cy="627320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19819D-03A2-4EA6-81EF-513144E35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19" y="999461"/>
            <a:ext cx="4480281" cy="54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32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06BE13C-95FE-4684-90D4-E43ACDCE4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rgbClr val="FF3B3B"/>
              </a:buClr>
              <a:buNone/>
            </a:pPr>
            <a:endParaRPr lang="el-GR" altLang="el-GR" sz="3000" i="1" dirty="0"/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l-GR" altLang="el-GR" sz="3000" dirty="0"/>
              <a:t>επιλογή </a:t>
            </a:r>
            <a:r>
              <a:rPr lang="el-GR" altLang="el-GR" sz="3000" i="1" dirty="0">
                <a:solidFill>
                  <a:srgbClr val="0070C0"/>
                </a:solidFill>
              </a:rPr>
              <a:t>σχεδίου εργασίας </a:t>
            </a:r>
            <a:r>
              <a:rPr lang="el-GR" altLang="el-GR" sz="3000" dirty="0"/>
              <a:t>σύμφωνα με τα ενδιαφέροντα και τις   ανάγκες </a:t>
            </a:r>
            <a:r>
              <a:rPr lang="el-GR" altLang="el-GR" sz="3000" b="1" dirty="0">
                <a:solidFill>
                  <a:srgbClr val="0070C0"/>
                </a:solidFill>
              </a:rPr>
              <a:t>όλων</a:t>
            </a:r>
            <a:r>
              <a:rPr lang="el-GR" altLang="el-GR" sz="3000" dirty="0"/>
              <a:t> των μαθητών </a:t>
            </a:r>
            <a:r>
              <a:rPr lang="el-GR" altLang="el-GR" sz="3000" i="1" dirty="0"/>
              <a:t>«</a:t>
            </a:r>
            <a:r>
              <a:rPr lang="el-GR" altLang="el-GR" sz="3000" i="1" dirty="0">
                <a:solidFill>
                  <a:srgbClr val="F42AD7"/>
                </a:solidFill>
              </a:rPr>
              <a:t>Η καφέ αρκούδα</a:t>
            </a:r>
            <a:r>
              <a:rPr lang="el-GR" altLang="el-GR" sz="3000" i="1" dirty="0"/>
              <a:t>»</a:t>
            </a:r>
          </a:p>
          <a:p>
            <a:pPr algn="just">
              <a:buClr>
                <a:srgbClr val="0070C0"/>
              </a:buClr>
              <a:buNone/>
            </a:pPr>
            <a:endParaRPr lang="el-GR" altLang="el-GR" sz="3000" i="1" dirty="0"/>
          </a:p>
          <a:p>
            <a:pPr algn="just">
              <a:buClr>
                <a:srgbClr val="0070C0"/>
              </a:buClr>
              <a:buNone/>
            </a:pPr>
            <a:endParaRPr lang="el-GR" altLang="el-GR" sz="3000" i="1" dirty="0"/>
          </a:p>
          <a:p>
            <a:pPr algn="just">
              <a:buClr>
                <a:srgbClr val="0070C0"/>
              </a:buClr>
              <a:buNone/>
            </a:pPr>
            <a:r>
              <a:rPr lang="el-GR" altLang="el-GR" sz="3000" b="1" i="1" dirty="0">
                <a:solidFill>
                  <a:srgbClr val="0070C0"/>
                </a:solidFill>
              </a:rPr>
              <a:t>&lt;&lt;Βλέπω όλους και τον καθένα ξεχωριστά&gt;&gt;</a:t>
            </a:r>
          </a:p>
        </p:txBody>
      </p:sp>
      <p:pic>
        <p:nvPicPr>
          <p:cNvPr id="3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9904727" y="4761164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 - Τίτλος"/>
          <p:cNvSpPr txBox="1">
            <a:spLocks/>
          </p:cNvSpPr>
          <p:nvPr/>
        </p:nvSpPr>
        <p:spPr>
          <a:xfrm>
            <a:off x="1524000" y="6021288"/>
            <a:ext cx="9144000" cy="836712"/>
          </a:xfrm>
          <a:prstGeom prst="rect">
            <a:avLst/>
          </a:prstGeom>
          <a:solidFill>
            <a:srgbClr val="F42AD7"/>
          </a:soli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l-GR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2" name="41 - Ομάδα"/>
          <p:cNvGrpSpPr/>
          <p:nvPr/>
        </p:nvGrpSpPr>
        <p:grpSpPr>
          <a:xfrm>
            <a:off x="1838902" y="1061363"/>
            <a:ext cx="8676208" cy="5616624"/>
            <a:chOff x="323528" y="1052736"/>
            <a:chExt cx="8676208" cy="5616624"/>
          </a:xfrm>
        </p:grpSpPr>
        <p:sp>
          <p:nvSpPr>
            <p:cNvPr id="75" name="74 - Έλλειψη"/>
            <p:cNvSpPr/>
            <p:nvPr/>
          </p:nvSpPr>
          <p:spPr>
            <a:xfrm>
              <a:off x="323528" y="5085184"/>
              <a:ext cx="8676208" cy="158417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32 - Έλλειψη"/>
            <p:cNvSpPr/>
            <p:nvPr/>
          </p:nvSpPr>
          <p:spPr>
            <a:xfrm>
              <a:off x="1331640" y="5373216"/>
              <a:ext cx="6912768" cy="1008112"/>
            </a:xfrm>
            <a:prstGeom prst="ellipse">
              <a:avLst/>
            </a:prstGeom>
            <a:noFill/>
            <a:ln w="419100" cmpd="tri">
              <a:solidFill>
                <a:schemeClr val="accent3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/>
            </a:p>
            <a:p>
              <a:pPr algn="ctr"/>
              <a:endParaRPr lang="el-GR" sz="2000" b="1" dirty="0"/>
            </a:p>
          </p:txBody>
        </p:sp>
        <p:pic>
          <p:nvPicPr>
            <p:cNvPr id="24" name="Picture 2" descr="Αποτέλεσμα εικόνας για boy girl pictogram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60777" r="85137"/>
            <a:stretch>
              <a:fillRect/>
            </a:stretch>
          </p:blipFill>
          <p:spPr bwMode="auto">
            <a:xfrm>
              <a:off x="3347864" y="3717032"/>
              <a:ext cx="792088" cy="1925238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grpSp>
          <p:nvGrpSpPr>
            <p:cNvPr id="2" name="51 - Ομάδα"/>
            <p:cNvGrpSpPr>
              <a:grpSpLocks noChangeAspect="1"/>
            </p:cNvGrpSpPr>
            <p:nvPr/>
          </p:nvGrpSpPr>
          <p:grpSpPr>
            <a:xfrm>
              <a:off x="827584" y="3933055"/>
              <a:ext cx="7757574" cy="2502061"/>
              <a:chOff x="2535161" y="-153841"/>
              <a:chExt cx="4658526" cy="1502521"/>
            </a:xfrm>
            <a:effectLst/>
          </p:grpSpPr>
          <p:pic>
            <p:nvPicPr>
              <p:cNvPr id="48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3010821" y="-153841"/>
                <a:ext cx="464076" cy="1156589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49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3616205" y="62368"/>
                <a:ext cx="537785" cy="1156587"/>
              </a:xfrm>
              <a:prstGeom prst="rect">
                <a:avLst/>
              </a:prstGeom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0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5605326" y="-110598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1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4567524" y="-110599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rgbClr val="F7B9FD">
                    <a:alpha val="40000"/>
                  </a:srgbClr>
                </a:glow>
              </a:effectLst>
            </p:spPr>
          </p:pic>
          <p:pic>
            <p:nvPicPr>
              <p:cNvPr id="52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059223" y="-67357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3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470161" y="-153840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4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5216150" y="19127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rgbClr val="CCFFCC">
                    <a:alpha val="40000"/>
                  </a:srgbClr>
                </a:glow>
              </a:effectLst>
            </p:spPr>
          </p:pic>
          <p:pic>
            <p:nvPicPr>
              <p:cNvPr id="55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4351315" y="192093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</p:pic>
          <p:pic>
            <p:nvPicPr>
              <p:cNvPr id="56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3097304" y="105610"/>
                <a:ext cx="537785" cy="1156587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7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5562084" y="148852"/>
                <a:ext cx="537785" cy="1156589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2535161" y="-24116"/>
                <a:ext cx="537785" cy="1156588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59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6297194" y="62369"/>
                <a:ext cx="537785" cy="1156587"/>
              </a:xfrm>
              <a:prstGeom prst="rect">
                <a:avLst/>
              </a:prstGeom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60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729611" y="62368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76" name="75 - Ορθογώνιο"/>
            <p:cNvSpPr/>
            <p:nvPr/>
          </p:nvSpPr>
          <p:spPr>
            <a:xfrm>
              <a:off x="2836334" y="1052736"/>
              <a:ext cx="3692016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l-GR" sz="2000" dirty="0"/>
                <a:t>Εκπαιδευτικός</a:t>
              </a:r>
            </a:p>
          </p:txBody>
        </p:sp>
        <p:cxnSp>
          <p:nvCxnSpPr>
            <p:cNvPr id="78" name="77 - Ευθύγραμμο βέλος σύνδεσης"/>
            <p:cNvCxnSpPr/>
            <p:nvPr/>
          </p:nvCxnSpPr>
          <p:spPr>
            <a:xfrm rot="-60000" flipH="1">
              <a:off x="4788024" y="1412776"/>
              <a:ext cx="31939" cy="1027856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 descr="Αποτέλεσμα εικόνας για boy girl pictogram"/>
            <p:cNvPicPr>
              <a:picLocks noChangeAspect="1" noChangeArrowheads="1"/>
            </p:cNvPicPr>
            <p:nvPr/>
          </p:nvPicPr>
          <p:blipFill>
            <a:blip r:embed="rId2" cstate="print"/>
            <a:srcRect l="13806" t="60777" r="69413"/>
            <a:stretch>
              <a:fillRect/>
            </a:stretch>
          </p:blipFill>
          <p:spPr bwMode="auto">
            <a:xfrm>
              <a:off x="4644008" y="4653136"/>
              <a:ext cx="895542" cy="1925998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31" name="30 - Ορθογώνιο"/>
            <p:cNvSpPr/>
            <p:nvPr/>
          </p:nvSpPr>
          <p:spPr>
            <a:xfrm>
              <a:off x="2195736" y="1849693"/>
              <a:ext cx="4968552" cy="1015663"/>
            </a:xfrm>
            <a:prstGeom prst="rect">
              <a:avLst/>
            </a:prstGeom>
            <a:solidFill>
              <a:srgbClr val="F42AD7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l-GR" sz="2000" dirty="0"/>
                <a:t>Πρόγραμμα Σπουδών</a:t>
              </a:r>
              <a:endParaRPr lang="en-US" sz="2000" dirty="0"/>
            </a:p>
            <a:p>
              <a:pPr algn="ctr"/>
              <a:r>
                <a:rPr lang="el-GR" sz="2000" dirty="0"/>
                <a:t>Συμπερίληψη </a:t>
              </a:r>
              <a:r>
                <a:rPr lang="el-GR" sz="2000" dirty="0">
                  <a:sym typeface="Wingdings" panose="05000000000000000000" pitchFamily="2" charset="2"/>
                </a:rPr>
                <a:t> Βλέπω όλους και τον καθένα ξεχωριστά</a:t>
              </a:r>
              <a:endParaRPr lang="el-GR" sz="2000" dirty="0"/>
            </a:p>
          </p:txBody>
        </p:sp>
        <p:grpSp>
          <p:nvGrpSpPr>
            <p:cNvPr id="3" name="45 - Ομάδα"/>
            <p:cNvGrpSpPr/>
            <p:nvPr/>
          </p:nvGrpSpPr>
          <p:grpSpPr>
            <a:xfrm>
              <a:off x="948202" y="2852936"/>
              <a:ext cx="7302510" cy="1800199"/>
              <a:chOff x="2520059" y="2852936"/>
              <a:chExt cx="4788531" cy="1800199"/>
            </a:xfrm>
          </p:grpSpPr>
          <p:cxnSp>
            <p:nvCxnSpPr>
              <p:cNvPr id="34" name="33 - Ευθύγραμμο βέλος σύνδεσης"/>
              <p:cNvCxnSpPr>
                <a:stCxn id="31" idx="2"/>
              </p:cNvCxnSpPr>
              <p:nvPr/>
            </p:nvCxnSpPr>
            <p:spPr>
              <a:xfrm rot="5400000">
                <a:off x="3209754" y="2175661"/>
                <a:ext cx="1067699" cy="2447089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- Ευθύγραμμο βέλος σύνδεσης"/>
              <p:cNvCxnSpPr/>
              <p:nvPr/>
            </p:nvCxnSpPr>
            <p:spPr>
              <a:xfrm flipH="1">
                <a:off x="3312144" y="2852936"/>
                <a:ext cx="1620180" cy="1571756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- Ευθύγραμμο βέλος σύνδεσης"/>
              <p:cNvCxnSpPr>
                <a:stCxn id="31" idx="2"/>
              </p:cNvCxnSpPr>
              <p:nvPr/>
            </p:nvCxnSpPr>
            <p:spPr>
              <a:xfrm rot="5400000">
                <a:off x="3785818" y="3471805"/>
                <a:ext cx="1787779" cy="574881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- Ευθύγραμμο βέλος σύνδεσης"/>
              <p:cNvCxnSpPr>
                <a:stCxn id="31" idx="2"/>
              </p:cNvCxnSpPr>
              <p:nvPr/>
            </p:nvCxnSpPr>
            <p:spPr>
              <a:xfrm rot="16200000" flipH="1">
                <a:off x="4505896" y="3326606"/>
                <a:ext cx="1715771" cy="793269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- Ευθύγραμμο βέλος σύνδεσης"/>
              <p:cNvCxnSpPr>
                <a:stCxn id="31" idx="2"/>
              </p:cNvCxnSpPr>
              <p:nvPr/>
            </p:nvCxnSpPr>
            <p:spPr>
              <a:xfrm rot="16200000" flipH="1">
                <a:off x="5045957" y="2786545"/>
                <a:ext cx="1427739" cy="1585358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- Ευθύγραμμο βέλος σύνδεσης"/>
              <p:cNvCxnSpPr>
                <a:stCxn id="31" idx="2"/>
              </p:cNvCxnSpPr>
              <p:nvPr/>
            </p:nvCxnSpPr>
            <p:spPr>
              <a:xfrm rot="16200000" flipH="1">
                <a:off x="5574225" y="2258278"/>
                <a:ext cx="1127287" cy="2341442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26 - Ευθεία γραμμή σύνδεσης"/>
            <p:cNvCxnSpPr/>
            <p:nvPr/>
          </p:nvCxnSpPr>
          <p:spPr>
            <a:xfrm flipH="1">
              <a:off x="3707904" y="2924944"/>
              <a:ext cx="936104" cy="100811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- TextBox"/>
            <p:cNvSpPr txBox="1"/>
            <p:nvPr/>
          </p:nvSpPr>
          <p:spPr>
            <a:xfrm>
              <a:off x="3945682" y="3182119"/>
              <a:ext cx="596638" cy="400110"/>
            </a:xfrm>
            <a:prstGeom prst="rect">
              <a:avLst/>
            </a:prstGeom>
            <a:solidFill>
              <a:schemeClr val="accent3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ΕΠΕ</a:t>
              </a:r>
            </a:p>
          </p:txBody>
        </p:sp>
      </p:grpSp>
      <p:sp>
        <p:nvSpPr>
          <p:cNvPr id="39" name="3 - Τίτλος"/>
          <p:cNvSpPr txBox="1">
            <a:spLocks/>
          </p:cNvSpPr>
          <p:nvPr/>
        </p:nvSpPr>
        <p:spPr>
          <a:xfrm>
            <a:off x="1524000" y="-16934"/>
            <a:ext cx="9144000" cy="980728"/>
          </a:xfrm>
          <a:prstGeom prst="rect">
            <a:avLst/>
          </a:prstGeom>
          <a:solidFill>
            <a:srgbClr val="F42AD7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u="sng" dirty="0"/>
              <a:t>Στόχος:Η υπερπήδηση των φραγμών με τη συμπεριληπτική εκπαίδευση</a:t>
            </a:r>
            <a:endParaRPr lang="el-GR" sz="440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4084A7E9-4ABA-4B0E-95A8-540377CD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4" y="149465"/>
            <a:ext cx="10515600" cy="1325563"/>
          </a:xfrm>
        </p:spPr>
        <p:txBody>
          <a:bodyPr/>
          <a:lstStyle/>
          <a:p>
            <a:r>
              <a:rPr lang="el-GR" altLang="el-GR" sz="2800" b="1" i="1" dirty="0">
                <a:solidFill>
                  <a:srgbClr val="0070C0"/>
                </a:solidFill>
                <a:latin typeface="+mn-lt"/>
              </a:rPr>
              <a:t>Η καφέ αρκούδα</a:t>
            </a:r>
          </a:p>
        </p:txBody>
      </p:sp>
      <p:pic>
        <p:nvPicPr>
          <p:cNvPr id="50179" name="Content Placeholder 3">
            <a:extLst>
              <a:ext uri="{FF2B5EF4-FFF2-40B4-BE49-F238E27FC236}">
                <a16:creationId xmlns:a16="http://schemas.microsoft.com/office/drawing/2014/main" id="{D5AE5BCC-E69F-4C12-A69C-EE7B60B0F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417638"/>
            <a:ext cx="3827463" cy="5137150"/>
          </a:xfrm>
        </p:spPr>
      </p:pic>
      <p:pic>
        <p:nvPicPr>
          <p:cNvPr id="50180" name="Picture 4">
            <a:extLst>
              <a:ext uri="{FF2B5EF4-FFF2-40B4-BE49-F238E27FC236}">
                <a16:creationId xmlns:a16="http://schemas.microsoft.com/office/drawing/2014/main" id="{ED6BB4D6-B49E-4FE1-8FD5-05E35C1C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1417638"/>
            <a:ext cx="414337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t="60777" r="85520"/>
          <a:stretch>
            <a:fillRect/>
          </a:stretch>
        </p:blipFill>
        <p:spPr bwMode="auto">
          <a:xfrm>
            <a:off x="10246053" y="4726658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4" cstate="print"/>
          <a:srcRect l="13806" t="60777" r="69413"/>
          <a:stretch>
            <a:fillRect/>
          </a:stretch>
        </p:blipFill>
        <p:spPr bwMode="auto">
          <a:xfrm>
            <a:off x="11296458" y="4701395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6ACF2-A67B-4BCF-819D-359F2916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από ανάλυση και επεξεργασία των δεδομένων, </a:t>
            </a:r>
            <a:r>
              <a:rPr lang="el-GR" dirty="0">
                <a:solidFill>
                  <a:srgbClr val="0070C0"/>
                </a:solidFill>
              </a:rPr>
              <a:t>συντάσσεται ένα βραχυπρόθεσμο εκπαιδευτικό πρόγραμμα</a:t>
            </a:r>
            <a:r>
              <a:rPr lang="el-GR" dirty="0"/>
              <a:t> και εφόσον οι δυσκολίες </a:t>
            </a:r>
            <a:r>
              <a:rPr lang="el-GR" dirty="0">
                <a:solidFill>
                  <a:srgbClr val="0070C0"/>
                </a:solidFill>
              </a:rPr>
              <a:t>δεν αμβλύνονται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/>
              <a:t>   </a:t>
            </a:r>
            <a:r>
              <a:rPr lang="el-GR" i="1" dirty="0"/>
              <a:t>Βασικά χαρακτηριστικά του:</a:t>
            </a:r>
          </a:p>
          <a:p>
            <a:r>
              <a:rPr lang="el-GR" dirty="0"/>
              <a:t>είναι </a:t>
            </a:r>
            <a:r>
              <a:rPr lang="el-GR" i="1" dirty="0"/>
              <a:t>μαθητοκεντρικό</a:t>
            </a:r>
          </a:p>
          <a:p>
            <a:r>
              <a:rPr lang="el-GR" i="1" dirty="0"/>
              <a:t>αξιοποιεί το λάθος </a:t>
            </a:r>
            <a:r>
              <a:rPr lang="el-GR" dirty="0"/>
              <a:t>στη μαθησιακή διαδικασία </a:t>
            </a:r>
          </a:p>
          <a:p>
            <a:r>
              <a:rPr lang="el-GR" dirty="0"/>
              <a:t>είναι </a:t>
            </a:r>
            <a:r>
              <a:rPr lang="el-GR" i="1" dirty="0"/>
              <a:t>ευέλικτο </a:t>
            </a:r>
          </a:p>
          <a:p>
            <a:r>
              <a:rPr lang="el-GR" dirty="0"/>
              <a:t>στηρίζεται στις </a:t>
            </a:r>
            <a:r>
              <a:rPr lang="el-GR" i="1" dirty="0"/>
              <a:t>δυνατότητες</a:t>
            </a:r>
            <a:r>
              <a:rPr lang="el-GR" dirty="0"/>
              <a:t> του παιδιού </a:t>
            </a:r>
          </a:p>
          <a:p>
            <a:r>
              <a:rPr lang="el-GR" i="1" dirty="0"/>
              <a:t>ενισχύει τις αδυναμίες </a:t>
            </a:r>
            <a:r>
              <a:rPr lang="el-GR" dirty="0"/>
              <a:t>του</a:t>
            </a:r>
            <a:endParaRPr lang="en-US" dirty="0"/>
          </a:p>
        </p:txBody>
      </p:sp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5 - TextBox"/>
          <p:cNvSpPr txBox="1"/>
          <p:nvPr/>
        </p:nvSpPr>
        <p:spPr>
          <a:xfrm>
            <a:off x="1164566" y="465826"/>
            <a:ext cx="2225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solidFill>
                  <a:srgbClr val="0070C0"/>
                </a:solidFill>
              </a:rPr>
              <a:t>Βήμα 4</a:t>
            </a:r>
            <a:r>
              <a:rPr lang="el-GR" sz="4400" b="1" baseline="30000" dirty="0">
                <a:solidFill>
                  <a:srgbClr val="0070C0"/>
                </a:solidFill>
              </a:rPr>
              <a:t>ο</a:t>
            </a:r>
            <a:r>
              <a:rPr lang="el-GR" sz="4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130060" y="1173193"/>
            <a:ext cx="5235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F42AD7"/>
                </a:solidFill>
              </a:rPr>
              <a:t>Βραχυπρόθεσμο πρόγραμμα </a:t>
            </a:r>
          </a:p>
        </p:txBody>
      </p:sp>
    </p:spTree>
    <p:extLst>
      <p:ext uri="{BB962C8B-B14F-4D97-AF65-F5344CB8AC3E}">
        <p14:creationId xmlns:p14="http://schemas.microsoft.com/office/powerpoint/2010/main" val="21329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548F-C7C5-4A2E-92BF-4424E3C4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380117" cy="1006475"/>
          </a:xfrm>
          <a:solidFill>
            <a:srgbClr val="F42AD7"/>
          </a:solidFill>
        </p:spPr>
        <p:txBody>
          <a:bodyPr>
            <a:normAutofit/>
          </a:bodyPr>
          <a:lstStyle/>
          <a:p>
            <a:r>
              <a:rPr lang="el-GR" sz="4800" b="1" dirty="0"/>
              <a:t>        ΕΠΕ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B43D-75F2-4571-B0CC-79581E812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/>
              <a:t>τωρινό επίπεδο επίδοσης</a:t>
            </a:r>
          </a:p>
          <a:p>
            <a:r>
              <a:rPr lang="el-GR" i="1" dirty="0"/>
              <a:t>βραχυπρόθεσμοι στόχοι </a:t>
            </a:r>
            <a:r>
              <a:rPr lang="el-GR" dirty="0"/>
              <a:t>(οι οποίοι μπορεί να είναι </a:t>
            </a:r>
            <a:r>
              <a:rPr lang="el-GR" dirty="0">
                <a:solidFill>
                  <a:srgbClr val="0070C0"/>
                </a:solidFill>
              </a:rPr>
              <a:t>ημερήσιοι,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εβδομαδιαίοι ,μηνιαίοι</a:t>
            </a:r>
            <a:r>
              <a:rPr lang="el-GR" dirty="0"/>
              <a:t>)</a:t>
            </a:r>
          </a:p>
          <a:p>
            <a:r>
              <a:rPr lang="el-GR" dirty="0">
                <a:solidFill>
                  <a:srgbClr val="0070C0"/>
                </a:solidFill>
              </a:rPr>
              <a:t>μακροπρόθεσμοι στόχοι</a:t>
            </a:r>
          </a:p>
          <a:p>
            <a:r>
              <a:rPr lang="el-GR" i="1" dirty="0"/>
              <a:t>παρακολούθηση της προόδου</a:t>
            </a:r>
            <a:r>
              <a:rPr lang="el-GR" dirty="0"/>
              <a:t> στο μαθητή </a:t>
            </a:r>
          </a:p>
          <a:p>
            <a:r>
              <a:rPr lang="el-GR" dirty="0">
                <a:solidFill>
                  <a:srgbClr val="0070C0"/>
                </a:solidFill>
              </a:rPr>
              <a:t>επανεξέταση</a:t>
            </a:r>
            <a:r>
              <a:rPr lang="el-GR" dirty="0"/>
              <a:t> </a:t>
            </a:r>
          </a:p>
          <a:p>
            <a:r>
              <a:rPr lang="el-GR" dirty="0">
                <a:solidFill>
                  <a:srgbClr val="0070C0"/>
                </a:solidFill>
              </a:rPr>
              <a:t>αναθεώρηση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1065562" y="4709405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731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EFE8EB-FAA3-46F2-B0A0-CA39ADF5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2" y="1129486"/>
            <a:ext cx="10515600" cy="43742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Εξατομικευμένο Πρόγραμμα Εκπαίδευσης (ΕΠΕ)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Όνομα και διεύθυνση σχολείου: 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Όνομα μαθητή:  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Σχολικό έτος :  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Ηλικία: 6 ετών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Εκπαιδευτική τοποθέτηση:  Λάρισα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1017915" y="120768"/>
            <a:ext cx="3864635" cy="954107"/>
          </a:xfrm>
          <a:prstGeom prst="rect">
            <a:avLst/>
          </a:prstGeom>
          <a:solidFill>
            <a:srgbClr val="F42AD7"/>
          </a:solidFill>
        </p:spPr>
        <p:txBody>
          <a:bodyPr wrap="square" rtlCol="0">
            <a:spAutoFit/>
          </a:bodyPr>
          <a:lstStyle/>
          <a:p>
            <a:r>
              <a:rPr lang="el-G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Παράδειγμα ΕΠΕ</a:t>
            </a:r>
          </a:p>
          <a:p>
            <a:endParaRPr lang="el-GR" sz="2800" dirty="0"/>
          </a:p>
        </p:txBody>
      </p:sp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0168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1E7B43-29DD-418C-B8F8-668DDB3A1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19280"/>
              </p:ext>
            </p:extLst>
          </p:nvPr>
        </p:nvGraphicFramePr>
        <p:xfrm>
          <a:off x="640080" y="212283"/>
          <a:ext cx="10911839" cy="6433434"/>
        </p:xfrm>
        <a:graphic>
          <a:graphicData uri="http://schemas.openxmlformats.org/drawingml/2006/table">
            <a:tbl>
              <a:tblPr firstRow="1" firstCol="1" bandRow="1"/>
              <a:tblGrid>
                <a:gridCol w="604358">
                  <a:extLst>
                    <a:ext uri="{9D8B030D-6E8A-4147-A177-3AD203B41FA5}">
                      <a16:colId xmlns:a16="http://schemas.microsoft.com/office/drawing/2014/main" val="2986538073"/>
                    </a:ext>
                  </a:extLst>
                </a:gridCol>
                <a:gridCol w="3139739">
                  <a:extLst>
                    <a:ext uri="{9D8B030D-6E8A-4147-A177-3AD203B41FA5}">
                      <a16:colId xmlns:a16="http://schemas.microsoft.com/office/drawing/2014/main" val="2889576983"/>
                    </a:ext>
                  </a:extLst>
                </a:gridCol>
                <a:gridCol w="2373591">
                  <a:extLst>
                    <a:ext uri="{9D8B030D-6E8A-4147-A177-3AD203B41FA5}">
                      <a16:colId xmlns:a16="http://schemas.microsoft.com/office/drawing/2014/main" val="62108632"/>
                    </a:ext>
                  </a:extLst>
                </a:gridCol>
                <a:gridCol w="1743138">
                  <a:extLst>
                    <a:ext uri="{9D8B030D-6E8A-4147-A177-3AD203B41FA5}">
                      <a16:colId xmlns:a16="http://schemas.microsoft.com/office/drawing/2014/main" val="1936952379"/>
                    </a:ext>
                  </a:extLst>
                </a:gridCol>
                <a:gridCol w="1591787">
                  <a:extLst>
                    <a:ext uri="{9D8B030D-6E8A-4147-A177-3AD203B41FA5}">
                      <a16:colId xmlns:a16="http://schemas.microsoft.com/office/drawing/2014/main" val="2825527976"/>
                    </a:ext>
                  </a:extLst>
                </a:gridCol>
                <a:gridCol w="1459226">
                  <a:extLst>
                    <a:ext uri="{9D8B030D-6E8A-4147-A177-3AD203B41FA5}">
                      <a16:colId xmlns:a16="http://schemas.microsoft.com/office/drawing/2014/main" val="2915992636"/>
                    </a:ext>
                  </a:extLst>
                </a:gridCol>
              </a:tblGrid>
              <a:tr h="56122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Μακροπρόθεσμος στόχος (Α Τετραμήνου):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παραμένει ήρεμος τουλάχιστον τις 2-3 δραστηριότητες στο χώρο του νηπιαγωγείου.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29967"/>
                  </a:ext>
                </a:extLst>
              </a:tr>
              <a:tr h="205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Α/Α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ΒΡΑΧΥΠΡΟΘΕΣΜΟΙ ΣΤΟΧΟΙ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ΚΡΙΤΗΡΙΟ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ΕΝΑΡΞΗ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ΛΗΞΗ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ΕΙΔΙΚΟΙ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685902"/>
                  </a:ext>
                </a:extLst>
              </a:tr>
              <a:tr h="53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Δημιουργία ενός ανοιχτού κλίματος στο χώρο του νηπιαγωγείου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καλλιέργεια κλίματος αποδοχής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36384"/>
                  </a:ext>
                </a:extLst>
              </a:tr>
              <a:tr h="940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υπακούει την ώρα της συγκέντρωσης στην παρεούλα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(μίμηση συνομηλίκων)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παραμένει ήρεμος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Εκπαιδευτικός της τάξης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870917"/>
                  </a:ext>
                </a:extLst>
              </a:tr>
              <a:tr h="1066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περιμένει τη σειρά του κατά τη διάρκεια πλυσίματος των χεριών (αιτιολόγηση)</a:t>
                      </a:r>
                      <a:b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μείωση ανεπιθύμητης συμπεριφοράς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Εκπαιδευτικό προσωπικό του σχολείου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796381"/>
                  </a:ext>
                </a:extLst>
              </a:tr>
              <a:tr h="71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συμμετέχει συνεργατικά τουλάχιστον για 5 – 10 λεπτά στις δραστ. ρουτίνας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καλλιέργεια κοινωνικών και γνωστικών δεξιοτήτων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Γονέας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87102"/>
                  </a:ext>
                </a:extLst>
              </a:tr>
              <a:tr h="71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χειρίζεται την συμπεριφορά του κατά την ώρα της προσέλευσής του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κατανόηση – επέκταση επιθυμητής συμπεριφοράς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428275"/>
                  </a:ext>
                </a:extLst>
              </a:tr>
              <a:tr h="851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αναπτύξει σχέσεις φιλίας με έναν τουλάχιστον συμμαθητή του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καλλιέργεια κοινωνικών δεξιοτήτων και αυτοέλεγχος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563855"/>
                  </a:ext>
                </a:extLst>
              </a:tr>
              <a:tr h="71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 εφαρμόζει αποδεκτούς τρόπους συμμετοχής σε μια δραστηριότητα με άλλους πχ την ώρα του φαγητού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αναγνώριση και διάκριση γεγονότων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1/11</a:t>
                      </a: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25/2</a:t>
                      </a: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50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025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015F-8E38-4525-A588-84FEDC37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630283" cy="1118618"/>
          </a:xfrm>
          <a:solidFill>
            <a:srgbClr val="F42AD7"/>
          </a:solidFill>
        </p:spPr>
        <p:txBody>
          <a:bodyPr>
            <a:normAutofit/>
          </a:bodyPr>
          <a:lstStyle/>
          <a:p>
            <a:r>
              <a:rPr lang="el-GR" sz="4800" b="1" dirty="0"/>
              <a:t> Αναθεώρηση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C83D-10E4-4782-B7D1-82D4EF3F4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  </a:t>
            </a:r>
            <a:r>
              <a:rPr lang="el-GR" b="1" i="1" dirty="0">
                <a:solidFill>
                  <a:srgbClr val="F42AD7"/>
                </a:solidFill>
              </a:rPr>
              <a:t>Σε περίπτωση αναθεώρησης της εκπαιδευτικής παρέμβασης τότε:</a:t>
            </a:r>
          </a:p>
          <a:p>
            <a:r>
              <a:rPr lang="el-GR" dirty="0"/>
              <a:t> συνεργαζόμαστε με τους </a:t>
            </a:r>
            <a:r>
              <a:rPr lang="el-GR" dirty="0">
                <a:solidFill>
                  <a:srgbClr val="0070C0"/>
                </a:solidFill>
              </a:rPr>
              <a:t>συντονιστές Εκπαιδευτικού Έργου Γενικής και  Ειδικής Αγωγής.</a:t>
            </a:r>
          </a:p>
          <a:p>
            <a:r>
              <a:rPr lang="el-GR" dirty="0"/>
              <a:t>και εφόσον τα αποτελέσματα </a:t>
            </a:r>
            <a:r>
              <a:rPr lang="el-GR" b="1" dirty="0">
                <a:solidFill>
                  <a:srgbClr val="0070C0"/>
                </a:solidFill>
              </a:rPr>
              <a:t>δεν είναι θετικά </a:t>
            </a:r>
            <a:r>
              <a:rPr lang="el-GR" dirty="0"/>
              <a:t>ετοιμάζουμε τη διαδικασία </a:t>
            </a:r>
            <a:r>
              <a:rPr lang="el-GR" dirty="0">
                <a:solidFill>
                  <a:srgbClr val="0070C0"/>
                </a:solidFill>
              </a:rPr>
              <a:t>παραπομπής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στο ΚΕΣΥ.</a:t>
            </a:r>
          </a:p>
          <a:p>
            <a:endParaRPr lang="en-US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1065562" y="4709405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52030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E508-07D0-412D-8517-774254ED48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42AD7"/>
          </a:solidFill>
        </p:spPr>
        <p:txBody>
          <a:bodyPr/>
          <a:lstStyle/>
          <a:p>
            <a:r>
              <a:rPr lang="el-GR" b="1" dirty="0"/>
              <a:t>Διαδικασία παραπομπής για αξιολόγηση </a:t>
            </a:r>
            <a:br>
              <a:rPr lang="el-GR" b="1" dirty="0"/>
            </a:br>
            <a:r>
              <a:rPr lang="el-GR" b="1" dirty="0"/>
              <a:t>στο ΚΕΣΥ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719C-8251-4E7D-AEB8-821A40D05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αίτηση γονέα </a:t>
            </a:r>
            <a:r>
              <a:rPr lang="el-GR" dirty="0"/>
              <a:t>προς το ΚΕΣΥ </a:t>
            </a:r>
          </a:p>
          <a:p>
            <a:r>
              <a:rPr lang="el-GR" dirty="0">
                <a:solidFill>
                  <a:srgbClr val="0070C0"/>
                </a:solidFill>
              </a:rPr>
              <a:t>περιγραφική παιδαγωγική έκθεση </a:t>
            </a:r>
            <a:r>
              <a:rPr lang="el-GR" dirty="0"/>
              <a:t>του εκπαιδευτικού της τάξης</a:t>
            </a:r>
          </a:p>
          <a:p>
            <a:r>
              <a:rPr lang="el-GR" dirty="0">
                <a:solidFill>
                  <a:srgbClr val="0070C0"/>
                </a:solidFill>
              </a:rPr>
              <a:t>ενημέρωση- παρέμβαση Συντονιστή Εκπαιδευτικού Έργου</a:t>
            </a:r>
          </a:p>
          <a:p>
            <a:r>
              <a:rPr lang="el-GR" dirty="0">
                <a:solidFill>
                  <a:srgbClr val="0070C0"/>
                </a:solidFill>
              </a:rPr>
              <a:t>πρακτικό συνεδρίασης συλλόγου διδασκόντων, </a:t>
            </a:r>
            <a:r>
              <a:rPr lang="el-GR" dirty="0"/>
              <a:t>όπου αναφέρεται ο λόγος παραπομπής και όλες οι ενέργειες που έχουν γίνει στο νηπιαγωγείο (</a:t>
            </a:r>
            <a:r>
              <a:rPr lang="el-GR" i="1" dirty="0"/>
              <a:t>υποστηρικτικές παρεμβάσεις ,αποτελέσματα των παρεμβάσεων, καθώς και το βραχυχρόνιο πρόγραμμα παρέμβασης</a:t>
            </a:r>
            <a:r>
              <a:rPr lang="el-GR" dirty="0"/>
              <a:t>).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0955132" y="4735901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52783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0C25-E383-40AB-93E5-BABA213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781" y="391006"/>
            <a:ext cx="6297283" cy="1109992"/>
          </a:xfrm>
          <a:solidFill>
            <a:srgbClr val="F42AD7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Συμπέρασμα</a:t>
            </a:r>
            <a:br>
              <a:rPr lang="el-GR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C23E1-0CDF-4701-93CF-93E10858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79" y="192006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300" dirty="0"/>
              <a:t>  Η </a:t>
            </a:r>
            <a:r>
              <a:rPr lang="el-GR" sz="3300" dirty="0">
                <a:solidFill>
                  <a:srgbClr val="0070C0"/>
                </a:solidFill>
              </a:rPr>
              <a:t>παραπομπή </a:t>
            </a:r>
            <a:r>
              <a:rPr lang="el-GR" sz="3300" dirty="0"/>
              <a:t>και η</a:t>
            </a:r>
            <a:r>
              <a:rPr lang="el-GR" sz="3300" dirty="0">
                <a:solidFill>
                  <a:srgbClr val="0070C0"/>
                </a:solidFill>
              </a:rPr>
              <a:t> γνωμάτευση </a:t>
            </a:r>
            <a:r>
              <a:rPr lang="el-GR" sz="3300" dirty="0"/>
              <a:t>που ενδεχομένως να πάρει το παιδί </a:t>
            </a:r>
            <a:r>
              <a:rPr lang="el-GR" sz="3300" b="1" dirty="0">
                <a:solidFill>
                  <a:srgbClr val="0070C0"/>
                </a:solidFill>
              </a:rPr>
              <a:t>δεν αποτελεί </a:t>
            </a:r>
            <a:r>
              <a:rPr lang="el-GR" sz="3300" dirty="0">
                <a:solidFill>
                  <a:srgbClr val="0070C0"/>
                </a:solidFill>
              </a:rPr>
              <a:t>απεμπλοκή</a:t>
            </a:r>
            <a:r>
              <a:rPr lang="el-GR" sz="3300" dirty="0"/>
              <a:t> από την εκπαίδευση του.</a:t>
            </a:r>
            <a:endParaRPr lang="en-US" sz="3300" dirty="0"/>
          </a:p>
        </p:txBody>
      </p:sp>
      <p:grpSp>
        <p:nvGrpSpPr>
          <p:cNvPr id="5" name="4 - Ομάδα"/>
          <p:cNvGrpSpPr/>
          <p:nvPr/>
        </p:nvGrpSpPr>
        <p:grpSpPr>
          <a:xfrm>
            <a:off x="5753819" y="3200401"/>
            <a:ext cx="6063880" cy="3657600"/>
            <a:chOff x="323528" y="1849693"/>
            <a:chExt cx="8676208" cy="4819667"/>
          </a:xfrm>
        </p:grpSpPr>
        <p:sp>
          <p:nvSpPr>
            <p:cNvPr id="6" name="5 - Έλλειψη"/>
            <p:cNvSpPr/>
            <p:nvPr/>
          </p:nvSpPr>
          <p:spPr>
            <a:xfrm>
              <a:off x="323528" y="5085184"/>
              <a:ext cx="8676208" cy="158417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1331640" y="5373216"/>
              <a:ext cx="6912768" cy="1008112"/>
            </a:xfrm>
            <a:prstGeom prst="ellipse">
              <a:avLst/>
            </a:prstGeom>
            <a:noFill/>
            <a:ln w="419100" cmpd="tri">
              <a:solidFill>
                <a:schemeClr val="accent3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/>
            </a:p>
            <a:p>
              <a:pPr algn="ctr"/>
              <a:endParaRPr lang="el-GR" sz="2000" b="1" dirty="0"/>
            </a:p>
          </p:txBody>
        </p:sp>
        <p:pic>
          <p:nvPicPr>
            <p:cNvPr id="8" name="Picture 2" descr="Αποτέλεσμα εικόνας για boy girl pictogram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60777" r="85137"/>
            <a:stretch>
              <a:fillRect/>
            </a:stretch>
          </p:blipFill>
          <p:spPr bwMode="auto">
            <a:xfrm>
              <a:off x="3347864" y="3717032"/>
              <a:ext cx="792088" cy="1925238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grpSp>
          <p:nvGrpSpPr>
            <p:cNvPr id="9" name="51 - Ομάδα"/>
            <p:cNvGrpSpPr>
              <a:grpSpLocks noChangeAspect="1"/>
            </p:cNvGrpSpPr>
            <p:nvPr/>
          </p:nvGrpSpPr>
          <p:grpSpPr>
            <a:xfrm>
              <a:off x="827585" y="3933055"/>
              <a:ext cx="7757572" cy="2502062"/>
              <a:chOff x="2535161" y="-153841"/>
              <a:chExt cx="4658526" cy="1502521"/>
            </a:xfrm>
            <a:effectLst/>
          </p:grpSpPr>
          <p:pic>
            <p:nvPicPr>
              <p:cNvPr id="23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3010821" y="-153841"/>
                <a:ext cx="464076" cy="1156589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4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3616205" y="62368"/>
                <a:ext cx="537785" cy="1156587"/>
              </a:xfrm>
              <a:prstGeom prst="rect">
                <a:avLst/>
              </a:prstGeom>
              <a:noFill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5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5605326" y="-110598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6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4567524" y="-110599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rgbClr val="F7B9FD">
                    <a:alpha val="40000"/>
                  </a:srgbClr>
                </a:glow>
              </a:effectLst>
            </p:spPr>
          </p:pic>
          <p:pic>
            <p:nvPicPr>
              <p:cNvPr id="27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059223" y="-67357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8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470161" y="-153840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29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5216150" y="19127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rgbClr val="CCFFCC">
                    <a:alpha val="40000"/>
                  </a:srgbClr>
                </a:glow>
              </a:effectLst>
            </p:spPr>
          </p:pic>
          <p:pic>
            <p:nvPicPr>
              <p:cNvPr id="30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4351315" y="192093"/>
                <a:ext cx="464076" cy="1156587"/>
              </a:xfrm>
              <a:prstGeom prst="rect">
                <a:avLst/>
              </a:prstGeom>
              <a:noFill/>
              <a:effectLst>
                <a:glow rad="2286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</p:pic>
          <p:pic>
            <p:nvPicPr>
              <p:cNvPr id="31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3097304" y="105610"/>
                <a:ext cx="537785" cy="1156587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2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5562084" y="148852"/>
                <a:ext cx="537785" cy="1156589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2535161" y="-24116"/>
                <a:ext cx="537785" cy="1156588"/>
              </a:xfrm>
              <a:prstGeom prst="rect">
                <a:avLst/>
              </a:prstGeom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4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06" t="60777" r="69413"/>
              <a:stretch>
                <a:fillRect/>
              </a:stretch>
            </p:blipFill>
            <p:spPr bwMode="auto">
              <a:xfrm>
                <a:off x="6297194" y="62369"/>
                <a:ext cx="537785" cy="1156587"/>
              </a:xfrm>
              <a:prstGeom prst="rect">
                <a:avLst/>
              </a:prstGeom>
              <a:noFill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5" name="Picture 2" descr="Αποτέλεσμα εικόνας για boy girl pictogra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0777" r="85520"/>
              <a:stretch>
                <a:fillRect/>
              </a:stretch>
            </p:blipFill>
            <p:spPr bwMode="auto">
              <a:xfrm>
                <a:off x="6729611" y="62368"/>
                <a:ext cx="464076" cy="1156588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</p:pic>
        </p:grpSp>
        <p:pic>
          <p:nvPicPr>
            <p:cNvPr id="12" name="Picture 2" descr="Αποτέλεσμα εικόνας για boy girl pictogram"/>
            <p:cNvPicPr>
              <a:picLocks noChangeAspect="1" noChangeArrowheads="1"/>
            </p:cNvPicPr>
            <p:nvPr/>
          </p:nvPicPr>
          <p:blipFill>
            <a:blip r:embed="rId2" cstate="print"/>
            <a:srcRect l="13806" t="60777" r="69413"/>
            <a:stretch>
              <a:fillRect/>
            </a:stretch>
          </p:blipFill>
          <p:spPr bwMode="auto">
            <a:xfrm>
              <a:off x="4644008" y="4653136"/>
              <a:ext cx="895542" cy="1925998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12 - Ορθογώνιο"/>
            <p:cNvSpPr/>
            <p:nvPr/>
          </p:nvSpPr>
          <p:spPr>
            <a:xfrm>
              <a:off x="2195736" y="1849693"/>
              <a:ext cx="4968552" cy="1338352"/>
            </a:xfrm>
            <a:prstGeom prst="rect">
              <a:avLst/>
            </a:prstGeom>
            <a:solidFill>
              <a:srgbClr val="F42AD7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l-GR" sz="2000" dirty="0"/>
                <a:t>Πρόγραμμα Σπουδών</a:t>
              </a:r>
              <a:endParaRPr lang="en-US" sz="2000" dirty="0"/>
            </a:p>
            <a:p>
              <a:pPr algn="ctr"/>
              <a:r>
                <a:rPr lang="el-GR" sz="2000" dirty="0"/>
                <a:t>Συμπερίληψη </a:t>
              </a:r>
              <a:r>
                <a:rPr lang="el-GR" sz="2000" dirty="0">
                  <a:sym typeface="Wingdings" panose="05000000000000000000" pitchFamily="2" charset="2"/>
                </a:rPr>
                <a:t> Βλέπω όλους και τον καθένα ξεχωριστά</a:t>
              </a:r>
              <a:endParaRPr lang="el-GR" sz="2000" dirty="0"/>
            </a:p>
          </p:txBody>
        </p:sp>
        <p:grpSp>
          <p:nvGrpSpPr>
            <p:cNvPr id="14" name="45 - Ομάδα"/>
            <p:cNvGrpSpPr/>
            <p:nvPr/>
          </p:nvGrpSpPr>
          <p:grpSpPr>
            <a:xfrm>
              <a:off x="948205" y="3188044"/>
              <a:ext cx="7302509" cy="1465090"/>
              <a:chOff x="2520061" y="3188044"/>
              <a:chExt cx="4788530" cy="1465090"/>
            </a:xfrm>
          </p:grpSpPr>
          <p:cxnSp>
            <p:nvCxnSpPr>
              <p:cNvPr id="17" name="16 - Ευθύγραμμο βέλος σύνδεσης"/>
              <p:cNvCxnSpPr>
                <a:stCxn id="13" idx="2"/>
              </p:cNvCxnSpPr>
              <p:nvPr/>
            </p:nvCxnSpPr>
            <p:spPr>
              <a:xfrm rot="5400000">
                <a:off x="3371100" y="2337006"/>
                <a:ext cx="745010" cy="2447088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- Ευθύγραμμο βέλος σύνδεσης"/>
              <p:cNvCxnSpPr>
                <a:stCxn id="13" idx="2"/>
              </p:cNvCxnSpPr>
              <p:nvPr/>
            </p:nvCxnSpPr>
            <p:spPr>
              <a:xfrm rot="5400000">
                <a:off x="3521323" y="2978867"/>
                <a:ext cx="1236648" cy="1655003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- Ευθύγραμμο βέλος σύνδεσης"/>
              <p:cNvCxnSpPr>
                <a:stCxn id="13" idx="2"/>
              </p:cNvCxnSpPr>
              <p:nvPr/>
            </p:nvCxnSpPr>
            <p:spPr>
              <a:xfrm rot="5400000">
                <a:off x="3947163" y="3633149"/>
                <a:ext cx="1465090" cy="574880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- Ευθύγραμμο βέλος σύνδεσης"/>
              <p:cNvCxnSpPr>
                <a:stCxn id="13" idx="2"/>
              </p:cNvCxnSpPr>
              <p:nvPr/>
            </p:nvCxnSpPr>
            <p:spPr>
              <a:xfrm rot="16200000" flipH="1">
                <a:off x="4667240" y="3487951"/>
                <a:ext cx="1393081" cy="793267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- Ευθύγραμμο βέλος σύνδεσης"/>
              <p:cNvCxnSpPr>
                <a:stCxn id="13" idx="2"/>
              </p:cNvCxnSpPr>
              <p:nvPr/>
            </p:nvCxnSpPr>
            <p:spPr>
              <a:xfrm rot="16200000" flipH="1">
                <a:off x="5207303" y="2947890"/>
                <a:ext cx="1105049" cy="1585358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- Ευθύγραμμο βέλος σύνδεσης"/>
              <p:cNvCxnSpPr>
                <a:stCxn id="13" idx="2"/>
              </p:cNvCxnSpPr>
              <p:nvPr/>
            </p:nvCxnSpPr>
            <p:spPr>
              <a:xfrm rot="16200000" flipH="1">
                <a:off x="5735571" y="2419622"/>
                <a:ext cx="804597" cy="2341442"/>
              </a:xfrm>
              <a:prstGeom prst="straightConnector1">
                <a:avLst/>
              </a:prstGeom>
              <a:ln w="47625">
                <a:solidFill>
                  <a:schemeClr val="tx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14 - Ευθεία γραμμή σύνδεσης"/>
            <p:cNvCxnSpPr>
              <a:stCxn id="13" idx="2"/>
            </p:cNvCxnSpPr>
            <p:nvPr/>
          </p:nvCxnSpPr>
          <p:spPr>
            <a:xfrm rot="5400000">
              <a:off x="3821453" y="3074498"/>
              <a:ext cx="745011" cy="97210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700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o hay ninguna descripción de la foto disponible."/>
          <p:cNvPicPr>
            <a:picLocks noChangeAspect="1" noChangeArrowheads="1"/>
          </p:cNvPicPr>
          <p:nvPr/>
        </p:nvPicPr>
        <p:blipFill>
          <a:blip r:embed="rId2"/>
          <a:srcRect l="1953" t="3230" r="848" b="3510"/>
          <a:stretch>
            <a:fillRect/>
          </a:stretch>
        </p:blipFill>
        <p:spPr bwMode="auto">
          <a:xfrm>
            <a:off x="163758" y="112143"/>
            <a:ext cx="11844212" cy="6556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858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C42B013-B961-4A66-BDFB-4FC07B47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89" y="108656"/>
            <a:ext cx="12417778" cy="6985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43AF8A-A4AA-43D7-B6B0-D90835C8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346" y="1182381"/>
            <a:ext cx="76543" cy="38408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02D4AA2-1A55-40D8-9DB9-88F3765BC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06" y="1566462"/>
            <a:ext cx="8535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3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690" y="326570"/>
            <a:ext cx="9144000" cy="870857"/>
          </a:xfrm>
          <a:solidFill>
            <a:srgbClr val="F42AD7"/>
          </a:solidFill>
        </p:spPr>
        <p:txBody>
          <a:bodyPr>
            <a:normAutofit/>
          </a:bodyPr>
          <a:lstStyle/>
          <a:p>
            <a:r>
              <a:rPr lang="el-GR" sz="4400" b="1" i="1" dirty="0"/>
              <a:t> Συμπερίληψη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745" y="1399821"/>
            <a:ext cx="11435255" cy="3069985"/>
          </a:xfrm>
        </p:spPr>
        <p:txBody>
          <a:bodyPr>
            <a:noAutofit/>
          </a:bodyPr>
          <a:lstStyle/>
          <a:p>
            <a:pPr algn="l"/>
            <a:endParaRPr lang="el-GR" sz="3200" dirty="0"/>
          </a:p>
          <a:p>
            <a:pPr algn="l"/>
            <a:r>
              <a:rPr lang="el-GR" sz="3200" u="sng" dirty="0"/>
              <a:t>Συμπερίληψη</a:t>
            </a:r>
            <a:r>
              <a:rPr lang="el-GR" sz="3200" dirty="0"/>
              <a:t>: </a:t>
            </a:r>
            <a:r>
              <a:rPr lang="el-GR" sz="3200" i="1" dirty="0"/>
              <a:t>Το πρόβλημα </a:t>
            </a:r>
            <a:r>
              <a:rPr lang="el-GR" sz="3200" i="1" u="sng" dirty="0">
                <a:solidFill>
                  <a:srgbClr val="F42AD7"/>
                </a:solidFill>
              </a:rPr>
              <a:t>δεν χρεώνεται στο παιδί</a:t>
            </a:r>
            <a:r>
              <a:rPr lang="el-GR" sz="3200" i="1" dirty="0"/>
              <a:t>. Στη συμπερίληψη προσπαθούμε να  το λύσουμε</a:t>
            </a:r>
            <a:r>
              <a:rPr lang="el-GR" sz="3200" i="1" dirty="0">
                <a:solidFill>
                  <a:srgbClr val="FF0000"/>
                </a:solidFill>
              </a:rPr>
              <a:t> </a:t>
            </a:r>
            <a:r>
              <a:rPr lang="el-GR" sz="3200" i="1" u="sng" dirty="0">
                <a:solidFill>
                  <a:srgbClr val="F42AD7"/>
                </a:solidFill>
              </a:rPr>
              <a:t>μέσα από αλλαγές στο σχολείο και στο εκπαιδευτικό σύστημα</a:t>
            </a:r>
            <a:r>
              <a:rPr lang="el-GR" sz="3200" i="1" u="sng" dirty="0"/>
              <a:t>(Αγγελίδης, 2011).</a:t>
            </a:r>
            <a:endParaRPr lang="el-GR" sz="3200" i="1" dirty="0"/>
          </a:p>
          <a:p>
            <a:pPr algn="l"/>
            <a:r>
              <a:rPr lang="el-GR" sz="3200" b="1" u="sng" dirty="0"/>
              <a:t>Αρχή της: όλοι οι μαθητές                 </a:t>
            </a:r>
          </a:p>
          <a:p>
            <a:pPr algn="l">
              <a:buFont typeface="Wingdings" pitchFamily="2" charset="2"/>
              <a:buChar char="Ø"/>
            </a:pPr>
            <a:r>
              <a:rPr lang="el-GR" sz="3200" dirty="0"/>
              <a:t>  φοιτούν στο </a:t>
            </a:r>
            <a:r>
              <a:rPr lang="el-GR" sz="3200" i="1" u="sng" dirty="0">
                <a:solidFill>
                  <a:srgbClr val="0070C0"/>
                </a:solidFill>
              </a:rPr>
              <a:t>ίδιο σχολείο</a:t>
            </a:r>
          </a:p>
          <a:p>
            <a:pPr algn="l">
              <a:buFont typeface="Wingdings" pitchFamily="2" charset="2"/>
              <a:buChar char="Ø"/>
            </a:pPr>
            <a:r>
              <a:rPr lang="el-GR" sz="3200" dirty="0"/>
              <a:t>  διδάσκονται από </a:t>
            </a:r>
            <a:r>
              <a:rPr lang="el-GR" sz="3200" i="1" u="sng" dirty="0">
                <a:solidFill>
                  <a:srgbClr val="F42AD7"/>
                </a:solidFill>
              </a:rPr>
              <a:t>ίδιους εκπαιδευτικούς</a:t>
            </a:r>
          </a:p>
          <a:p>
            <a:pPr algn="l">
              <a:buFont typeface="Wingdings" pitchFamily="2" charset="2"/>
              <a:buChar char="Ø"/>
            </a:pPr>
            <a:r>
              <a:rPr lang="el-GR" sz="3200" dirty="0"/>
              <a:t> ακολουθούν το </a:t>
            </a:r>
            <a:r>
              <a:rPr lang="el-GR" sz="3200" i="1" u="sng" dirty="0">
                <a:solidFill>
                  <a:srgbClr val="0070C0"/>
                </a:solidFill>
              </a:rPr>
              <a:t>ίδιο ΑΠΣ</a:t>
            </a:r>
          </a:p>
          <a:p>
            <a:pPr algn="l">
              <a:buFont typeface="Wingdings" pitchFamily="2" charset="2"/>
              <a:buChar char="Ø"/>
            </a:pPr>
            <a:r>
              <a:rPr lang="el-GR" sz="3200" dirty="0"/>
              <a:t>  λαμβάνουν </a:t>
            </a:r>
            <a:r>
              <a:rPr lang="el-GR" sz="3200" i="1" u="sng" dirty="0">
                <a:solidFill>
                  <a:srgbClr val="F42AD7"/>
                </a:solidFill>
              </a:rPr>
              <a:t>ίσες ευκαιρίες</a:t>
            </a:r>
            <a:r>
              <a:rPr lang="en-US" sz="3200" dirty="0">
                <a:solidFill>
                  <a:srgbClr val="F42AD7"/>
                </a:solidFill>
              </a:rPr>
              <a:t> </a:t>
            </a:r>
            <a:r>
              <a:rPr lang="el-GR" sz="3200" dirty="0"/>
              <a:t>στη διδασκαλία και στη μάθηση			</a:t>
            </a:r>
          </a:p>
        </p:txBody>
      </p:sp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215416" y="0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513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8297"/>
            <a:ext cx="9720943" cy="864960"/>
          </a:xfrm>
          <a:solidFill>
            <a:srgbClr val="F42AD7"/>
          </a:solidFill>
        </p:spPr>
        <p:txBody>
          <a:bodyPr>
            <a:normAutofit/>
          </a:bodyPr>
          <a:lstStyle/>
          <a:p>
            <a:pPr algn="ctr"/>
            <a:r>
              <a:rPr lang="el-GR" b="1" i="1" dirty="0"/>
              <a:t>Πρακτικές συμπερίληψης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941"/>
            <a:ext cx="10515600" cy="53479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300" dirty="0"/>
              <a:t> Η αποτελεσματικότητα μιας οργανωμένης παρέμβασης είναι θέμα </a:t>
            </a:r>
            <a:r>
              <a:rPr lang="el-GR" sz="3300" i="1" dirty="0">
                <a:solidFill>
                  <a:srgbClr val="F42AD7"/>
                </a:solidFill>
              </a:rPr>
              <a:t>ευθύνης (συνευθύνης) συλλογικότητας</a:t>
            </a:r>
            <a:r>
              <a:rPr lang="el-GR" sz="3300" dirty="0">
                <a:solidFill>
                  <a:srgbClr val="F42AD7"/>
                </a:solidFill>
              </a:rPr>
              <a:t> </a:t>
            </a:r>
            <a:r>
              <a:rPr lang="el-GR" sz="3300" dirty="0"/>
              <a:t>και </a:t>
            </a:r>
            <a:r>
              <a:rPr lang="el-GR" sz="3300" i="1" dirty="0">
                <a:solidFill>
                  <a:srgbClr val="F42AD7"/>
                </a:solidFill>
              </a:rPr>
              <a:t>συνεργασίας</a:t>
            </a:r>
            <a:r>
              <a:rPr lang="el-GR" sz="3300" dirty="0"/>
              <a:t> μεταξύ των εμπλεκομένων φορέων αλλά και </a:t>
            </a:r>
            <a:r>
              <a:rPr lang="el-GR" sz="3300" i="1" u="sng" dirty="0">
                <a:solidFill>
                  <a:srgbClr val="F42AD7"/>
                </a:solidFill>
              </a:rPr>
              <a:t>έκδηλης</a:t>
            </a:r>
            <a:r>
              <a:rPr lang="el-GR" sz="3300" i="1" u="sng" dirty="0">
                <a:solidFill>
                  <a:srgbClr val="1AA21A"/>
                </a:solidFill>
              </a:rPr>
              <a:t> </a:t>
            </a:r>
            <a:r>
              <a:rPr lang="el-GR" sz="3300" i="1" u="sng" dirty="0">
                <a:solidFill>
                  <a:srgbClr val="F42AD7"/>
                </a:solidFill>
              </a:rPr>
              <a:t>διάθεσης</a:t>
            </a:r>
            <a:r>
              <a:rPr lang="el-GR" sz="3300" i="1" dirty="0">
                <a:solidFill>
                  <a:srgbClr val="1AA21A"/>
                </a:solidFill>
              </a:rPr>
              <a:t> </a:t>
            </a:r>
            <a:r>
              <a:rPr lang="el-GR" sz="3300" dirty="0"/>
              <a:t>για συνεργασία (Στασινός, 2016).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300" i="1" dirty="0"/>
              <a:t> </a:t>
            </a:r>
            <a:r>
              <a:rPr lang="el-GR" sz="3300" i="1" dirty="0">
                <a:solidFill>
                  <a:srgbClr val="0070C0"/>
                </a:solidFill>
              </a:rPr>
              <a:t>Συμμετοχή όλων των παιδιών </a:t>
            </a:r>
            <a:r>
              <a:rPr lang="el-GR" sz="3300" dirty="0"/>
              <a:t>στις δραστηριότητες της τάξης και </a:t>
            </a:r>
            <a:r>
              <a:rPr lang="el-GR" sz="3300" i="1" dirty="0">
                <a:solidFill>
                  <a:srgbClr val="0070C0"/>
                </a:solidFill>
              </a:rPr>
              <a:t>προγραμματισμός διδασκαλίας, ανάλογα με τις ικανότητες του κάθε παιδιού ξεχωριστά </a:t>
            </a:r>
            <a:r>
              <a:rPr lang="el-GR" sz="3300" dirty="0"/>
              <a:t>(δηλαδή </a:t>
            </a:r>
            <a:r>
              <a:rPr lang="el-GR" sz="3300" b="1" u="sng" dirty="0">
                <a:solidFill>
                  <a:srgbClr val="F42AD7"/>
                </a:solidFill>
              </a:rPr>
              <a:t>έχω στο μυαλό μου</a:t>
            </a:r>
            <a:r>
              <a:rPr lang="el-GR" sz="3300" u="sng" dirty="0">
                <a:solidFill>
                  <a:srgbClr val="F42AD7"/>
                </a:solidFill>
              </a:rPr>
              <a:t> </a:t>
            </a:r>
            <a:r>
              <a:rPr lang="el-GR" sz="3300" b="1" u="sng" dirty="0">
                <a:solidFill>
                  <a:srgbClr val="F42AD7"/>
                </a:solidFill>
              </a:rPr>
              <a:t>όλα</a:t>
            </a:r>
            <a:r>
              <a:rPr lang="el-GR" sz="3300" b="1" u="sng" dirty="0"/>
              <a:t> </a:t>
            </a:r>
            <a:r>
              <a:rPr lang="el-GR" sz="3300" b="1" u="sng" dirty="0">
                <a:solidFill>
                  <a:srgbClr val="F42AD7"/>
                </a:solidFill>
              </a:rPr>
              <a:t>τα παιδιά, αλλά το καθένα ξεχωριστά</a:t>
            </a:r>
            <a:r>
              <a:rPr lang="el-GR" sz="3300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300" dirty="0"/>
              <a:t>Στο </a:t>
            </a:r>
            <a:r>
              <a:rPr lang="el-GR" sz="3300" dirty="0">
                <a:solidFill>
                  <a:srgbClr val="0070C0"/>
                </a:solidFill>
              </a:rPr>
              <a:t>φιλικό σχολείο </a:t>
            </a:r>
            <a:r>
              <a:rPr lang="el-GR" sz="3300" dirty="0"/>
              <a:t>οι εκπαιδευτικοί ξεκινούν την </a:t>
            </a:r>
            <a:r>
              <a:rPr lang="el-GR" sz="3300" dirty="0">
                <a:solidFill>
                  <a:srgbClr val="0070C0"/>
                </a:solidFill>
              </a:rPr>
              <a:t>παρέμβαση</a:t>
            </a:r>
            <a:r>
              <a:rPr lang="el-GR" sz="3300" dirty="0"/>
              <a:t> </a:t>
            </a:r>
            <a:r>
              <a:rPr lang="el-GR" sz="3300" dirty="0">
                <a:solidFill>
                  <a:srgbClr val="0070C0"/>
                </a:solidFill>
              </a:rPr>
              <a:t>άμεσα,</a:t>
            </a:r>
            <a:r>
              <a:rPr lang="el-GR" sz="3300" dirty="0"/>
              <a:t> όταν αντιμετωπίζουν τις δυσκολίες και </a:t>
            </a:r>
            <a:r>
              <a:rPr lang="el-GR" sz="3300" b="1" u="sng" dirty="0">
                <a:solidFill>
                  <a:srgbClr val="0070C0"/>
                </a:solidFill>
              </a:rPr>
              <a:t>δεν περιμένουν την</a:t>
            </a:r>
            <a:r>
              <a:rPr lang="el-GR" sz="3300" u="sng" dirty="0">
                <a:solidFill>
                  <a:srgbClr val="0070C0"/>
                </a:solidFill>
              </a:rPr>
              <a:t> </a:t>
            </a:r>
            <a:r>
              <a:rPr lang="el-GR" sz="3300" b="1" u="sng" dirty="0">
                <a:solidFill>
                  <a:srgbClr val="0070C0"/>
                </a:solidFill>
              </a:rPr>
              <a:t>ετικέτα</a:t>
            </a:r>
            <a:r>
              <a:rPr lang="el-GR" sz="3300" dirty="0"/>
              <a:t> από τον διαγνωστικό φορέα.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l-GR" sz="3300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85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735290"/>
            <a:ext cx="10825899" cy="531912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3200" i="1" dirty="0">
                <a:solidFill>
                  <a:srgbClr val="F42AD7"/>
                </a:solidFill>
              </a:rPr>
              <a:t> Οι εργασίες ξεκινούν από  πολύ απλές </a:t>
            </a:r>
            <a:r>
              <a:rPr lang="el-GR" sz="3200" dirty="0"/>
              <a:t>και προχωρούν σε πιο </a:t>
            </a:r>
            <a:r>
              <a:rPr lang="el-GR" sz="3200" i="1" dirty="0">
                <a:solidFill>
                  <a:srgbClr val="F42AD7"/>
                </a:solidFill>
              </a:rPr>
              <a:t>σύνθετες</a:t>
            </a:r>
            <a:r>
              <a:rPr lang="el-GR" sz="3200" dirty="0"/>
              <a:t> (οι απλές εργασίες δίνουν το δικαίωμα στα παιδιά με μειωμένη συμμετοχή και στα παιδιά που αντιμετωπίζουν δυσκολίες, να συμμετέχουν στη διδασκαλία).</a:t>
            </a:r>
          </a:p>
          <a:p>
            <a:pPr marL="0" indent="0">
              <a:buClr>
                <a:schemeClr val="tx1"/>
              </a:buClr>
              <a:buNone/>
            </a:pPr>
            <a:endParaRPr lang="el-G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3200" dirty="0"/>
              <a:t> Συνεργασία μεταξύ διευθυντών, εκπαιδευτικών ,γονέων και μαθητών. </a:t>
            </a:r>
            <a:r>
              <a:rPr lang="el-GR" sz="3200" i="1" dirty="0">
                <a:solidFill>
                  <a:srgbClr val="0070C0"/>
                </a:solidFill>
              </a:rPr>
              <a:t>Οι εκπαιδευτικοί αλληλοσυμπληρώνονται, αλληλοβοηθούνται και αλληλοεπιδρούν</a:t>
            </a:r>
            <a:r>
              <a:rPr lang="el-GR" sz="3200" dirty="0"/>
              <a:t> με όλους τους εμπλεκόμενους αποκτώντας καλύτερη γνώση των αναγκών των μαθητών τους.</a:t>
            </a:r>
          </a:p>
          <a:p>
            <a:pPr marL="0" indent="0">
              <a:buNone/>
            </a:pPr>
            <a:endParaRPr lang="el-GR" sz="3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3200" i="1" dirty="0">
                <a:solidFill>
                  <a:srgbClr val="1AA21A"/>
                </a:solidFill>
              </a:rPr>
              <a:t> </a:t>
            </a:r>
            <a:r>
              <a:rPr lang="el-GR" sz="3200" i="1" dirty="0">
                <a:solidFill>
                  <a:srgbClr val="F42AD7"/>
                </a:solidFill>
              </a:rPr>
              <a:t>Συνδιδασκαλίες, όπου είναι εφικτό</a:t>
            </a:r>
            <a:r>
              <a:rPr lang="el-GR" sz="3200" i="1" dirty="0">
                <a:solidFill>
                  <a:srgbClr val="1AA21A"/>
                </a:solidFill>
              </a:rPr>
              <a:t>.</a:t>
            </a:r>
          </a:p>
          <a:p>
            <a:endParaRPr lang="el-GR" sz="3200" dirty="0"/>
          </a:p>
          <a:p>
            <a:endParaRPr lang="el-GR" sz="3200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606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DDFB-53EB-4EE9-9F7D-513D4346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5" y="365126"/>
            <a:ext cx="9906001" cy="1137104"/>
          </a:xfrm>
          <a:solidFill>
            <a:srgbClr val="F42AD7"/>
          </a:solidFill>
        </p:spPr>
        <p:txBody>
          <a:bodyPr/>
          <a:lstStyle/>
          <a:p>
            <a:r>
              <a:rPr lang="el-GR" dirty="0"/>
              <a:t>  </a:t>
            </a:r>
            <a:r>
              <a:rPr lang="el-GR" b="1" i="1" dirty="0"/>
              <a:t>Συγκεκριμένα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EA66-A9D1-4C79-892F-52863A415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Προς διευκόλυνση των σχολικών μας μονάδων ,θα περιγράψουμε </a:t>
            </a:r>
            <a:r>
              <a:rPr lang="el-GR" sz="3600" dirty="0">
                <a:solidFill>
                  <a:srgbClr val="F42AD7"/>
                </a:solidFill>
              </a:rPr>
              <a:t>με γραμμικό τρόπο </a:t>
            </a:r>
            <a:r>
              <a:rPr lang="el-GR" sz="3600" dirty="0"/>
              <a:t>,αυτό που </a:t>
            </a:r>
            <a:r>
              <a:rPr lang="el-GR" sz="3600" dirty="0">
                <a:solidFill>
                  <a:srgbClr val="F42AD7"/>
                </a:solidFill>
              </a:rPr>
              <a:t>η νομοθεσία υποστηρίζει </a:t>
            </a:r>
            <a:r>
              <a:rPr lang="el-GR" sz="3600" dirty="0"/>
              <a:t>και ενδεχομένως </a:t>
            </a:r>
            <a:r>
              <a:rPr lang="el-GR" sz="3600" dirty="0">
                <a:solidFill>
                  <a:srgbClr val="F42AD7"/>
                </a:solidFill>
              </a:rPr>
              <a:t>η εκπαιδευτική πράξη έχει τη δυνατότητα να ακολουθήσει</a:t>
            </a:r>
            <a:r>
              <a:rPr lang="el-GR" sz="3600" dirty="0"/>
              <a:t>. Ξεκινώντας από τον εκπαιδευτικό της τάξης και την οικογένεια.</a:t>
            </a:r>
            <a:endParaRPr lang="en-US" sz="3600" dirty="0"/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668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343C-0901-4B88-998C-EF0A65E7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3" y="278040"/>
            <a:ext cx="10210800" cy="1115332"/>
          </a:xfrm>
          <a:solidFill>
            <a:srgbClr val="F42AD7"/>
          </a:solidFill>
        </p:spPr>
        <p:txBody>
          <a:bodyPr/>
          <a:lstStyle/>
          <a:p>
            <a:r>
              <a:rPr lang="el-GR" altLang="el-GR" b="1" dirty="0"/>
              <a:t>Εκπαιδευτικός της τάξης -οικογένεια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4A35-2495-4105-B81F-610FB1AC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Περίπτωση μαθητή με ΔΕΠΥ </a:t>
            </a:r>
          </a:p>
          <a:p>
            <a:pPr marL="0" indent="0">
              <a:buNone/>
            </a:pPr>
            <a:r>
              <a:rPr lang="el-GR" b="1" i="1" dirty="0">
                <a:solidFill>
                  <a:srgbClr val="0070C0"/>
                </a:solidFill>
              </a:rPr>
              <a:t>   </a:t>
            </a:r>
            <a:r>
              <a:rPr lang="el-GR" i="1" dirty="0"/>
              <a:t>πρώτη εκτίμηση </a:t>
            </a:r>
          </a:p>
          <a:p>
            <a:pPr>
              <a:buNone/>
            </a:pPr>
            <a:r>
              <a:rPr lang="el-GR" i="1" dirty="0"/>
              <a:t>   </a:t>
            </a:r>
            <a:r>
              <a:rPr lang="el-GR" dirty="0"/>
              <a:t>τα θέματα του προβληματίζουν το σχολικό πλαίσιο </a:t>
            </a:r>
          </a:p>
          <a:p>
            <a:pPr>
              <a:buNone/>
            </a:pPr>
            <a:r>
              <a:rPr lang="el-GR" dirty="0"/>
              <a:t>   και γίνεται προσπάθεια να αντιμετωπιστεί </a:t>
            </a:r>
            <a:r>
              <a:rPr lang="el-GR" b="1" dirty="0">
                <a:solidFill>
                  <a:srgbClr val="0070C0"/>
                </a:solidFill>
              </a:rPr>
              <a:t>με την αρωγή της οικογένειας.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402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EADCB82-9251-4209-B577-CE51E376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068" y="0"/>
            <a:ext cx="8229600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3200" dirty="0"/>
              <a:t> </a:t>
            </a:r>
          </a:p>
          <a:p>
            <a:pPr marL="0" indent="0">
              <a:buNone/>
            </a:pPr>
            <a:r>
              <a:rPr lang="el-GR" altLang="el-GR" sz="3200" b="1" dirty="0">
                <a:solidFill>
                  <a:srgbClr val="0070C0"/>
                </a:solidFill>
              </a:rPr>
              <a:t>Βήμα</a:t>
            </a:r>
            <a:r>
              <a:rPr lang="el-GR" altLang="el-GR" sz="3200" b="1" dirty="0"/>
              <a:t> </a:t>
            </a:r>
            <a:r>
              <a:rPr lang="el-GR" altLang="el-GR" sz="3200" b="1" dirty="0">
                <a:solidFill>
                  <a:srgbClr val="0070C0"/>
                </a:solidFill>
              </a:rPr>
              <a:t>1</a:t>
            </a:r>
            <a:r>
              <a:rPr lang="el-GR" altLang="el-GR" sz="3200" b="1" baseline="30000" dirty="0">
                <a:solidFill>
                  <a:srgbClr val="0070C0"/>
                </a:solidFill>
              </a:rPr>
              <a:t>ο</a:t>
            </a:r>
            <a:r>
              <a:rPr lang="el-GR" altLang="el-GR" sz="3200" b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l-GR" altLang="el-GR" sz="3200" b="1" i="1" dirty="0">
                <a:solidFill>
                  <a:srgbClr val="F42AD7"/>
                </a:solidFill>
              </a:rPr>
              <a:t>       Συλλογή πληροφοριών:			</a:t>
            </a:r>
          </a:p>
          <a:p>
            <a:pPr marL="0" indent="0">
              <a:buNone/>
            </a:pPr>
            <a:r>
              <a:rPr lang="el-GR" altLang="el-GR" sz="3200" dirty="0"/>
              <a:t>από τους γονείς και από τους άμεσα εμπλεκόμενους με τον μαθητή</a:t>
            </a:r>
          </a:p>
          <a:p>
            <a:pPr marL="0" indent="0">
              <a:buNone/>
            </a:pPr>
            <a:endParaRPr lang="el-GR" altLang="el-GR" sz="3200" dirty="0"/>
          </a:p>
          <a:p>
            <a:pPr marL="0" indent="0">
              <a:buNone/>
            </a:pPr>
            <a:endParaRPr lang="el-GR" altLang="el-GR" sz="3200" dirty="0"/>
          </a:p>
          <a:p>
            <a:pPr marL="0" indent="0">
              <a:buNone/>
            </a:pPr>
            <a:endParaRPr lang="el-GR" altLang="el-GR" sz="3200" dirty="0"/>
          </a:p>
          <a:p>
            <a:pPr marL="0" indent="0">
              <a:buNone/>
            </a:pPr>
            <a:r>
              <a:rPr lang="el-GR" altLang="el-GR" sz="3200" dirty="0"/>
              <a:t>					      </a:t>
            </a:r>
          </a:p>
        </p:txBody>
      </p:sp>
      <p:pic>
        <p:nvPicPr>
          <p:cNvPr id="4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l="13806" t="60777" r="69413"/>
          <a:stretch>
            <a:fillRect/>
          </a:stretch>
        </p:blipFill>
        <p:spPr bwMode="auto">
          <a:xfrm>
            <a:off x="11136288" y="4713446"/>
            <a:ext cx="895542" cy="1925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Αποτέλεσμα εικόνας για boy girl pictogram"/>
          <p:cNvPicPr>
            <a:picLocks noChangeAspect="1" noChangeArrowheads="1"/>
          </p:cNvPicPr>
          <p:nvPr/>
        </p:nvPicPr>
        <p:blipFill>
          <a:blip r:embed="rId2" cstate="print"/>
          <a:srcRect t="60777" r="85520"/>
          <a:stretch>
            <a:fillRect/>
          </a:stretch>
        </p:blipFill>
        <p:spPr bwMode="auto">
          <a:xfrm>
            <a:off x="182758" y="163286"/>
            <a:ext cx="772799" cy="1926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166A5E7-CC0F-4074-97C5-0978F4738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442" y="2535986"/>
            <a:ext cx="72009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b="1" i="1" dirty="0">
                <a:solidFill>
                  <a:srgbClr val="F42AD7"/>
                </a:solidFill>
              </a:rPr>
              <a:t>Παρατήρηση</a:t>
            </a:r>
            <a:r>
              <a:rPr lang="el-GR" altLang="el-GR" dirty="0"/>
              <a:t>  της συμπεριφοράς του μαθητή στο φυσικό του περιβάλλον </a:t>
            </a:r>
            <a:r>
              <a:rPr lang="el-GR" altLang="el-GR" dirty="0">
                <a:solidFill>
                  <a:srgbClr val="0070C0"/>
                </a:solidFill>
              </a:rPr>
              <a:t>με συστηματικό τρόπο</a:t>
            </a:r>
            <a:r>
              <a:rPr lang="el-GR" altLang="el-GR" dirty="0"/>
              <a:t>(ημερολόγιο εκπαιδευτικού)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dirty="0"/>
              <a:t>Καταγραφή των </a:t>
            </a:r>
            <a:r>
              <a:rPr lang="el-GR" altLang="el-GR" dirty="0">
                <a:solidFill>
                  <a:srgbClr val="0070C0"/>
                </a:solidFill>
              </a:rPr>
              <a:t>δυνατοτήτων και αδυναμιών </a:t>
            </a:r>
            <a:r>
              <a:rPr lang="el-GR" altLang="el-GR" dirty="0"/>
              <a:t>του μαθητή  στους διάφορους τομείς  του προγράμματος σπουδών.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dirty="0"/>
          </a:p>
          <a:p>
            <a:pPr>
              <a:spcBef>
                <a:spcPct val="0"/>
              </a:spcBef>
              <a:buFontTx/>
              <a:buNone/>
            </a:pPr>
            <a:endParaRPr lang="el-GR" alt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1532</Words>
  <Application>Microsoft Office PowerPoint</Application>
  <PresentationFormat>Ευρεία οθόνη</PresentationFormat>
  <Paragraphs>225</Paragraphs>
  <Slides>39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 Συμπερίληψη</vt:lpstr>
      <vt:lpstr>Πρακτικές συμπερίληψης</vt:lpstr>
      <vt:lpstr>Παρουσίαση του PowerPoint</vt:lpstr>
      <vt:lpstr>  Συγκεκριμένα:</vt:lpstr>
      <vt:lpstr>Εκπαιδευτικός της τάξης -οικογένεια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Βήμα 2ο: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Βήμα 3ο:</vt:lpstr>
      <vt:lpstr>Παρουσίαση του PowerPoint</vt:lpstr>
      <vt:lpstr>  Συγκεκριμένα:</vt:lpstr>
      <vt:lpstr>Γωνιά χαλάρωσης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καφέ αρκούδα</vt:lpstr>
      <vt:lpstr>Παρουσίαση του PowerPoint</vt:lpstr>
      <vt:lpstr>        ΕΠΕ</vt:lpstr>
      <vt:lpstr>Παρουσίαση του PowerPoint</vt:lpstr>
      <vt:lpstr>Παρουσίαση του PowerPoint</vt:lpstr>
      <vt:lpstr> Αναθεώρηση</vt:lpstr>
      <vt:lpstr>Διαδικασία παραπομπής για αξιολόγηση  στο ΚΕΣΥ</vt:lpstr>
      <vt:lpstr>Συμπέρασμα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Papaliagas</dc:creator>
  <cp:lastModifiedBy>NTINA</cp:lastModifiedBy>
  <cp:revision>129</cp:revision>
  <dcterms:created xsi:type="dcterms:W3CDTF">2021-06-06T07:19:44Z</dcterms:created>
  <dcterms:modified xsi:type="dcterms:W3CDTF">2021-06-16T22:35:46Z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04be5fb-a727-4de8-9a0b-2318b3ae9b1b_Enabled">
    <vt:lpwstr>True</vt:lpwstr>
  </property>
  <property fmtid="{D5CDD505-2E9C-101B-9397-08002B2CF9AE}" pid="3" name="MSIP_Label_604be5fb-a727-4de8-9a0b-2318b3ae9b1b_SiteId">
    <vt:lpwstr>e361356b-0fd2-4625-86f0-22ae6904a721</vt:lpwstr>
  </property>
  <property fmtid="{D5CDD505-2E9C-101B-9397-08002B2CF9AE}" pid="4" name="MSIP_Label_604be5fb-a727-4de8-9a0b-2318b3ae9b1b_Owner">
    <vt:lpwstr>thomas.papaliagas@upfieldbrands.com</vt:lpwstr>
  </property>
  <property fmtid="{D5CDD505-2E9C-101B-9397-08002B2CF9AE}" pid="5" name="MSIP_Label_604be5fb-a727-4de8-9a0b-2318b3ae9b1b_SetDate">
    <vt:lpwstr>2021-06-06T07:19:56.4708196Z</vt:lpwstr>
  </property>
  <property fmtid="{D5CDD505-2E9C-101B-9397-08002B2CF9AE}" pid="6" name="MSIP_Label_604be5fb-a727-4de8-9a0b-2318b3ae9b1b_Name">
    <vt:lpwstr>Internal</vt:lpwstr>
  </property>
  <property fmtid="{D5CDD505-2E9C-101B-9397-08002B2CF9AE}" pid="7" name="MSIP_Label_604be5fb-a727-4de8-9a0b-2318b3ae9b1b_Application">
    <vt:lpwstr>Microsoft Azure Information Protection</vt:lpwstr>
  </property>
  <property fmtid="{D5CDD505-2E9C-101B-9397-08002B2CF9AE}" pid="8" name="MSIP_Label_604be5fb-a727-4de8-9a0b-2318b3ae9b1b_ActionId">
    <vt:lpwstr>69581a97-810e-4a67-bcda-ac575630c21e</vt:lpwstr>
  </property>
  <property fmtid="{D5CDD505-2E9C-101B-9397-08002B2CF9AE}" pid="9" name="MSIP_Label_604be5fb-a727-4de8-9a0b-2318b3ae9b1b_Extended_MSFT_Method">
    <vt:lpwstr>Automatic</vt:lpwstr>
  </property>
  <property fmtid="{D5CDD505-2E9C-101B-9397-08002B2CF9AE}" pid="10" name="Sensitivity">
    <vt:lpwstr>Internal</vt:lpwstr>
  </property>
</Properties>
</file>